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13"/>
  </p:notesMasterIdLst>
  <p:sldIdLst>
    <p:sldId id="379" r:id="rId2"/>
    <p:sldId id="369" r:id="rId3"/>
    <p:sldId id="386" r:id="rId4"/>
    <p:sldId id="385" r:id="rId5"/>
    <p:sldId id="387" r:id="rId6"/>
    <p:sldId id="388" r:id="rId7"/>
    <p:sldId id="389" r:id="rId8"/>
    <p:sldId id="390" r:id="rId9"/>
    <p:sldId id="391" r:id="rId10"/>
    <p:sldId id="392" r:id="rId11"/>
    <p:sldId id="380" r:id="rId12"/>
  </p:sldIdLst>
  <p:sldSz cx="9144000" cy="6858000" type="screen4x3"/>
  <p:notesSz cx="6858000" cy="9144000"/>
  <p:defaultTextStyle>
    <a:defPPr>
      <a:defRPr lang="en-GB"/>
    </a:defPPr>
    <a:lvl1pPr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1pPr>
    <a:lvl2pPr marL="457200"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2pPr>
    <a:lvl3pPr marL="914400"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3pPr>
    <a:lvl4pPr marL="1371600"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4pPr>
    <a:lvl5pPr marL="1828800" algn="l" defTabSz="449263" rtl="0" eaLnBrk="0" fontAlgn="base" hangingPunct="0">
      <a:lnSpc>
        <a:spcPct val="95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itchFamily="16" charset="0"/>
        <a:ea typeface="+mn-ea"/>
        <a:cs typeface="Arial Unicode M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7023" autoAdjust="0"/>
  </p:normalViewPr>
  <p:slideViewPr>
    <p:cSldViewPr>
      <p:cViewPr varScale="1">
        <p:scale>
          <a:sx n="91" d="100"/>
          <a:sy n="91" d="100"/>
        </p:scale>
        <p:origin x="-989" y="-7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1" d="100"/>
          <a:sy n="61" d="100"/>
        </p:scale>
        <p:origin x="-316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/>
          </a:p>
        </p:txBody>
      </p:sp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3886200" y="8866188"/>
            <a:ext cx="2971800" cy="27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algn="r" eaLnBrk="1" hangingPunct="1">
              <a:lnSpc>
                <a:spcPct val="101000"/>
              </a:lnSpc>
              <a:buClr>
                <a:srgbClr val="FFFFFF"/>
              </a:buClr>
              <a:buFont typeface="Arial Baltic" pitchFamily="32" charset="0"/>
              <a:buNone/>
            </a:pPr>
            <a:fld id="{CB500D5D-DACC-48A7-8098-68085DAEA181}" type="slidenum">
              <a:rPr lang="en-GB" altLang="en-US" sz="1200"/>
              <a:pPr algn="r" eaLnBrk="1" hangingPunct="1">
                <a:lnSpc>
                  <a:spcPct val="101000"/>
                </a:lnSpc>
                <a:buClr>
                  <a:srgbClr val="FFFFFF"/>
                </a:buClr>
                <a:buFont typeface="Arial Baltic" pitchFamily="32" charset="0"/>
                <a:buNone/>
              </a:pPr>
              <a:t>‹#›</a:t>
            </a:fld>
            <a:endParaRPr lang="en-GB" altLang="en-US" sz="1200"/>
          </a:p>
        </p:txBody>
      </p:sp>
      <p:sp>
        <p:nvSpPr>
          <p:cNvPr id="2057" name="Rectangle 9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0413" cy="342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</p:spTree>
    <p:extLst>
      <p:ext uri="{BB962C8B-B14F-4D97-AF65-F5344CB8AC3E}">
        <p14:creationId xmlns:p14="http://schemas.microsoft.com/office/powerpoint/2010/main" val="39063584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63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Žemės ūkio ir miškininkystės veiklos gali būti suderinamos su „Natura 2000“ reikalavimais ir tuo pat metu būti ekonomiškai perspektyvios.</a:t>
            </a:r>
          </a:p>
          <a:p>
            <a:pPr lvl="0"/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Tačiau, tiesa yra tokia:</a:t>
            </a:r>
          </a:p>
          <a:p>
            <a:pPr marL="228600" lvl="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Teritorijoje, kuri patvirtinta kaip turinti aukštą gamtinę vertę, kaimo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verslų ir darbų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padaugės.</a:t>
            </a:r>
          </a:p>
          <a:p>
            <a:pPr marL="228600" lvl="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Priskyrimas „Natura 2000“ tinklui įrodo, jog teritorija turi aukštą gamtinę vertę, ir tai gali sustiprinti </a:t>
            </a:r>
            <a:r>
              <a:rPr lang="lt-LT" sz="1200" kern="1200" dirty="0" err="1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ekoturizmą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, ypač pritraukiant turistus iš užsienio.</a:t>
            </a:r>
          </a:p>
          <a:p>
            <a:pPr marL="228600" lvl="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Produktų iš saugomų teritorijų ženklinimas gali paskatinti pardavimus tiek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nacionalinėje,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tiek užsienio rinkoje.</a:t>
            </a:r>
          </a:p>
          <a:p>
            <a:pPr marL="228600" lvl="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„Natura 2000“ tinklas yra vienintelis ES specialių saugomų teritorijų tinklas ir todėl puikus pagrindas gauti lėšų iš įvairių ES finansinių priemonių.</a:t>
            </a:r>
          </a:p>
          <a:p>
            <a:pPr marL="228600" lvl="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„Natura 2000“ teritorija gali vaidinti labai svarbų vaidmenį saugant vandens</a:t>
            </a:r>
            <a:r>
              <a:rPr lang="lt-LT" sz="1200" kern="1200" baseline="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išteklius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. </a:t>
            </a:r>
          </a:p>
          <a:p>
            <a:pPr marL="228600" lvl="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Daugelis esamų žemės naudojimo būdų „Natura 2000“ teritorijoje tęsis kaip ir anksčiau, nes jie jau yra suderinami su buveinių ir rūšių išsaugojimu.</a:t>
            </a:r>
          </a:p>
          <a:p>
            <a:pPr marL="228600" lvl="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Ten, kur žemdirbystė neigiamai veikia esamas rūšis ir buveines, dažnai galima atlikti pakeitimus nepakenkiant bendram produktyvumui.</a:t>
            </a:r>
          </a:p>
          <a:p>
            <a:pPr marL="228600" lvl="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Gamtos apsaugai palankios teritorijos tvarkymo priemonės gali gauti papildomą finansinę paramą per BŽŪP</a:t>
            </a:r>
            <a:r>
              <a:rPr lang="lt-LT" sz="1200" kern="1200" baseline="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 paramos įrankius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.</a:t>
            </a:r>
          </a:p>
          <a:p>
            <a:pPr marL="228600" lvl="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Medžioklė, žvejyba, turizmas ir kita laisvalaikio veikla galės būti tęsiama su sąlyga, kad bus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vykdoma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tvariu būdu ir nedarys neigiamos įtakos rūšims ir buveinėms.</a:t>
            </a:r>
          </a:p>
          <a:p>
            <a:pPr marL="228600" indent="-228600">
              <a:buFont typeface="+mj-lt"/>
              <a:buAutoNum type="arabicPeriod"/>
            </a:pP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Projektai, kurie gali neigiamai paveikti saugomas rūšis ir buveines, gali būti vykdomi tik „didelio visuomenės intereso“ ir gavus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EK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pritarimą,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tačiau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privalomai įtraukiant </a:t>
            </a:r>
            <a:r>
              <a:rPr lang="lt-LT" sz="1200" kern="1200" dirty="0" smtClean="0">
                <a:solidFill>
                  <a:srgbClr val="000000"/>
                </a:solidFill>
                <a:effectLst/>
                <a:latin typeface="Times New Roman" pitchFamily="16" charset="0"/>
                <a:ea typeface="+mn-ea"/>
                <a:cs typeface="+mn-cs"/>
              </a:rPr>
              <a:t>kompensacines priemones, pavyzdžiui, organizuojant kitos, ne mažesnės vertės saugomos teritorijos įsteigimą.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845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lt-LT" noProof="0" smtClean="0"/>
              <a:t>Spustelėję redag. ruoš. pavad. stilių</a:t>
            </a:r>
            <a:endParaRPr lang="lt-LT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t-LT" smtClean="0"/>
              <a:t>Spustelėję redag. ruoš. paantrš. stilių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173665-AE9F-4FE8-9E50-A8C281A09C20}" type="datetime1">
              <a:rPr lang="lt-LT" smtClean="0"/>
              <a:t>2021-04-13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90799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8A5B98-B877-4516-9EDD-B5C50262C456}" type="datetime1">
              <a:rPr lang="lt-LT" smtClean="0"/>
              <a:t>2021-04-13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262060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1"/>
          </a:xfrm>
        </p:spPr>
        <p:txBody>
          <a:bodyPr vert="eaVert"/>
          <a:lstStyle/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1"/>
          </a:xfrm>
        </p:spPr>
        <p:txBody>
          <a:bodyPr vert="eaVert"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F408F-44BA-4A2E-88D6-0774CBB71269}" type="datetime1">
              <a:rPr lang="lt-LT" smtClean="0"/>
              <a:t>2021-04-13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475889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sirinktinis make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C2172-D8BA-46FE-A8C7-D14046005AC7}" type="datetime1">
              <a:rPr lang="lt-LT" smtClean="0"/>
              <a:t>2021-04-13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44567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27584" y="6309320"/>
            <a:ext cx="2133600" cy="365125"/>
          </a:xfrm>
        </p:spPr>
        <p:txBody>
          <a:bodyPr/>
          <a:lstStyle/>
          <a:p>
            <a:fld id="{8E47FA52-03BB-4F8E-9B04-AD5EA041E714}" type="datetime1">
              <a:rPr lang="lt-LT" smtClean="0"/>
              <a:t>2021-04-13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08983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E73E0-6916-4D86-80A2-0845742022E3}" type="datetime1">
              <a:rPr lang="lt-LT" smtClean="0"/>
              <a:t>2021-04-13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89386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1CFE-8F96-4AB7-989D-C67C226BDB6A}" type="datetime1">
              <a:rPr lang="lt-LT" smtClean="0"/>
              <a:t>2021-04-13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090414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E08BF-82CA-47B6-82DC-395C5BCAAAA4}" type="datetime1">
              <a:rPr lang="lt-LT" smtClean="0"/>
              <a:t>2021-04-13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039667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09ED66-62F4-41DA-BF08-9CB0B4DB6C07}" type="datetime1">
              <a:rPr lang="lt-LT" smtClean="0"/>
              <a:t>2021-04-13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9705415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539EC9-4703-4751-ACFD-0CC34ADA0C9E}" type="datetime1">
              <a:rPr lang="lt-LT" smtClean="0"/>
              <a:t>2021-04-13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613012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8EDC1-DB2D-4C46-AB7E-C8077B37A6AE}" type="datetime1">
              <a:rPr lang="lt-LT" smtClean="0"/>
              <a:t>2021-04-13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319179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t-LT" smtClean="0"/>
              <a:t>Spustelėję redag. ruoš. pavad. stilių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 smtClean="0"/>
              <a:t>Spustelėkite piktogr. norėdami įtraukti pav.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t-LT" smtClean="0"/>
              <a:t>Spustelėję redag. ruoš. teksto stilių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1BD29-B212-4424-9131-CED603456D9A}" type="datetime1">
              <a:rPr lang="lt-LT" noProof="0" smtClean="0"/>
              <a:t>2021-04-13</a:t>
            </a:fld>
            <a:endParaRPr lang="lt-LT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9E7F80-E1AD-42A4-AD0D-86CDA66BDED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078740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 smtClean="0"/>
              <a:t>Spustelėję redag. ruoš. teksto stilių</a:t>
            </a:r>
          </a:p>
          <a:p>
            <a:pPr lvl="1"/>
            <a:r>
              <a:rPr lang="lt-LT" smtClean="0"/>
              <a:t>Antras lygmuo</a:t>
            </a:r>
          </a:p>
          <a:p>
            <a:pPr lvl="2"/>
            <a:r>
              <a:rPr lang="lt-LT" smtClean="0"/>
              <a:t>Trečias lygmuo</a:t>
            </a:r>
          </a:p>
          <a:p>
            <a:pPr lvl="3"/>
            <a:r>
              <a:rPr lang="lt-LT" smtClean="0"/>
              <a:t>Ketvirtas lygmuo</a:t>
            </a:r>
          </a:p>
          <a:p>
            <a:pPr lvl="4"/>
            <a:r>
              <a:rPr lang="lt-LT" smtClean="0"/>
              <a:t>Penktas lygmuo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9592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22E74-F705-4A9D-9D56-04B2EEFC6A71}" type="datetime1">
              <a:rPr lang="lt-LT" smtClean="0"/>
              <a:t>2021-04-13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31840" y="630932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56176" y="630932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E7F80-E1AD-42A4-AD0D-86CDA66BDED5}" type="slidenum">
              <a:rPr lang="en-GB" smtClean="0"/>
              <a:t>‹#›</a:t>
            </a:fld>
            <a:endParaRPr lang="en-GB" dirty="0"/>
          </a:p>
        </p:txBody>
      </p:sp>
      <p:pic>
        <p:nvPicPr>
          <p:cNvPr id="1026" name="Picture 2" descr="\\amfs.ad.am.lt\user_home$\austina.vzesniauskai\Documents\Logotipai\AM-zenklas2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264" y="5596069"/>
            <a:ext cx="391488" cy="58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51520" y="260648"/>
            <a:ext cx="8640960" cy="6048672"/>
          </a:xfrm>
          <a:prstGeom prst="roundRect">
            <a:avLst>
              <a:gd name="adj" fmla="val 5917"/>
            </a:avLst>
          </a:prstGeom>
          <a:noFill/>
          <a:ln w="9525">
            <a:solidFill>
              <a:schemeClr val="accent2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Rounded Rectangle 25"/>
          <p:cNvSpPr/>
          <p:nvPr/>
        </p:nvSpPr>
        <p:spPr>
          <a:xfrm>
            <a:off x="107504" y="164637"/>
            <a:ext cx="8928992" cy="6144683"/>
          </a:xfrm>
          <a:prstGeom prst="roundRect">
            <a:avLst>
              <a:gd name="adj" fmla="val 5754"/>
            </a:avLst>
          </a:prstGeom>
          <a:noFill/>
          <a:ln w="9525">
            <a:solidFill>
              <a:schemeClr val="accent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2392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8216" y="476672"/>
            <a:ext cx="7126152" cy="3096344"/>
          </a:xfrm>
        </p:spPr>
        <p:txBody>
          <a:bodyPr>
            <a:normAutofit/>
          </a:bodyPr>
          <a:lstStyle/>
          <a:p>
            <a:r>
              <a:rPr lang="fi-FI" sz="3600" dirty="0"/>
              <a:t>„Natura 2000“: saugoti neužtenka </a:t>
            </a:r>
            <a:r>
              <a:rPr lang="fi-FI" sz="3600" dirty="0" smtClean="0"/>
              <a:t>komunikuoti</a:t>
            </a:r>
            <a:r>
              <a:rPr lang="lt-LT" sz="3600" dirty="0" smtClean="0"/>
              <a:t/>
            </a:r>
            <a:br>
              <a:rPr lang="lt-LT" sz="3600" dirty="0" smtClean="0"/>
            </a:br>
            <a:r>
              <a:rPr lang="lt-LT" sz="2400" dirty="0" smtClean="0"/>
              <a:t>Strateginių sprendimų ir geros komunikacijos svarba</a:t>
            </a:r>
            <a:endParaRPr lang="lt-LT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3933056"/>
            <a:ext cx="8424936" cy="2448272"/>
          </a:xfrm>
        </p:spPr>
        <p:txBody>
          <a:bodyPr>
            <a:normAutofit fontScale="92500" lnSpcReduction="10000"/>
          </a:bodyPr>
          <a:lstStyle/>
          <a:p>
            <a:r>
              <a:rPr lang="lt-LT" sz="1800" b="1" dirty="0" smtClean="0">
                <a:solidFill>
                  <a:schemeClr val="tx1"/>
                </a:solidFill>
              </a:rPr>
              <a:t>Algirdas Klimavičius</a:t>
            </a:r>
          </a:p>
          <a:p>
            <a:r>
              <a:rPr lang="lt-LT" sz="1800" dirty="0" smtClean="0">
                <a:solidFill>
                  <a:schemeClr val="tx1"/>
                </a:solidFill>
              </a:rPr>
              <a:t>Aplinkos ministerijos Gamtos apsaugos politikos grupė</a:t>
            </a:r>
          </a:p>
          <a:p>
            <a:endParaRPr lang="lt-LT" sz="1800" dirty="0" smtClean="0">
              <a:solidFill>
                <a:schemeClr val="tx1"/>
              </a:solidFill>
            </a:endParaRPr>
          </a:p>
          <a:p>
            <a:r>
              <a:rPr lang="lt-LT" sz="1400" dirty="0" smtClean="0">
                <a:solidFill>
                  <a:schemeClr val="tx1"/>
                </a:solidFill>
              </a:rPr>
              <a:t>2021-04-13</a:t>
            </a:r>
          </a:p>
          <a:p>
            <a:endParaRPr lang="lt-LT" sz="1400" dirty="0">
              <a:solidFill>
                <a:schemeClr val="tx1"/>
              </a:solidFill>
            </a:endParaRPr>
          </a:p>
          <a:p>
            <a:r>
              <a:rPr lang="lt-LT" sz="1400" dirty="0">
                <a:solidFill>
                  <a:schemeClr val="tx1"/>
                </a:solidFill>
              </a:rPr>
              <a:t>SEMINARAS </a:t>
            </a:r>
            <a:r>
              <a:rPr lang="lt-LT" sz="1400" b="1" dirty="0">
                <a:solidFill>
                  <a:schemeClr val="tx1"/>
                </a:solidFill>
              </a:rPr>
              <a:t>„KALBAME APIE NATURA 2000</a:t>
            </a:r>
            <a:r>
              <a:rPr lang="lt-LT" sz="1400" b="1" dirty="0" smtClean="0">
                <a:solidFill>
                  <a:schemeClr val="tx1"/>
                </a:solidFill>
              </a:rPr>
              <a:t>“</a:t>
            </a:r>
          </a:p>
          <a:p>
            <a:endParaRPr lang="lt-LT" sz="1400" b="1" dirty="0">
              <a:solidFill>
                <a:schemeClr val="tx1"/>
              </a:solidFill>
            </a:endParaRPr>
          </a:p>
          <a:p>
            <a:r>
              <a:rPr lang="lt-LT" sz="1400" dirty="0"/>
              <a:t>LIFE INTEGRUOTASIS PROJEKTAS </a:t>
            </a:r>
            <a:endParaRPr lang="lt-LT" sz="1400" dirty="0" smtClean="0"/>
          </a:p>
          <a:p>
            <a:r>
              <a:rPr lang="lt-LT" sz="1400" b="1" dirty="0" smtClean="0"/>
              <a:t>NATURA </a:t>
            </a:r>
            <a:r>
              <a:rPr lang="lt-LT" sz="1400" b="1" dirty="0"/>
              <a:t>2000 TINKLO VALDYMO OPTIMIZAVIMAS LIETUVOJE </a:t>
            </a:r>
            <a:endParaRPr lang="lt-LT" sz="1400" b="1" dirty="0" smtClean="0"/>
          </a:p>
          <a:p>
            <a:r>
              <a:rPr lang="lt-LT" sz="1400" dirty="0" smtClean="0"/>
              <a:t>LIFE-IP-PAF-NATURALIT </a:t>
            </a:r>
            <a:r>
              <a:rPr lang="lt-LT" sz="1400" dirty="0"/>
              <a:t>(LIFE16 IPE/LT/016)</a:t>
            </a:r>
            <a:endParaRPr lang="lt-LT" sz="1400" b="1" dirty="0" smtClean="0">
              <a:solidFill>
                <a:schemeClr val="tx1"/>
              </a:solidFill>
            </a:endParaRPr>
          </a:p>
        </p:txBody>
      </p:sp>
      <p:pic>
        <p:nvPicPr>
          <p:cNvPr id="4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63B096EA-2E37-434E-AD25-642EA8B349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720" y="392954"/>
            <a:ext cx="1010752" cy="1227646"/>
          </a:xfrm>
          <a:prstGeom prst="rect">
            <a:avLst/>
          </a:prstGeom>
        </p:spPr>
      </p:pic>
      <p:pic>
        <p:nvPicPr>
          <p:cNvPr id="5" name="Picture 14" descr="Background pattern&#10;&#10;Description automatically generated">
            <a:extLst>
              <a:ext uri="{FF2B5EF4-FFF2-40B4-BE49-F238E27FC236}">
                <a16:creationId xmlns="" xmlns:a16="http://schemas.microsoft.com/office/drawing/2014/main" id="{FD8ABD0A-AAF9-4F53-AE2B-9887FE5E5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77" y="3861048"/>
            <a:ext cx="909965" cy="657709"/>
          </a:xfrm>
          <a:prstGeom prst="rect">
            <a:avLst/>
          </a:prstGeom>
        </p:spPr>
      </p:pic>
      <p:pic>
        <p:nvPicPr>
          <p:cNvPr id="6" name="Picture 16" descr="Logo, company name&#10;&#10;Description automatically generated">
            <a:extLst>
              <a:ext uri="{FF2B5EF4-FFF2-40B4-BE49-F238E27FC236}">
                <a16:creationId xmlns="" xmlns:a16="http://schemas.microsoft.com/office/drawing/2014/main" id="{B6850C12-B325-467C-BF38-E3C2C1F4EC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677" y="4676301"/>
            <a:ext cx="913586" cy="62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9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371700"/>
            <a:ext cx="856895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dirty="0" smtClean="0">
                <a:solidFill>
                  <a:schemeClr val="tx1"/>
                </a:solidFill>
                <a:latin typeface="+mn-lt"/>
              </a:rPr>
              <a:t>Kokios neteisingos nuostatos apie „Natura 2000 dažniausiai pastebimos?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95536" y="1596223"/>
            <a:ext cx="8352928" cy="3993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marL="457200" indent="-457200" eaLnBrk="1" hangingPunct="1">
              <a:lnSpc>
                <a:spcPct val="100000"/>
              </a:lnSpc>
              <a:spcBef>
                <a:spcPts val="1625"/>
              </a:spcBef>
              <a:buClrTx/>
              <a:buFont typeface="+mj-lt"/>
              <a:buAutoNum type="arabicPeriod"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„</a:t>
            </a:r>
            <a:r>
              <a:rPr lang="lt-LT" sz="2000" dirty="0">
                <a:solidFill>
                  <a:schemeClr val="tx1"/>
                </a:solidFill>
                <a:latin typeface="+mn-lt"/>
              </a:rPr>
              <a:t>Natura 2000“ teritorijos paskelbimas turi įtakos žemės nuosavybei</a:t>
            </a:r>
          </a:p>
          <a:p>
            <a:pPr marL="457200" indent="-457200" eaLnBrk="1" hangingPunct="1">
              <a:lnSpc>
                <a:spcPct val="100000"/>
              </a:lnSpc>
              <a:spcBef>
                <a:spcPts val="1625"/>
              </a:spcBef>
              <a:buClrTx/>
              <a:buFont typeface="+mj-lt"/>
              <a:buAutoNum type="arabicPeriod"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Bus apribota visa </a:t>
            </a:r>
            <a:r>
              <a:rPr lang="lt-LT" sz="2000" dirty="0">
                <a:solidFill>
                  <a:schemeClr val="tx1"/>
                </a:solidFill>
                <a:latin typeface="+mn-lt"/>
              </a:rPr>
              <a:t>ekonominė veikla</a:t>
            </a:r>
          </a:p>
          <a:p>
            <a:pPr marL="457200" indent="-457200" eaLnBrk="1" hangingPunct="1">
              <a:lnSpc>
                <a:spcPct val="100000"/>
              </a:lnSpc>
              <a:spcBef>
                <a:spcPts val="1625"/>
              </a:spcBef>
              <a:buClrTx/>
              <a:buFont typeface="+mj-lt"/>
              <a:buAutoNum type="arabicPeriod"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Bus draudžiama </a:t>
            </a:r>
            <a:r>
              <a:rPr lang="lt-LT" sz="2000" dirty="0">
                <a:solidFill>
                  <a:schemeClr val="tx1"/>
                </a:solidFill>
                <a:latin typeface="+mn-lt"/>
              </a:rPr>
              <a:t>naujos infrastruktūros plėtra</a:t>
            </a:r>
          </a:p>
          <a:p>
            <a:pPr marL="457200" indent="-457200" eaLnBrk="1" hangingPunct="1">
              <a:lnSpc>
                <a:spcPct val="100000"/>
              </a:lnSpc>
              <a:spcBef>
                <a:spcPts val="1625"/>
              </a:spcBef>
              <a:buClrTx/>
              <a:buFont typeface="+mj-lt"/>
              <a:buAutoNum type="arabicPeriod"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Priskyrus </a:t>
            </a:r>
            <a:r>
              <a:rPr lang="lt-LT" sz="2000" dirty="0">
                <a:solidFill>
                  <a:schemeClr val="tx1"/>
                </a:solidFill>
                <a:latin typeface="+mn-lt"/>
              </a:rPr>
              <a:t>„Natura 2000“ teritorijai, nuosavybė automatiškai netenka vertės</a:t>
            </a:r>
          </a:p>
          <a:p>
            <a:pPr marL="457200" indent="-457200" eaLnBrk="1" hangingPunct="1">
              <a:lnSpc>
                <a:spcPct val="100000"/>
              </a:lnSpc>
              <a:spcBef>
                <a:spcPts val="1625"/>
              </a:spcBef>
              <a:buClrTx/>
              <a:buFont typeface="+mj-lt"/>
              <a:buAutoNum type="arabicPeriod"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Visa medžioklė bus uždrausta</a:t>
            </a:r>
            <a:endParaRPr lang="lt-LT" sz="2000" dirty="0">
              <a:solidFill>
                <a:schemeClr val="tx1"/>
              </a:solidFill>
              <a:latin typeface="+mn-lt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ts val="1625"/>
              </a:spcBef>
              <a:buClrTx/>
              <a:buFont typeface="+mj-lt"/>
              <a:buAutoNum type="arabicPeriod"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Kasdienės </a:t>
            </a:r>
            <a:r>
              <a:rPr lang="lt-LT" sz="2000" dirty="0">
                <a:solidFill>
                  <a:schemeClr val="tx1"/>
                </a:solidFill>
                <a:latin typeface="+mn-lt"/>
              </a:rPr>
              <a:t>veiklos turės praeiti poveikio aplinkai vertinimą</a:t>
            </a:r>
          </a:p>
          <a:p>
            <a:pPr marL="457200" indent="-457200" eaLnBrk="1" hangingPunct="1">
              <a:lnSpc>
                <a:spcPct val="100000"/>
              </a:lnSpc>
              <a:spcBef>
                <a:spcPts val="1625"/>
              </a:spcBef>
              <a:buClrTx/>
              <a:buFont typeface="+mj-lt"/>
              <a:buAutoNum type="arabicPeriod"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„</a:t>
            </a:r>
            <a:r>
              <a:rPr lang="lt-LT" sz="2000" dirty="0">
                <a:solidFill>
                  <a:schemeClr val="tx1"/>
                </a:solidFill>
                <a:latin typeface="+mn-lt"/>
              </a:rPr>
              <a:t>Natura 2000“ vietovės bus </a:t>
            </a: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neliečiamos „gamtos šventovės“</a:t>
            </a:r>
            <a:endParaRPr lang="lt-LT" sz="2000" dirty="0">
              <a:solidFill>
                <a:schemeClr val="tx1"/>
              </a:solidFill>
              <a:latin typeface="+mn-lt"/>
            </a:endParaRPr>
          </a:p>
          <a:p>
            <a:pPr marL="457200" indent="-457200" eaLnBrk="1" hangingPunct="1">
              <a:lnSpc>
                <a:spcPct val="100000"/>
              </a:lnSpc>
              <a:spcBef>
                <a:spcPts val="1625"/>
              </a:spcBef>
              <a:buClrTx/>
              <a:buFont typeface="+mj-lt"/>
              <a:buAutoNum type="arabicPeriod"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Draudžiama </a:t>
            </a:r>
            <a:r>
              <a:rPr lang="lt-LT" sz="2000" dirty="0">
                <a:solidFill>
                  <a:schemeClr val="tx1"/>
                </a:solidFill>
                <a:latin typeface="+mn-lt"/>
              </a:rPr>
              <a:t>atsižvelgti į ekonominius aspektus teikiant teritorijų sąrašą </a:t>
            </a: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EK</a:t>
            </a:r>
            <a:endParaRPr lang="lt-LT" sz="20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215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A close up of a tree&#10;&#10;Description automatically generated">
            <a:extLst>
              <a:ext uri="{FF2B5EF4-FFF2-40B4-BE49-F238E27FC236}">
                <a16:creationId xmlns="" xmlns:a16="http://schemas.microsoft.com/office/drawing/2014/main" id="{6448D159-D136-4B0D-B01B-706B470F765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-948822" y="0"/>
            <a:ext cx="12165372" cy="6843023"/>
          </a:xfrm>
          <a:prstGeom prst="rect">
            <a:avLst/>
          </a:prstGeom>
        </p:spPr>
      </p:pic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467544" y="3115070"/>
            <a:ext cx="8458200" cy="573298"/>
          </a:xfrm>
          <a:prstGeom prst="rect">
            <a:avLst/>
          </a:prstGeom>
          <a:ln/>
        </p:spPr>
        <p:txBody>
          <a:bodyPr wrap="square" lIns="0" tIns="0" rIns="0" bIns="0">
            <a:spAutoFit/>
          </a:bodyPr>
          <a:lstStyle>
            <a:lvl1pPr algn="ctr" defTabSz="449263" rtl="0" fontAlgn="base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 Baltic" pitchFamily="32" charset="0"/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defTabSz="449263" rtl="0" fontAlgn="base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 Baltic" pitchFamily="32" charset="0"/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altic" pitchFamily="32" charset="0"/>
                <a:ea typeface="Lucida Sans Unicode" pitchFamily="32" charset="0"/>
                <a:cs typeface="Lucida Sans Unicode" pitchFamily="32" charset="0"/>
              </a:defRPr>
            </a:lvl2pPr>
            <a:lvl3pPr algn="ctr" defTabSz="449263" rtl="0" fontAlgn="base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 Baltic" pitchFamily="32" charset="0"/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altic" pitchFamily="32" charset="0"/>
                <a:ea typeface="Lucida Sans Unicode" pitchFamily="32" charset="0"/>
                <a:cs typeface="Lucida Sans Unicode" pitchFamily="32" charset="0"/>
              </a:defRPr>
            </a:lvl3pPr>
            <a:lvl4pPr algn="ctr" defTabSz="449263" rtl="0" fontAlgn="base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 Baltic" pitchFamily="32" charset="0"/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altic" pitchFamily="32" charset="0"/>
                <a:ea typeface="Lucida Sans Unicode" pitchFamily="32" charset="0"/>
                <a:cs typeface="Lucida Sans Unicode" pitchFamily="32" charset="0"/>
              </a:defRPr>
            </a:lvl4pPr>
            <a:lvl5pPr algn="ctr" defTabSz="449263" rtl="0" fontAlgn="base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 Baltic" pitchFamily="32" charset="0"/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altic" pitchFamily="32" charset="0"/>
                <a:ea typeface="Lucida Sans Unicode" pitchFamily="32" charset="0"/>
                <a:cs typeface="Lucida Sans Unicode" pitchFamily="32" charset="0"/>
              </a:defRPr>
            </a:lvl5pPr>
            <a:lvl6pPr marL="457200" algn="ctr" defTabSz="449263" rtl="0" fontAlgn="base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 Baltic" pitchFamily="32" charset="0"/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altic" pitchFamily="32" charset="0"/>
                <a:ea typeface="Lucida Sans Unicode" pitchFamily="32" charset="0"/>
                <a:cs typeface="Lucida Sans Unicode" pitchFamily="32" charset="0"/>
              </a:defRPr>
            </a:lvl6pPr>
            <a:lvl7pPr marL="914400" algn="ctr" defTabSz="449263" rtl="0" fontAlgn="base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 Baltic" pitchFamily="32" charset="0"/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altic" pitchFamily="32" charset="0"/>
                <a:ea typeface="Lucida Sans Unicode" pitchFamily="32" charset="0"/>
                <a:cs typeface="Lucida Sans Unicode" pitchFamily="32" charset="0"/>
              </a:defRPr>
            </a:lvl7pPr>
            <a:lvl8pPr marL="1371600" algn="ctr" defTabSz="449263" rtl="0" fontAlgn="base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 Baltic" pitchFamily="32" charset="0"/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altic" pitchFamily="32" charset="0"/>
                <a:ea typeface="Lucida Sans Unicode" pitchFamily="32" charset="0"/>
                <a:cs typeface="Lucida Sans Unicode" pitchFamily="32" charset="0"/>
              </a:defRPr>
            </a:lvl8pPr>
            <a:lvl9pPr marL="1828800" algn="ctr" defTabSz="449263" rtl="0" fontAlgn="base">
              <a:lnSpc>
                <a:spcPct val="121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00000"/>
              <a:buFont typeface="Arial Baltic" pitchFamily="32" charset="0"/>
              <a:defRPr sz="44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altic" pitchFamily="32" charset="0"/>
                <a:ea typeface="Lucida Sans Unicode" pitchFamily="32" charset="0"/>
                <a:cs typeface="Lucida Sans Unicode" pitchFamily="32" charset="0"/>
              </a:defRPr>
            </a:lvl9pPr>
          </a:lstStyle>
          <a:p>
            <a:pPr eaLnBrk="1" hangingPunct="1">
              <a:lnSpc>
                <a:spcPct val="93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lt-LT" altLang="en-US" sz="4000" b="1" kern="0" dirty="0" smtClean="0">
                <a:latin typeface="+mn-lt"/>
              </a:rPr>
              <a:t>Ačiū už dėmesį!</a:t>
            </a:r>
            <a:endParaRPr lang="en-GB" altLang="en-US" sz="4000" b="1" kern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93588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059832" y="602433"/>
            <a:ext cx="5400600" cy="555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buClr>
                <a:srgbClr val="FFFFFF"/>
              </a:buClr>
              <a:buFont typeface="Arial" charset="0"/>
              <a:buNone/>
            </a:pPr>
            <a:r>
              <a:rPr lang="lt-LT" altLang="en-US" sz="2000" dirty="0">
                <a:solidFill>
                  <a:schemeClr val="tx1"/>
                </a:solidFill>
                <a:latin typeface="+mn-lt"/>
              </a:rPr>
              <a:t>ES </a:t>
            </a: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BĮ strategija </a:t>
            </a:r>
            <a:r>
              <a:rPr lang="lt-LT" altLang="en-US" sz="2000" dirty="0">
                <a:solidFill>
                  <a:schemeClr val="tx1"/>
                </a:solidFill>
                <a:latin typeface="+mn-lt"/>
              </a:rPr>
              <a:t>iki 2030 m. „Gamtos grąžinimas į savo </a:t>
            </a: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gyvenimą“. </a:t>
            </a:r>
          </a:p>
          <a:p>
            <a:pPr eaLnBrk="1" hangingPunct="1">
              <a:lnSpc>
                <a:spcPct val="100000"/>
              </a:lnSpc>
              <a:spcBef>
                <a:spcPts val="1625"/>
              </a:spcBef>
              <a:buClr>
                <a:srgbClr val="FFFFFF"/>
              </a:buClr>
              <a:buFont typeface="Arial" charset="0"/>
              <a:buNone/>
            </a:pP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Ką komunikuoja Europos Sąjunga: strategija yra ES Žaliojo kurso dalis ir kertinis ramstis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Gyvenime mums reikia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gamtos. Išsaugota biologinė įvairovė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ir gerai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veikiančios ekosistemos didina mūsų atsparumą ligoms ir kitoms nelaimėms.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Ekonominės krizės sąlygomis svarbu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investuoti į gamtos apsaugą ir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atkūrimą: apskaičiuota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, kad bendra nauda, kurią duotų veiksminga pasaulinė programa, skirta likusiai pasaulio laukinei gamtai išsaugoti, bent 100 kartų viršytų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sąnaudas.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Nepaisant šio neatidėliotino moralinio, ekonominio ir aplinkosauginio imperatyvo, gamta išgyvena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krizę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, gamta spraudžiama į vis mažesnį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kampelį.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Esminis uždavinys – užtikrinti, kad iki 2030 m. Europos biologinė įvairovė pradėtų atsigauti žmonių, planetos, klimato ir mūsų ekonomikos labui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3" y="548680"/>
            <a:ext cx="2304256" cy="129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2" y="2637662"/>
            <a:ext cx="2304887" cy="129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72" y="4797326"/>
            <a:ext cx="2320112" cy="1292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14644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335041" cy="130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25144"/>
            <a:ext cx="2335041" cy="13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87824" y="183546"/>
            <a:ext cx="5904656" cy="6557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buClr>
                <a:srgbClr val="FFFFFF"/>
              </a:buClr>
              <a:buFont typeface="Arial" charset="0"/>
              <a:buNone/>
            </a:pP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Kaip svarbiausius uždavinius </a:t>
            </a:r>
            <a:r>
              <a:rPr lang="lt-LT" altLang="en-US" sz="2000" dirty="0">
                <a:solidFill>
                  <a:schemeClr val="tx1"/>
                </a:solidFill>
                <a:latin typeface="+mn-lt"/>
              </a:rPr>
              <a:t>komunikuoja Europos Sąjunga: </a:t>
            </a: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	</a:t>
            </a: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1</a:t>
            </a: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. Vientisas </a:t>
            </a:r>
            <a:r>
              <a:rPr lang="lt-LT" altLang="en-US" sz="2000" dirty="0">
                <a:solidFill>
                  <a:schemeClr val="tx1"/>
                </a:solidFill>
                <a:latin typeface="+mn-lt"/>
              </a:rPr>
              <a:t>saugomų teritorijų </a:t>
            </a: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tinklas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ES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turi būti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saugoma bent 30 proc.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sausumos ploto, bent 1/3 ST,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t. y. 10 proc. ES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sausumos,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turėtų būti taikoma griežta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apsauga.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Apibrėžti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, kartografuoti, stebėti ir griežtai saugoti visus išlikusius ES pirmykščius miškus ir </a:t>
            </a:r>
            <a:r>
              <a:rPr lang="lt-LT" altLang="en-US" sz="1600" dirty="0" err="1" smtClean="0">
                <a:solidFill>
                  <a:schemeClr val="tx1"/>
                </a:solidFill>
                <a:latin typeface="+mn-lt"/>
              </a:rPr>
              <a:t>sengires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. Laikytis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to paties principo visame pasaulyje ir užtikrinti, kad dėl ES veiksmų kituose pasaulio regionuose nebūtų naikinami miškai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Veiksmingai valdyti visas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ST –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nustatyti aiškius išsaugojimo tikslus ir priemones, taip pat tinkamai jas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stebėti.</a:t>
            </a:r>
            <a:endParaRPr lang="lt-LT" altLang="en-US" sz="1600" dirty="0">
              <a:solidFill>
                <a:schemeClr val="tx1"/>
              </a:solidFill>
              <a:latin typeface="+mn-lt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Už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papildomų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ir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griežtai saugomų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ST steigimą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bus atsakingos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VN: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papildyti N2000 tinklą  arba joms turėtų būti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taikomas nacionalinis ST apsaugos modelis.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Kiekviena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VN turės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deramai prisidėti prie bendrų pastangų, remdamasi objektyviais ekologiniais kriterijais ir pripažindama, kad kiekvienos šalies biologinės įvairovės kiekis ir kokybė skiriasi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EK per 2021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m.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susitars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su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VN dėl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papildomų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ST kriterijų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ir gairių.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VN iki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2023 m. </a:t>
            </a:r>
            <a:r>
              <a:rPr lang="lt-LT" altLang="en-US" sz="1600" dirty="0" err="1" smtClean="0">
                <a:solidFill>
                  <a:schemeClr val="tx1"/>
                </a:solidFill>
                <a:latin typeface="+mn-lt"/>
              </a:rPr>
              <a:t>pab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.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turės įrodyti padariusios didelę pažangą teisiškai steigdamos naujas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ST. Iki 2024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m.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EK įvertins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, ar ES yra pajėgi pasiekti savo 2030 m. tikslus, ar reikia imtis griežtesnių veiksmų, įskaitant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naujų ES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teisės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aktų priėmimo.</a:t>
            </a:r>
            <a:endParaRPr lang="lt-LT" alt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2004"/>
            <a:ext cx="2334619" cy="130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0461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76672"/>
            <a:ext cx="8064896" cy="7940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t-LT" kern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Kaip pagrįsti reiškiamą susirūpinimą:</a:t>
            </a:r>
          </a:p>
          <a:p>
            <a:pPr algn="ctr"/>
            <a:r>
              <a:rPr lang="lt-LT" kern="0" dirty="0" smtClean="0">
                <a:solidFill>
                  <a:schemeClr val="tx1"/>
                </a:solidFill>
                <a:latin typeface="+mn-lt"/>
                <a:ea typeface="+mj-ea"/>
                <a:cs typeface="+mj-cs"/>
              </a:rPr>
              <a:t>Pavyzdys - miško buveinių apsaugos būklės įvertinimas, 2019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3762"/>
            <a:ext cx="9108504" cy="119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3016746"/>
            <a:ext cx="6000750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4579194"/>
            <a:ext cx="2160239" cy="179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8879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335041" cy="130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25144"/>
            <a:ext cx="2335041" cy="13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87824" y="1124744"/>
            <a:ext cx="5904656" cy="3808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buClr>
                <a:srgbClr val="FFFFFF"/>
              </a:buClr>
              <a:buFont typeface="Arial" charset="0"/>
              <a:buNone/>
            </a:pPr>
            <a:r>
              <a:rPr lang="lt-LT" altLang="en-US" sz="2000" dirty="0">
                <a:solidFill>
                  <a:schemeClr val="tx1"/>
                </a:solidFill>
                <a:latin typeface="+mn-lt"/>
              </a:rPr>
              <a:t>Kaip svarbiausius uždavinius komunikuoja Europos Sąjunga: </a:t>
            </a: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2</a:t>
            </a:r>
            <a:r>
              <a:rPr lang="lt-LT" altLang="en-US" sz="2000" dirty="0">
                <a:solidFill>
                  <a:schemeClr val="tx1"/>
                </a:solidFill>
                <a:latin typeface="+mn-lt"/>
              </a:rPr>
              <a:t>. ES gamtos atkūrimo </a:t>
            </a: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planas</a:t>
            </a:r>
          </a:p>
          <a:p>
            <a:pPr eaLnBrk="1" hangingPunct="1">
              <a:lnSpc>
                <a:spcPct val="100000"/>
              </a:lnSpc>
              <a:spcBef>
                <a:spcPts val="1625"/>
              </a:spcBef>
              <a:buClr>
                <a:srgbClr val="FFFFFF"/>
              </a:buClr>
              <a:buFont typeface="Arial" charset="0"/>
              <a:buNone/>
            </a:pPr>
            <a:r>
              <a:rPr lang="lt-LT" altLang="en-US" sz="2000" dirty="0" smtClean="0">
                <a:solidFill>
                  <a:schemeClr val="tx1"/>
                </a:solidFill>
                <a:latin typeface="+mn-lt"/>
              </a:rPr>
              <a:t>Ekosistemų </a:t>
            </a:r>
            <a:r>
              <a:rPr lang="lt-LT" altLang="en-US" sz="2000" dirty="0">
                <a:solidFill>
                  <a:schemeClr val="tx1"/>
                </a:solidFill>
                <a:latin typeface="+mn-lt"/>
              </a:rPr>
              <a:t>atkūrimas sausumoje ir jūroje:</a:t>
            </a:r>
            <a:endParaRPr lang="lt-LT" altLang="en-US" sz="2000" dirty="0" smtClean="0">
              <a:solidFill>
                <a:schemeClr val="tx1"/>
              </a:solidFill>
              <a:latin typeface="+mn-lt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EK,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atlikusi poveikio vertinimą, 2021 m. pateiks pasiūlymą </a:t>
            </a:r>
            <a:r>
              <a:rPr lang="lt-LT" altLang="en-US" sz="1600" b="1" dirty="0">
                <a:solidFill>
                  <a:schemeClr val="tx1"/>
                </a:solidFill>
                <a:latin typeface="+mn-lt"/>
              </a:rPr>
              <a:t>dėl teisiškai privalomų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ES gamtos atkūrimo tikslų.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EK visų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pirma prašys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VN užtikrinti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, kad iki 2030 m. </a:t>
            </a:r>
            <a:r>
              <a:rPr lang="lt-LT" altLang="en-US" sz="1600" b="1" dirty="0">
                <a:solidFill>
                  <a:schemeClr val="tx1"/>
                </a:solidFill>
                <a:latin typeface="+mn-lt"/>
              </a:rPr>
              <a:t>nė vienos saugomos buveinės ir rūšies išsaugojimo tendencijos ir būklė </a:t>
            </a:r>
            <a:r>
              <a:rPr lang="lt-LT" altLang="en-US" sz="1600" b="1" dirty="0" smtClean="0">
                <a:solidFill>
                  <a:schemeClr val="tx1"/>
                </a:solidFill>
                <a:latin typeface="+mn-lt"/>
              </a:rPr>
              <a:t>nepablogėtų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. 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Be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to, 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VN turės 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užtikrinti, kad bent </a:t>
            </a:r>
            <a:r>
              <a:rPr lang="lt-LT" altLang="en-US" sz="1600" b="1" dirty="0">
                <a:solidFill>
                  <a:schemeClr val="tx1"/>
                </a:solidFill>
                <a:latin typeface="+mn-lt"/>
              </a:rPr>
              <a:t>30 proc. rūšių ir buveinių</a:t>
            </a:r>
            <a:r>
              <a:rPr lang="lt-LT" altLang="en-US" sz="1600" dirty="0">
                <a:solidFill>
                  <a:schemeClr val="tx1"/>
                </a:solidFill>
                <a:latin typeface="+mn-lt"/>
              </a:rPr>
              <a:t>, kurių būklė šiuo metu nėra gera, taptų geros būklės arba kad būtų matoma būklės </a:t>
            </a:r>
            <a:r>
              <a:rPr lang="lt-LT" altLang="en-US" sz="1600" b="1" dirty="0">
                <a:solidFill>
                  <a:schemeClr val="tx1"/>
                </a:solidFill>
                <a:latin typeface="+mn-lt"/>
              </a:rPr>
              <a:t>gerėjimo tendencija</a:t>
            </a:r>
            <a:r>
              <a:rPr lang="lt-LT" altLang="en-US" sz="1600" dirty="0" smtClean="0">
                <a:solidFill>
                  <a:schemeClr val="tx1"/>
                </a:solidFill>
                <a:latin typeface="+mn-lt"/>
              </a:rPr>
              <a:t>.</a:t>
            </a:r>
            <a:endParaRPr lang="lt-LT" altLang="en-US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2004"/>
            <a:ext cx="2334619" cy="130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45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564904"/>
            <a:ext cx="2335041" cy="130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4725144"/>
            <a:ext cx="2335041" cy="1301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87824" y="371700"/>
            <a:ext cx="5904656" cy="4239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Didžiausio visuomeninio konflikto zona – miškai</a:t>
            </a:r>
          </a:p>
          <a:p>
            <a:pPr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sz="2000" dirty="0">
                <a:solidFill>
                  <a:schemeClr val="tx1"/>
                </a:solidFill>
                <a:latin typeface="+mn-lt"/>
              </a:rPr>
              <a:t>Kokius uždavinius komunikuoja Europos </a:t>
            </a: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Sąjunga: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sz="1600" dirty="0" smtClean="0">
                <a:solidFill>
                  <a:schemeClr val="tx1"/>
                </a:solidFill>
                <a:latin typeface="+mn-lt"/>
              </a:rPr>
              <a:t>ES </a:t>
            </a:r>
            <a:r>
              <a:rPr lang="lt-LT" sz="1600" b="1" dirty="0" smtClean="0">
                <a:solidFill>
                  <a:schemeClr val="tx1"/>
                </a:solidFill>
                <a:latin typeface="+mn-lt"/>
              </a:rPr>
              <a:t>turi ne tik griežtai saugoti visus ES likusius pirmykščius miškus ir </a:t>
            </a:r>
            <a:r>
              <a:rPr lang="lt-LT" sz="1600" b="1" dirty="0" err="1" smtClean="0">
                <a:solidFill>
                  <a:schemeClr val="tx1"/>
                </a:solidFill>
                <a:latin typeface="+mn-lt"/>
              </a:rPr>
              <a:t>sengires</a:t>
            </a:r>
            <a:r>
              <a:rPr lang="lt-LT" sz="1600" b="1" dirty="0" smtClean="0">
                <a:solidFill>
                  <a:schemeClr val="tx1"/>
                </a:solidFill>
                <a:latin typeface="+mn-lt"/>
              </a:rPr>
              <a:t>, bet ir didinti miškų plotą ir gerinti jų kokybę bei atsparumą;</a:t>
            </a: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sz="1600" b="1" dirty="0" smtClean="0">
                <a:solidFill>
                  <a:schemeClr val="tx1"/>
                </a:solidFill>
                <a:latin typeface="+mn-lt"/>
              </a:rPr>
              <a:t>Komisija </a:t>
            </a:r>
            <a:r>
              <a:rPr lang="lt-LT" sz="1600" b="1" dirty="0">
                <a:solidFill>
                  <a:schemeClr val="tx1"/>
                </a:solidFill>
                <a:latin typeface="+mn-lt"/>
              </a:rPr>
              <a:t>2021 m. pasiūlys specialią ES miškų strategiją, atitinkančią mūsų didesnius biologinės įvairovės ir poveikio klimatui neutralizavimo siekius. Joje bus pateiktas veiksmų planas, kaip ES iki 2030 m. pasodinti bent 3 mlrd. papildomų medžių, visapusiškai laikantis ekologinių principų.</a:t>
            </a:r>
            <a:endParaRPr lang="lt-LT" sz="1600" b="1" dirty="0" smtClean="0">
              <a:solidFill>
                <a:schemeClr val="tx1"/>
              </a:solidFill>
              <a:latin typeface="+mn-lt"/>
            </a:endParaRPr>
          </a:p>
          <a:p>
            <a:pPr marL="285750" indent="-285750" eaLnBrk="1" hangingPunct="1">
              <a:lnSpc>
                <a:spcPct val="100000"/>
              </a:lnSpc>
              <a:spcBef>
                <a:spcPts val="1625"/>
              </a:spcBef>
              <a:buClrTx/>
              <a:buFont typeface="Wingdings" panose="05000000000000000000" pitchFamily="2" charset="2"/>
              <a:buChar char="Ø"/>
            </a:pPr>
            <a:r>
              <a:rPr lang="lt-LT" sz="1600" b="1" dirty="0" smtClean="0">
                <a:solidFill>
                  <a:schemeClr val="tx1"/>
                </a:solidFill>
                <a:latin typeface="+mn-lt"/>
              </a:rPr>
              <a:t>Visus valstybinius </a:t>
            </a:r>
            <a:r>
              <a:rPr lang="lt-LT" sz="1600" b="1" dirty="0">
                <a:solidFill>
                  <a:schemeClr val="tx1"/>
                </a:solidFill>
                <a:latin typeface="+mn-lt"/>
              </a:rPr>
              <a:t>miškus ir </a:t>
            </a:r>
            <a:r>
              <a:rPr lang="lt-LT" sz="1600" dirty="0">
                <a:solidFill>
                  <a:schemeClr val="tx1"/>
                </a:solidFill>
                <a:latin typeface="+mn-lt"/>
              </a:rPr>
              <a:t>didesnį skaičių privačių </a:t>
            </a:r>
            <a:r>
              <a:rPr lang="lt-LT" sz="1600" dirty="0" smtClean="0">
                <a:solidFill>
                  <a:schemeClr val="tx1"/>
                </a:solidFill>
                <a:latin typeface="+mn-lt"/>
              </a:rPr>
              <a:t>miškų tvarkyti pagal valdymo planus; toliau </a:t>
            </a:r>
            <a:r>
              <a:rPr lang="lt-LT" sz="1600" dirty="0">
                <a:solidFill>
                  <a:schemeClr val="tx1"/>
                </a:solidFill>
                <a:latin typeface="+mn-lt"/>
              </a:rPr>
              <a:t>taikyti ir vystyti biologinei įvairovei palankią praktiką, pavyzdžiui, </a:t>
            </a:r>
            <a:r>
              <a:rPr lang="lt-LT" sz="1600" dirty="0" err="1">
                <a:solidFill>
                  <a:schemeClr val="tx1"/>
                </a:solidFill>
                <a:latin typeface="+mn-lt"/>
              </a:rPr>
              <a:t>gamtiškąją</a:t>
            </a:r>
            <a:r>
              <a:rPr lang="lt-LT" sz="1600" dirty="0">
                <a:solidFill>
                  <a:schemeClr val="tx1"/>
                </a:solidFill>
                <a:latin typeface="+mn-lt"/>
              </a:rPr>
              <a:t> miškininkystę</a:t>
            </a:r>
            <a:r>
              <a:rPr lang="lt-LT" sz="1600" dirty="0" smtClean="0">
                <a:solidFill>
                  <a:schemeClr val="tx1"/>
                </a:solidFill>
                <a:latin typeface="+mn-lt"/>
              </a:rPr>
              <a:t>.</a:t>
            </a:r>
            <a:endParaRPr lang="lt-LT" sz="16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12004"/>
            <a:ext cx="2334619" cy="130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032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371700"/>
            <a:ext cx="856895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dirty="0" smtClean="0">
                <a:solidFill>
                  <a:schemeClr val="tx1"/>
                </a:solidFill>
                <a:latin typeface="+mn-lt"/>
              </a:rPr>
              <a:t>Kaip komunikuoja žymūs Lietuvos žmonės apie gamtos </a:t>
            </a:r>
            <a:r>
              <a:rPr lang="lt-LT" dirty="0">
                <a:solidFill>
                  <a:schemeClr val="tx1"/>
                </a:solidFill>
                <a:latin typeface="+mn-lt"/>
              </a:rPr>
              <a:t>išsaugojimą anksčiau </a:t>
            </a:r>
            <a:r>
              <a:rPr lang="lt-LT" dirty="0" smtClean="0">
                <a:solidFill>
                  <a:schemeClr val="tx1"/>
                </a:solidFill>
                <a:latin typeface="+mn-lt"/>
              </a:rPr>
              <a:t>ir dabar? (</a:t>
            </a:r>
            <a:r>
              <a:rPr lang="lt-LT" dirty="0">
                <a:solidFill>
                  <a:schemeClr val="tx1"/>
                </a:solidFill>
                <a:latin typeface="+mn-lt"/>
              </a:rPr>
              <a:t>1</a:t>
            </a:r>
            <a:r>
              <a:rPr lang="lt-LT" dirty="0" smtClean="0">
                <a:solidFill>
                  <a:schemeClr val="tx1"/>
                </a:solidFill>
                <a:latin typeface="+mn-lt"/>
              </a:rPr>
              <a:t>) </a:t>
            </a:r>
          </a:p>
        </p:txBody>
      </p:sp>
      <p:pic>
        <p:nvPicPr>
          <p:cNvPr id="3" name="Paveikslėlis 2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1268760"/>
            <a:ext cx="2952328" cy="2304256"/>
          </a:xfrm>
          <a:prstGeom prst="rect">
            <a:avLst/>
          </a:prstGeom>
        </p:spPr>
      </p:pic>
      <p:pic>
        <p:nvPicPr>
          <p:cNvPr id="4" name="Paveikslėlis 3"/>
          <p:cNvPicPr/>
          <p:nvPr/>
        </p:nvPicPr>
        <p:blipFill>
          <a:blip r:embed="rId3"/>
          <a:stretch>
            <a:fillRect/>
          </a:stretch>
        </p:blipFill>
        <p:spPr>
          <a:xfrm>
            <a:off x="6228184" y="1609090"/>
            <a:ext cx="2489835" cy="3639820"/>
          </a:xfrm>
          <a:prstGeom prst="rect">
            <a:avLst/>
          </a:prstGeom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23528" y="3645024"/>
            <a:ext cx="5760640" cy="2146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Apie 1860 m. parašyta poema autorius </a:t>
            </a:r>
            <a:r>
              <a:rPr lang="lt-LT" sz="2000" dirty="0" err="1" smtClean="0">
                <a:solidFill>
                  <a:schemeClr val="tx1"/>
                </a:solidFill>
                <a:latin typeface="+mn-lt"/>
              </a:rPr>
              <a:t>apeliuoja</a:t>
            </a: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 į skaitytojo jausmus ir sąžinę, reiškia ilgesį švarios ir nesugadintos gamtos. </a:t>
            </a:r>
          </a:p>
          <a:p>
            <a:pPr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Dar nežinota apie gamtos naudos vertės pamatavimo metodus, bet veiksmingo atgarsio sulaukta, ypač po 1905 m. leidimo.</a:t>
            </a:r>
          </a:p>
        </p:txBody>
      </p:sp>
    </p:spTree>
    <p:extLst>
      <p:ext uri="{BB962C8B-B14F-4D97-AF65-F5344CB8AC3E}">
        <p14:creationId xmlns:p14="http://schemas.microsoft.com/office/powerpoint/2010/main" val="3603226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371700"/>
            <a:ext cx="8568952" cy="833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dirty="0" smtClean="0">
                <a:solidFill>
                  <a:schemeClr val="tx1"/>
                </a:solidFill>
                <a:latin typeface="+mn-lt"/>
              </a:rPr>
              <a:t>Kaip komunikuoja žymūs Lietuvos žmonės apie gamtos </a:t>
            </a:r>
            <a:r>
              <a:rPr lang="lt-LT" dirty="0">
                <a:solidFill>
                  <a:schemeClr val="tx1"/>
                </a:solidFill>
                <a:latin typeface="+mn-lt"/>
              </a:rPr>
              <a:t>išsaugojimą anksčiau ir dabar?  </a:t>
            </a:r>
            <a:r>
              <a:rPr lang="lt-LT" dirty="0" smtClean="0">
                <a:solidFill>
                  <a:schemeClr val="tx1"/>
                </a:solidFill>
                <a:latin typeface="+mn-lt"/>
              </a:rPr>
              <a:t>(2)</a:t>
            </a:r>
          </a:p>
        </p:txBody>
      </p:sp>
      <p:pic>
        <p:nvPicPr>
          <p:cNvPr id="6" name="Paveikslėlis 5"/>
          <p:cNvPicPr/>
          <p:nvPr/>
        </p:nvPicPr>
        <p:blipFill>
          <a:blip r:embed="rId2"/>
          <a:stretch>
            <a:fillRect/>
          </a:stretch>
        </p:blipFill>
        <p:spPr>
          <a:xfrm>
            <a:off x="1979712" y="1230789"/>
            <a:ext cx="4464496" cy="5510579"/>
          </a:xfrm>
          <a:prstGeom prst="rect">
            <a:avLst/>
          </a:prstGeom>
        </p:spPr>
      </p:pic>
      <p:pic>
        <p:nvPicPr>
          <p:cNvPr id="7" name="Paveikslėlis 6"/>
          <p:cNvPicPr/>
          <p:nvPr/>
        </p:nvPicPr>
        <p:blipFill>
          <a:blip r:embed="rId3"/>
          <a:stretch>
            <a:fillRect/>
          </a:stretch>
        </p:blipFill>
        <p:spPr>
          <a:xfrm>
            <a:off x="539552" y="3215539"/>
            <a:ext cx="7920880" cy="3034526"/>
          </a:xfrm>
          <a:prstGeom prst="rect">
            <a:avLst/>
          </a:prstGeom>
        </p:spPr>
      </p:pic>
      <p:sp>
        <p:nvSpPr>
          <p:cNvPr id="8" name="Laisva forma 7"/>
          <p:cNvSpPr/>
          <p:nvPr/>
        </p:nvSpPr>
        <p:spPr>
          <a:xfrm>
            <a:off x="1988820" y="3726180"/>
            <a:ext cx="6309360" cy="640080"/>
          </a:xfrm>
          <a:custGeom>
            <a:avLst/>
            <a:gdLst>
              <a:gd name="connsiteX0" fmla="*/ 2964180 w 6309360"/>
              <a:gd name="connsiteY0" fmla="*/ 15240 h 640080"/>
              <a:gd name="connsiteX1" fmla="*/ 6301740 w 6309360"/>
              <a:gd name="connsiteY1" fmla="*/ 0 h 640080"/>
              <a:gd name="connsiteX2" fmla="*/ 6309360 w 6309360"/>
              <a:gd name="connsiteY2" fmla="*/ 632460 h 640080"/>
              <a:gd name="connsiteX3" fmla="*/ 0 w 6309360"/>
              <a:gd name="connsiteY3" fmla="*/ 640080 h 640080"/>
              <a:gd name="connsiteX4" fmla="*/ 0 w 6309360"/>
              <a:gd name="connsiteY4" fmla="*/ 213360 h 640080"/>
              <a:gd name="connsiteX5" fmla="*/ 2971800 w 6309360"/>
              <a:gd name="connsiteY5" fmla="*/ 220980 h 640080"/>
              <a:gd name="connsiteX6" fmla="*/ 2964180 w 6309360"/>
              <a:gd name="connsiteY6" fmla="*/ 15240 h 640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09360" h="640080">
                <a:moveTo>
                  <a:pt x="2964180" y="15240"/>
                </a:moveTo>
                <a:lnTo>
                  <a:pt x="6301740" y="0"/>
                </a:lnTo>
                <a:lnTo>
                  <a:pt x="6309360" y="632460"/>
                </a:lnTo>
                <a:lnTo>
                  <a:pt x="0" y="640080"/>
                </a:lnTo>
                <a:lnTo>
                  <a:pt x="0" y="213360"/>
                </a:lnTo>
                <a:lnTo>
                  <a:pt x="2971800" y="220980"/>
                </a:lnTo>
                <a:lnTo>
                  <a:pt x="2964180" y="15240"/>
                </a:lnTo>
                <a:close/>
              </a:path>
            </a:pathLst>
          </a:cu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25575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23528" y="371700"/>
            <a:ext cx="8568952" cy="463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dirty="0" smtClean="0">
                <a:solidFill>
                  <a:schemeClr val="tx1"/>
                </a:solidFill>
                <a:latin typeface="+mn-lt"/>
              </a:rPr>
              <a:t>Ekologinis švietimas ≠ </a:t>
            </a:r>
            <a:r>
              <a:rPr lang="lt-LT" dirty="0">
                <a:solidFill>
                  <a:schemeClr val="tx1"/>
                </a:solidFill>
                <a:latin typeface="+mn-lt"/>
              </a:rPr>
              <a:t>K</a:t>
            </a:r>
            <a:r>
              <a:rPr lang="lt-LT" dirty="0" smtClean="0">
                <a:solidFill>
                  <a:schemeClr val="tx1"/>
                </a:solidFill>
                <a:latin typeface="+mn-lt"/>
              </a:rPr>
              <a:t>omunikacija apie gamtosaugą</a:t>
            </a: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5536" y="1484784"/>
            <a:ext cx="8352928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Ekologinis švietimas yra lengvas užsiėmimas: </a:t>
            </a:r>
            <a:r>
              <a:rPr lang="lt-LT" sz="2000" dirty="0">
                <a:solidFill>
                  <a:schemeClr val="tx1"/>
                </a:solidFill>
                <a:latin typeface="+mn-lt"/>
              </a:rPr>
              <a:t>auditorija iš anksto žinoma ir palankiai </a:t>
            </a: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nusiteikusi; mokytojo ir mokinio santykis; kalbame ko reikėtų; sėkmingo švietimo darbo rezultatai išaiškėja lėtai, gali ir po dešimtmečio; Labanoro žygio pavyzdys.</a:t>
            </a:r>
          </a:p>
        </p:txBody>
      </p:sp>
      <p:pic>
        <p:nvPicPr>
          <p:cNvPr id="6" name="Paveikslėlis 5"/>
          <p:cNvPicPr/>
          <p:nvPr/>
        </p:nvPicPr>
        <p:blipFill>
          <a:blip r:embed="rId2"/>
          <a:stretch>
            <a:fillRect/>
          </a:stretch>
        </p:blipFill>
        <p:spPr>
          <a:xfrm>
            <a:off x="1331640" y="4869160"/>
            <a:ext cx="6120130" cy="1264920"/>
          </a:xfrm>
          <a:prstGeom prst="rect">
            <a:avLst/>
          </a:prstGeom>
        </p:spPr>
      </p:pic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395536" y="3068960"/>
            <a:ext cx="8352928" cy="1325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5pPr>
            <a:lvl6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6pPr>
            <a:lvl7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7pPr>
            <a:lvl8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8pPr>
            <a:lvl9pPr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itchFamily="16" charset="0"/>
                <a:cs typeface="Arial Unicode MS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625"/>
              </a:spcBef>
              <a:buClrTx/>
            </a:pP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Komunikacija apie gamtosaugą yra jautrus klausimas: auditorija įvairi, nuotaikos nežinomos ir valdomos ne vieno </a:t>
            </a:r>
            <a:r>
              <a:rPr lang="lt-LT" sz="2000" dirty="0" err="1" smtClean="0">
                <a:solidFill>
                  <a:schemeClr val="tx1"/>
                </a:solidFill>
                <a:latin typeface="+mn-lt"/>
              </a:rPr>
              <a:t>komunikatoriaus</a:t>
            </a:r>
            <a:r>
              <a:rPr lang="lt-LT" sz="2000" dirty="0" smtClean="0">
                <a:solidFill>
                  <a:schemeClr val="tx1"/>
                </a:solidFill>
                <a:latin typeface="+mn-lt"/>
              </a:rPr>
              <a:t>; kalbame apie konkrečius mūsų organizacijos sprendimus; atsakomybė už klaidas yra arčiau konkretaus asmens; interesų grupės manipuliuos informacija ir nuomonėmis.</a:t>
            </a:r>
          </a:p>
        </p:txBody>
      </p:sp>
    </p:spTree>
    <p:extLst>
      <p:ext uri="{BB962C8B-B14F-4D97-AF65-F5344CB8AC3E}">
        <p14:creationId xmlns:p14="http://schemas.microsoft.com/office/powerpoint/2010/main" val="406851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theme/theme1.xml><?xml version="1.0" encoding="utf-8"?>
<a:theme xmlns:a="http://schemas.openxmlformats.org/drawingml/2006/main" name="AM prezentacijos šablonas">
  <a:themeElements>
    <a:clrScheme name="Aplinkos ministerija">
      <a:dk1>
        <a:sysClr val="windowText" lastClr="000000"/>
      </a:dk1>
      <a:lt1>
        <a:sysClr val="window" lastClr="FFFFFF"/>
      </a:lt1>
      <a:dk2>
        <a:srgbClr val="003746"/>
      </a:dk2>
      <a:lt2>
        <a:srgbClr val="D8D8D8"/>
      </a:lt2>
      <a:accent1>
        <a:srgbClr val="F57921"/>
      </a:accent1>
      <a:accent2>
        <a:srgbClr val="02A0CD"/>
      </a:accent2>
      <a:accent3>
        <a:srgbClr val="FFC000"/>
      </a:accent3>
      <a:accent4>
        <a:srgbClr val="016985"/>
      </a:accent4>
      <a:accent5>
        <a:srgbClr val="919B31"/>
      </a:accent5>
      <a:accent6>
        <a:srgbClr val="FEA022"/>
      </a:accent6>
      <a:hlink>
        <a:srgbClr val="E68200"/>
      </a:hlink>
      <a:folHlink>
        <a:srgbClr val="FFA94A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Kaip rengti prezentaciją</Template>
  <TotalTime>1649</TotalTime>
  <Words>751</Words>
  <Application>Microsoft Office PowerPoint</Application>
  <PresentationFormat>Demonstracija ekrane (4:3)</PresentationFormat>
  <Paragraphs>65</Paragraphs>
  <Slides>11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11</vt:i4>
      </vt:variant>
    </vt:vector>
  </HeadingPairs>
  <TitlesOfParts>
    <vt:vector size="12" baseType="lpstr">
      <vt:lpstr>AM prezentacijos šablonas</vt:lpstr>
      <vt:lpstr>„Natura 2000“: saugoti neužtenka komunikuoti Strateginių sprendimų ir geros komunikacijos svarba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  <vt:lpstr>PowerPoint pristatymas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Europos ekologinis tinklas Natura 2000 Lietuvoje</dc:title>
  <dc:creator>Algirdas Klimavicius</dc:creator>
  <cp:lastModifiedBy>Algirdas Klimavicius</cp:lastModifiedBy>
  <cp:revision>135</cp:revision>
  <dcterms:modified xsi:type="dcterms:W3CDTF">2021-04-13T10:02:49Z</dcterms:modified>
</cp:coreProperties>
</file>