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5.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6.xml" ContentType="application/vnd.openxmlformats-officedocument.presentationml.notesSlide+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93" r:id="rId3"/>
    <p:sldId id="279" r:id="rId4"/>
    <p:sldId id="307" r:id="rId5"/>
    <p:sldId id="267" r:id="rId6"/>
    <p:sldId id="310" r:id="rId7"/>
    <p:sldId id="301" r:id="rId8"/>
    <p:sldId id="311" r:id="rId9"/>
    <p:sldId id="296" r:id="rId10"/>
    <p:sldId id="298" r:id="rId11"/>
    <p:sldId id="292" r:id="rId12"/>
    <p:sldId id="300" r:id="rId13"/>
    <p:sldId id="263" r:id="rId14"/>
    <p:sldId id="295" r:id="rId15"/>
    <p:sldId id="291" r:id="rId16"/>
    <p:sldId id="315" r:id="rId17"/>
    <p:sldId id="316" r:id="rId18"/>
    <p:sldId id="306" r:id="rId19"/>
    <p:sldId id="305" r:id="rId20"/>
    <p:sldId id="317" r:id="rId21"/>
    <p:sldId id="265" r:id="rId2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gidijus Žalneravičius" initials="EŽ" lastIdx="31" clrIdx="0">
    <p:extLst>
      <p:ext uri="{19B8F6BF-5375-455C-9EA6-DF929625EA0E}">
        <p15:presenceInfo xmlns:p15="http://schemas.microsoft.com/office/powerpoint/2012/main" userId="S::egidijus.zalneravicius@vstt.lt::f3f9a2c4-fed7-433d-9254-147d5a4e1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E8AA"/>
    <a:srgbClr val="B6DF89"/>
    <a:srgbClr val="4227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74" d="100"/>
          <a:sy n="74" d="100"/>
        </p:scale>
        <p:origin x="101"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14T13:43:24.998" idx="18">
    <p:pos x="4941" y="1424"/>
    <p:text>Būdingiausios ganyklos, kurių medyne vyrauja seni ąžuolai. Dažnai medyne taip pat auga uosiai, liepos. Priklausomai nuo augavietės, ar kokio tipo miškuose buvo ganoma, medyne gali būti ir pušų, beržų, juodalksnių.</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04-14T14:16:20.063" idx="30">
    <p:pos x="3276" y="1627"/>
    <p:text>Šiuo metu Lietuvos miškuose priskaičiuojama apie 6-9 kūb. m negyvos medienos. Rekomendacija būtų, kad miškuose būtų ne mažiau kaip 30 kūb. m. Skaičiuojama, kad sengirėse negyvos medienos turėtų būti daugiau kaip 100 kūb.m/ha</p:text>
    <p:extLst>
      <p:ext uri="{C676402C-5697-4E1C-873F-D02D1690AC5C}">
        <p15:threadingInfo xmlns:p15="http://schemas.microsoft.com/office/powerpoint/2012/main" timeZoneBias="-180"/>
      </p:ext>
    </p:extLst>
  </p:cm>
  <p:cm authorId="1" dt="2021-04-14T14:18:32.213" idx="31">
    <p:pos x="3427" y="822"/>
    <p:text>Su negyva mediena susiję daugiau kaip 5000 įvairių organizmų</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14T13:43:44.881" idx="19">
    <p:pos x="6887" y="1485"/>
    <p:text>Pirmąsias šio tipo buveines formavo stambieji laukiniai žolėdžiai, kaip stumbrai, taurai, tarpanai. Taurai Lietuvoje išnyko maždaug prieš 400 m. Apskritai pasaulyje išnykęs gyvūnas. Labai susijęs su Lietuva, pvz., Kauno herbas, vietovardžiai kaip Tauragė, Tauragnai ir pan. Tarpanai Lietuvoje išnyko prieš 300-400 metų. Nuotraukoje arkliai, išveisti iš artimiausius tarpanams požymius turėjusių arklių.</p:text>
    <p:extLst>
      <p:ext uri="{C676402C-5697-4E1C-873F-D02D1690AC5C}">
        <p15:threadingInfo xmlns:p15="http://schemas.microsoft.com/office/powerpoint/2012/main" timeZoneBias="-180"/>
      </p:ext>
    </p:extLst>
  </p:cm>
  <p:cm authorId="1" dt="2021-04-14T13:43:56.302" idx="20">
    <p:pos x="4056" y="1167"/>
    <p:text>Vėliau šio tipo buveinės buvo palaikomos dėl žmogaus ūkinės veiklos, gyvulius ganant miškuose, arba po miško lydymo.</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4-14T13:44:23.345" idx="21">
    <p:pos x="10" y="10"/>
    <p:text>Šio tipo buveinės įvardijamos kaip vienos turtingiausių augalų rūšių. Įvairios apšvetimo sąlygos, skirtingo tipo augavietės, ganymo įtaka, leido įsikurti daugybei įvairių augalų rūšių. Su šia buveine siejamos tokios rūšys, kaip melisalapė medumėlė, kvapusis plauretis, baltasis čemerys, kurių žinomos tik vienetinės populiacijos . Su šia buveine susijęs jau išnykęs pelkinis kardelis. Taip pat siejamos tokios retos rūšys kaip paprastasis kardelis, vyriškoji gegužraibė, mėlynasis palemonas ir kt.</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4-14T13:44:38.980" idx="22">
    <p:pos x="2020" y="1915"/>
    <p:text>Su šia buveine susiję paukščiai - žalvarnis, kukutis, žalioji meleta. Iš žinduolių galima paminėti europinį plačiaausį. Būdingi valabai - niūriaspalvis auksavabalis, galima paminėti išnykusį paprastajį elniavabalį</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4-14T13:48:41.110" idx="24">
    <p:pos x="3295" y="671"/>
    <p:text>Pagal Bigis Lietuvoje 143 buveinės. Greičiausiai realus skaičius būtų gal ir mažesnis. Dažniausiai apleistos, daugiausiai jų šalia sodybų, senų fermų. Plotai dažnai nedideli. Nyksta dėl apleidimo, apauga mišku. Buveinėms svarbus elementas yra negyva mediena, net stambesnės šakos, nes šiose buveinėse ne tik ant gyvų medžių, bet ir ant negyvos miedienos sutinkama daug retų grybų ir kerpių rūšių.</p:text>
    <p:extLst>
      <p:ext uri="{C676402C-5697-4E1C-873F-D02D1690AC5C}">
        <p15:threadingInfo xmlns:p15="http://schemas.microsoft.com/office/powerpoint/2012/main" timeZoneBias="-180"/>
      </p:ext>
    </p:extLst>
  </p:cm>
  <p:cm authorId="1" dt="2021-04-14T13:53:39.274" idx="25">
    <p:pos x="10" y="10"/>
    <p:text>Didžiausia grėsmė - medyno struktūra. Svarbu, kad buveinėje būtų senų drėvėtų medžių, bei jaunesnių medžių, kurie ateityje pakeis senuosius. Jeigu medyne tik seni medžiai, buveinei bei su ja susijusioms rūšis ateityje kils didelė grėsmė, kadangi išgriuvus seniems medžiams nebeliks kai kurioms gyvūnų rūšims reikalingų sąlygų (drėvių, tarpų po atplyšusia žieve ir pan.)</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4-14T13:56:16.071" idx="26">
    <p:pos x="3819" y="363"/>
    <p:text>Sąlyginai retos buveinės, Lietuva patenka į šių pievų paplitimo arealo pakraštį.</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4-14T13:57:46.673" idx="27">
    <p:pos x="3486" y="147"/>
    <p:text>Vertingiausios stepinės prievos su gergužraibiniais. Šią pievą galima įvardinti kaip direktyvinės rūšies plikažiedžio linlapio buveinę.</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4-14T14:00:02.274" idx="28">
    <p:pos x="2975" y="710"/>
    <p:text>Svarbi vabzdžių, ypač drugių buveinė. Galima paminėti juodataškį melsvį, stepinį perlinuką, stepinį melsvį ir kt. Svarbi paukščių buveinė, ypač visos Europos kontekste. Svarbi kaip plėšriųjų paukščių medžioklės plotai (vapsvaėdis, paprastasis gyvatėdis, pievinė lingė). Kai kurių paukščių tuoktuvių vieta, perimvietė.</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4-14T14:14:45.913" idx="29">
    <p:pos x="5711" y="756"/>
    <p:text>Manoma, į vakarų taigos buveinę galėtų transformuotis apie 60 % Lietuvos miškų, jeigu juose nebūtų ūkininkaujama.</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D814E-7B6D-499A-99F0-F429DCF7265D}" type="datetimeFigureOut">
              <a:rPr lang="lt-LT" smtClean="0"/>
              <a:t>2021-04-14</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64C66-CD46-4D36-B645-85D3C5C16C7C}" type="slidenum">
              <a:rPr lang="lt-LT" smtClean="0"/>
              <a:t>‹#›</a:t>
            </a:fld>
            <a:endParaRPr lang="lt-LT"/>
          </a:p>
        </p:txBody>
      </p:sp>
    </p:spTree>
    <p:extLst>
      <p:ext uri="{BB962C8B-B14F-4D97-AF65-F5344CB8AC3E}">
        <p14:creationId xmlns:p14="http://schemas.microsoft.com/office/powerpoint/2010/main" val="362247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3</a:t>
            </a:fld>
            <a:endParaRPr lang="lt-LT"/>
          </a:p>
        </p:txBody>
      </p:sp>
    </p:spTree>
    <p:extLst>
      <p:ext uri="{BB962C8B-B14F-4D97-AF65-F5344CB8AC3E}">
        <p14:creationId xmlns:p14="http://schemas.microsoft.com/office/powerpoint/2010/main" val="141369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4</a:t>
            </a:fld>
            <a:endParaRPr lang="lt-LT"/>
          </a:p>
        </p:txBody>
      </p:sp>
    </p:spTree>
    <p:extLst>
      <p:ext uri="{BB962C8B-B14F-4D97-AF65-F5344CB8AC3E}">
        <p14:creationId xmlns:p14="http://schemas.microsoft.com/office/powerpoint/2010/main" val="177374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8</a:t>
            </a:fld>
            <a:endParaRPr lang="lt-LT"/>
          </a:p>
        </p:txBody>
      </p:sp>
    </p:spTree>
    <p:extLst>
      <p:ext uri="{BB962C8B-B14F-4D97-AF65-F5344CB8AC3E}">
        <p14:creationId xmlns:p14="http://schemas.microsoft.com/office/powerpoint/2010/main" val="23588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9</a:t>
            </a:fld>
            <a:endParaRPr lang="lt-LT"/>
          </a:p>
        </p:txBody>
      </p:sp>
    </p:spTree>
    <p:extLst>
      <p:ext uri="{BB962C8B-B14F-4D97-AF65-F5344CB8AC3E}">
        <p14:creationId xmlns:p14="http://schemas.microsoft.com/office/powerpoint/2010/main" val="406997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13</a:t>
            </a:fld>
            <a:endParaRPr lang="lt-LT"/>
          </a:p>
        </p:txBody>
      </p:sp>
    </p:spTree>
    <p:extLst>
      <p:ext uri="{BB962C8B-B14F-4D97-AF65-F5344CB8AC3E}">
        <p14:creationId xmlns:p14="http://schemas.microsoft.com/office/powerpoint/2010/main" val="218564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B3564C66-CD46-4D36-B645-85D3C5C16C7C}" type="slidenum">
              <a:rPr lang="lt-LT" smtClean="0"/>
              <a:t>17</a:t>
            </a:fld>
            <a:endParaRPr lang="lt-LT"/>
          </a:p>
        </p:txBody>
      </p:sp>
    </p:spTree>
    <p:extLst>
      <p:ext uri="{BB962C8B-B14F-4D97-AF65-F5344CB8AC3E}">
        <p14:creationId xmlns:p14="http://schemas.microsoft.com/office/powerpoint/2010/main" val="398866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4EB4-CEC0-4774-B795-CB17E2A78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62E16115-9AD0-4F29-9722-A1E9E9CDA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F9681598-742D-4434-BD9F-748504C24379}"/>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49CE6CE7-E2D7-4A25-9AB4-50FDF8FF8D2A}"/>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3FD546A-8A16-472D-9876-902874E3B5F1}"/>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343012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1354-4722-4723-B759-53A17FC28DD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FFA7438E-3455-4B5E-9F49-49367DEFD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70E59B26-2A9A-471A-99CA-B3661CD8BDEB}"/>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61C9D3E9-205A-4583-85B3-090A0B270FBC}"/>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9EF2672-8C6C-4258-9B39-24587A5E6C1B}"/>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159968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BAF11-309F-4FB4-86D0-8F474AC92B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6387FD9B-299A-4199-8E19-0A5530821B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6D0107FE-40C9-42D0-8E75-1D7702F2D95D}"/>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E8B158F6-D934-4F12-960B-FBB463EC4DA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5E61D9-70F5-49AA-A34E-1D495A069F54}"/>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131150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A194-0D50-42CB-B06C-C546C97BC118}"/>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79B5BF32-4CFF-422E-A9F3-9F53EE014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DE74B94D-502A-4795-88DD-BB525A7855D6}"/>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DB748012-5E1C-4953-969F-D4797772CB1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5B7A684-E146-4797-B14B-8B38129D5713}"/>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43550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BD6BB-9479-4BE0-AFAB-03A14B3110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0B89F4DE-4612-4C46-A4D7-B2C0966B2D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8E9C76-3435-4364-8B7F-593D9CC81E17}"/>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609FFBD4-EF77-4ADE-8910-C58D1D848EB1}"/>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2E677D3-4F2E-4B75-80AE-12BC2A7063ED}"/>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116623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9C73-6208-4EA6-B659-660D17731605}"/>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3E9AFB4F-71FB-494D-9FF7-0ABACD89C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25BB5F9B-3A2F-4195-82ED-D233A0DD4B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A060D30B-2228-4BFA-AF7B-DFB4F8750070}"/>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6" name="Footer Placeholder 5">
            <a:extLst>
              <a:ext uri="{FF2B5EF4-FFF2-40B4-BE49-F238E27FC236}">
                <a16:creationId xmlns:a16="http://schemas.microsoft.com/office/drawing/2014/main" id="{F0CEC311-37B2-49DA-8E99-CA62FB42321E}"/>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22E7520-52E1-4134-A492-2BF73B921B4E}"/>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428870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0714-EF6A-4C52-B789-CC5435FA6CA9}"/>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0BD5E5E0-ED91-4DD2-B57E-7FA1CE7FE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478AB-C07F-4F98-A456-2B28FFF528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0186E7A6-FD49-4553-8662-672B40C4C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27FA4-3A96-439C-BBA4-B0C01168F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AFEFBF73-9314-4EC5-857D-4A06ABE0AC29}"/>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8" name="Footer Placeholder 7">
            <a:extLst>
              <a:ext uri="{FF2B5EF4-FFF2-40B4-BE49-F238E27FC236}">
                <a16:creationId xmlns:a16="http://schemas.microsoft.com/office/drawing/2014/main" id="{A5E83C15-E64C-488C-B742-16F56D3F435A}"/>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BF84C86F-E4B2-432E-A1F2-77231DFDFC5F}"/>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185385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16F97-97BF-4308-9CDC-3014E904D2B0}"/>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C0EE2405-2315-4AF1-BD4B-EC770F46F90D}"/>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4" name="Footer Placeholder 3">
            <a:extLst>
              <a:ext uri="{FF2B5EF4-FFF2-40B4-BE49-F238E27FC236}">
                <a16:creationId xmlns:a16="http://schemas.microsoft.com/office/drawing/2014/main" id="{309F2DA0-97C4-4850-A2D0-89556328C5ED}"/>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8E0F01BC-1DEE-4D37-9B8D-33D06A72C322}"/>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3750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6E953-7138-4F59-A637-B7E8E4968ECB}"/>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3" name="Footer Placeholder 2">
            <a:extLst>
              <a:ext uri="{FF2B5EF4-FFF2-40B4-BE49-F238E27FC236}">
                <a16:creationId xmlns:a16="http://schemas.microsoft.com/office/drawing/2014/main" id="{AD27EE69-4848-4207-8B69-0559E8A736B8}"/>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BB055516-CC3B-4A4F-8B8C-276E2A03313F}"/>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1287428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094C-9D88-4940-AE51-0302529DE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EA1571F3-5C89-4EFC-B76E-AF2C14D2D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08BFE796-8A2A-432B-83A0-67E9631BD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C4156-AC10-439C-864A-30AC796BC073}"/>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6" name="Footer Placeholder 5">
            <a:extLst>
              <a:ext uri="{FF2B5EF4-FFF2-40B4-BE49-F238E27FC236}">
                <a16:creationId xmlns:a16="http://schemas.microsoft.com/office/drawing/2014/main" id="{F4754A7A-A12B-48E9-8624-FF47245A20A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97CDFE5-812B-426C-BDA8-3096E6695A82}"/>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393685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B966-32B8-48A6-9AE7-1F2575F1A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7CFC5A54-17C6-49E4-A597-7673C1F1C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9A140F91-407E-4B7E-9487-4FFFC5433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514-9802-4948-AF29-E77755A7F913}"/>
              </a:ext>
            </a:extLst>
          </p:cNvPr>
          <p:cNvSpPr>
            <a:spLocks noGrp="1"/>
          </p:cNvSpPr>
          <p:nvPr>
            <p:ph type="dt" sz="half" idx="10"/>
          </p:nvPr>
        </p:nvSpPr>
        <p:spPr/>
        <p:txBody>
          <a:bodyPr/>
          <a:lstStyle/>
          <a:p>
            <a:fld id="{D2A0C9C1-E6A5-40F0-A1BE-43FA7EF977EB}" type="datetimeFigureOut">
              <a:rPr lang="lt-LT" smtClean="0"/>
              <a:t>2021-04-14</a:t>
            </a:fld>
            <a:endParaRPr lang="lt-LT"/>
          </a:p>
        </p:txBody>
      </p:sp>
      <p:sp>
        <p:nvSpPr>
          <p:cNvPr id="6" name="Footer Placeholder 5">
            <a:extLst>
              <a:ext uri="{FF2B5EF4-FFF2-40B4-BE49-F238E27FC236}">
                <a16:creationId xmlns:a16="http://schemas.microsoft.com/office/drawing/2014/main" id="{8E47CFFF-AFD0-415E-A903-316A8361F0A9}"/>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F739D8C-B542-40A1-AB77-5869EDF7A667}"/>
              </a:ext>
            </a:extLst>
          </p:cNvPr>
          <p:cNvSpPr>
            <a:spLocks noGrp="1"/>
          </p:cNvSpPr>
          <p:nvPr>
            <p:ph type="sldNum" sz="quarter" idx="12"/>
          </p:nvPr>
        </p:nvSpPr>
        <p:spPr/>
        <p:txBody>
          <a:bodyPr/>
          <a:lstStyle/>
          <a:p>
            <a:fld id="{89B1CBF3-7A90-4E5B-8A54-BB7E5C5B18A1}" type="slidenum">
              <a:rPr lang="lt-LT" smtClean="0"/>
              <a:t>‹#›</a:t>
            </a:fld>
            <a:endParaRPr lang="lt-LT"/>
          </a:p>
        </p:txBody>
      </p:sp>
    </p:spTree>
    <p:extLst>
      <p:ext uri="{BB962C8B-B14F-4D97-AF65-F5344CB8AC3E}">
        <p14:creationId xmlns:p14="http://schemas.microsoft.com/office/powerpoint/2010/main" val="3962721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949D4-20D7-403C-9FF4-DA80C5EA0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A220ADEE-A091-4D99-BAC0-24DF79095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37C2ED7-0894-4607-9AB8-91BDD0D1A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0C9C1-E6A5-40F0-A1BE-43FA7EF977EB}" type="datetimeFigureOut">
              <a:rPr lang="lt-LT" smtClean="0"/>
              <a:t>2021-04-14</a:t>
            </a:fld>
            <a:endParaRPr lang="lt-LT"/>
          </a:p>
        </p:txBody>
      </p:sp>
      <p:sp>
        <p:nvSpPr>
          <p:cNvPr id="5" name="Footer Placeholder 4">
            <a:extLst>
              <a:ext uri="{FF2B5EF4-FFF2-40B4-BE49-F238E27FC236}">
                <a16:creationId xmlns:a16="http://schemas.microsoft.com/office/drawing/2014/main" id="{BD63B429-4228-4239-900D-2298DF651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6B7E5D19-C755-4722-ACC4-2514A71B9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1CBF3-7A90-4E5B-8A54-BB7E5C5B18A1}" type="slidenum">
              <a:rPr lang="lt-LT" smtClean="0"/>
              <a:t>‹#›</a:t>
            </a:fld>
            <a:endParaRPr lang="lt-LT"/>
          </a:p>
        </p:txBody>
      </p:sp>
    </p:spTree>
    <p:extLst>
      <p:ext uri="{BB962C8B-B14F-4D97-AF65-F5344CB8AC3E}">
        <p14:creationId xmlns:p14="http://schemas.microsoft.com/office/powerpoint/2010/main" val="3291147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comments" Target="../comments/comment8.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6.JP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comments" Target="../comments/comment10.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omments" Target="../comments/commen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BEBA8EAE-BF5A-486C-A8C5-ECC9F3942E4B}">
                <a14:imgProps xmlns:a14="http://schemas.microsoft.com/office/drawing/2010/main">
                  <a14:imgLayer r:embed="rId3">
                    <a14:imgEffect>
                      <a14:sharpenSoften amount="-2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7850-E298-4CC6-9EC1-BBC15B56A695}"/>
              </a:ext>
            </a:extLst>
          </p:cNvPr>
          <p:cNvSpPr>
            <a:spLocks noGrp="1"/>
          </p:cNvSpPr>
          <p:nvPr>
            <p:ph type="ctrTitle"/>
          </p:nvPr>
        </p:nvSpPr>
        <p:spPr>
          <a:xfrm>
            <a:off x="894183" y="579887"/>
            <a:ext cx="10403633" cy="2576902"/>
          </a:xfrm>
        </p:spPr>
        <p:txBody>
          <a:bodyPr>
            <a:normAutofit/>
          </a:bodyPr>
          <a:lstStyle/>
          <a:p>
            <a:r>
              <a:rPr lang="lt-LT" dirty="0" err="1"/>
              <a:t>Natura</a:t>
            </a:r>
            <a:r>
              <a:rPr lang="lt-LT" dirty="0"/>
              <a:t> 2000 dieną – dėmesys buveinėms</a:t>
            </a:r>
            <a:br>
              <a:rPr lang="en-US" sz="3600" dirty="0"/>
            </a:br>
            <a:endParaRPr lang="lt-LT" sz="3600" dirty="0"/>
          </a:p>
        </p:txBody>
      </p:sp>
      <p:sp>
        <p:nvSpPr>
          <p:cNvPr id="3" name="Subtitle 2">
            <a:extLst>
              <a:ext uri="{FF2B5EF4-FFF2-40B4-BE49-F238E27FC236}">
                <a16:creationId xmlns:a16="http://schemas.microsoft.com/office/drawing/2014/main" id="{3747B29F-AD2B-4861-96B2-62A31CE0F341}"/>
              </a:ext>
            </a:extLst>
          </p:cNvPr>
          <p:cNvSpPr>
            <a:spLocks noGrp="1"/>
          </p:cNvSpPr>
          <p:nvPr>
            <p:ph type="subTitle" idx="1"/>
          </p:nvPr>
        </p:nvSpPr>
        <p:spPr>
          <a:xfrm>
            <a:off x="239951" y="5593406"/>
            <a:ext cx="6102484" cy="1264594"/>
          </a:xfrm>
        </p:spPr>
        <p:txBody>
          <a:bodyPr>
            <a:normAutofit lnSpcReduction="10000"/>
          </a:bodyPr>
          <a:lstStyle/>
          <a:p>
            <a:pPr algn="l"/>
            <a:r>
              <a:rPr lang="en-US" dirty="0" err="1"/>
              <a:t>VSTT</a:t>
            </a:r>
            <a:r>
              <a:rPr lang="en-US" dirty="0"/>
              <a:t> MAC</a:t>
            </a:r>
          </a:p>
          <a:p>
            <a:pPr algn="l"/>
            <a:r>
              <a:rPr lang="en-US" dirty="0"/>
              <a:t>Egidijus </a:t>
            </a:r>
            <a:r>
              <a:rPr lang="lt-LT" dirty="0"/>
              <a:t>Žalneravičius</a:t>
            </a:r>
          </a:p>
          <a:p>
            <a:pPr algn="r"/>
            <a:r>
              <a:rPr lang="lt-LT" dirty="0"/>
              <a:t>2021</a:t>
            </a:r>
          </a:p>
        </p:txBody>
      </p:sp>
    </p:spTree>
    <p:extLst>
      <p:ext uri="{BB962C8B-B14F-4D97-AF65-F5344CB8AC3E}">
        <p14:creationId xmlns:p14="http://schemas.microsoft.com/office/powerpoint/2010/main" val="358284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86DF-86BE-4983-8297-463087A52BAF}"/>
              </a:ext>
            </a:extLst>
          </p:cNvPr>
          <p:cNvSpPr>
            <a:spLocks noGrp="1"/>
          </p:cNvSpPr>
          <p:nvPr>
            <p:ph type="title"/>
          </p:nvPr>
        </p:nvSpPr>
        <p:spPr>
          <a:xfrm>
            <a:off x="1038577" y="167952"/>
            <a:ext cx="2395087" cy="776288"/>
          </a:xfrm>
          <a:noFill/>
        </p:spPr>
        <p:txBody>
          <a:bodyPr>
            <a:normAutofit/>
          </a:bodyPr>
          <a:lstStyle/>
          <a:p>
            <a:r>
              <a:rPr lang="lt-LT" sz="4200" dirty="0"/>
              <a:t>Grėsmės</a:t>
            </a:r>
          </a:p>
        </p:txBody>
      </p:sp>
      <p:sp>
        <p:nvSpPr>
          <p:cNvPr id="3" name="Content Placeholder 2">
            <a:extLst>
              <a:ext uri="{FF2B5EF4-FFF2-40B4-BE49-F238E27FC236}">
                <a16:creationId xmlns:a16="http://schemas.microsoft.com/office/drawing/2014/main" id="{3C99230C-FCE3-416C-A498-72854828467E}"/>
              </a:ext>
            </a:extLst>
          </p:cNvPr>
          <p:cNvSpPr>
            <a:spLocks noGrp="1"/>
          </p:cNvSpPr>
          <p:nvPr>
            <p:ph idx="1"/>
          </p:nvPr>
        </p:nvSpPr>
        <p:spPr>
          <a:xfrm>
            <a:off x="1038578" y="944240"/>
            <a:ext cx="4399383" cy="1453728"/>
          </a:xfrm>
          <a:noFill/>
        </p:spPr>
        <p:txBody>
          <a:bodyPr/>
          <a:lstStyle/>
          <a:p>
            <a:r>
              <a:rPr lang="lt-LT" sz="2600" dirty="0"/>
              <a:t>Ganymo nebuvimas</a:t>
            </a:r>
          </a:p>
          <a:p>
            <a:r>
              <a:rPr lang="lt-LT" sz="2600" dirty="0"/>
              <a:t>Negyvos medienos trūkumas</a:t>
            </a:r>
          </a:p>
          <a:p>
            <a:r>
              <a:rPr lang="lt-LT" sz="2600" dirty="0" err="1"/>
              <a:t>Neįvairiaamžis</a:t>
            </a:r>
            <a:r>
              <a:rPr lang="lt-LT" sz="2600" dirty="0"/>
              <a:t> medynas</a:t>
            </a:r>
          </a:p>
          <a:p>
            <a:endParaRPr lang="lt-LT" dirty="0"/>
          </a:p>
        </p:txBody>
      </p:sp>
      <p:sp>
        <p:nvSpPr>
          <p:cNvPr id="10" name="TextBox 9">
            <a:extLst>
              <a:ext uri="{FF2B5EF4-FFF2-40B4-BE49-F238E27FC236}">
                <a16:creationId xmlns:a16="http://schemas.microsoft.com/office/drawing/2014/main" id="{6690E822-A107-44F5-AB1E-57BE39C1816E}"/>
              </a:ext>
            </a:extLst>
          </p:cNvPr>
          <p:cNvSpPr txBox="1"/>
          <p:nvPr/>
        </p:nvSpPr>
        <p:spPr>
          <a:xfrm>
            <a:off x="7858689" y="5166500"/>
            <a:ext cx="2807852" cy="369332"/>
          </a:xfrm>
          <a:prstGeom prst="rect">
            <a:avLst/>
          </a:prstGeom>
          <a:noFill/>
        </p:spPr>
        <p:txBody>
          <a:bodyPr wrap="square" rtlCol="0">
            <a:spAutoFit/>
          </a:bodyPr>
          <a:lstStyle/>
          <a:p>
            <a:r>
              <a:rPr lang="lt-LT" dirty="0"/>
              <a:t>Apleista buveinė </a:t>
            </a:r>
            <a:r>
              <a:rPr lang="lt-LT" sz="1200" dirty="0"/>
              <a:t>(V. </a:t>
            </a:r>
            <a:r>
              <a:rPr lang="lt-LT" sz="1200" dirty="0" err="1"/>
              <a:t>Uselio</a:t>
            </a:r>
            <a:r>
              <a:rPr lang="lt-LT" sz="1200" dirty="0"/>
              <a:t> nuotr.)</a:t>
            </a:r>
          </a:p>
        </p:txBody>
      </p:sp>
      <p:sp>
        <p:nvSpPr>
          <p:cNvPr id="11" name="TextBox 10">
            <a:extLst>
              <a:ext uri="{FF2B5EF4-FFF2-40B4-BE49-F238E27FC236}">
                <a16:creationId xmlns:a16="http://schemas.microsoft.com/office/drawing/2014/main" id="{ED5B7440-93CA-40E0-946E-A15AA9263517}"/>
              </a:ext>
            </a:extLst>
          </p:cNvPr>
          <p:cNvSpPr txBox="1"/>
          <p:nvPr/>
        </p:nvSpPr>
        <p:spPr>
          <a:xfrm>
            <a:off x="1080549" y="6432688"/>
            <a:ext cx="4315439" cy="369332"/>
          </a:xfrm>
          <a:prstGeom prst="rect">
            <a:avLst/>
          </a:prstGeom>
          <a:noFill/>
        </p:spPr>
        <p:txBody>
          <a:bodyPr wrap="square" rtlCol="0">
            <a:spAutoFit/>
          </a:bodyPr>
          <a:lstStyle/>
          <a:p>
            <a:r>
              <a:rPr lang="lt-LT" dirty="0"/>
              <a:t>Nykstantis buveinės medynas </a:t>
            </a:r>
            <a:r>
              <a:rPr lang="lt-LT" sz="1200" dirty="0"/>
              <a:t>(V. </a:t>
            </a:r>
            <a:r>
              <a:rPr lang="lt-LT" sz="1200" dirty="0" err="1"/>
              <a:t>Uselio</a:t>
            </a:r>
            <a:r>
              <a:rPr lang="lt-LT" sz="1200" dirty="0"/>
              <a:t> nuotr.)</a:t>
            </a:r>
          </a:p>
        </p:txBody>
      </p:sp>
      <p:pic>
        <p:nvPicPr>
          <p:cNvPr id="6" name="Picture 5">
            <a:extLst>
              <a:ext uri="{FF2B5EF4-FFF2-40B4-BE49-F238E27FC236}">
                <a16:creationId xmlns:a16="http://schemas.microsoft.com/office/drawing/2014/main" id="{7AAB3622-A9B6-4905-9574-A8ED8CA2DA2B}"/>
              </a:ext>
            </a:extLst>
          </p:cNvPr>
          <p:cNvPicPr>
            <a:picLocks noChangeAspect="1"/>
          </p:cNvPicPr>
          <p:nvPr/>
        </p:nvPicPr>
        <p:blipFill rotWithShape="1">
          <a:blip r:embed="rId4">
            <a:extLst>
              <a:ext uri="{28A0092B-C50C-407E-A947-70E740481C1C}">
                <a14:useLocalDpi xmlns:a14="http://schemas.microsoft.com/office/drawing/2010/main" val="0"/>
              </a:ext>
            </a:extLst>
          </a:blip>
          <a:srcRect b="7249"/>
          <a:stretch/>
        </p:blipFill>
        <p:spPr>
          <a:xfrm>
            <a:off x="425183" y="2509940"/>
            <a:ext cx="5635863" cy="392274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86C88241-5F9A-43C7-B624-90D41D432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421" y="1082351"/>
            <a:ext cx="5442388" cy="4084149"/>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269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7329F-15B1-42A7-8B87-7B45D920BFED}"/>
              </a:ext>
            </a:extLst>
          </p:cNvPr>
          <p:cNvPicPr>
            <a:picLocks noChangeAspect="1"/>
          </p:cNvPicPr>
          <p:nvPr/>
        </p:nvPicPr>
        <p:blipFill rotWithShape="1">
          <a:blip r:embed="rId4">
            <a:extLst>
              <a:ext uri="{28A0092B-C50C-407E-A947-70E740481C1C}">
                <a14:useLocalDpi xmlns:a14="http://schemas.microsoft.com/office/drawing/2010/main" val="0"/>
              </a:ext>
            </a:extLst>
          </a:blip>
          <a:srcRect b="11545"/>
          <a:stretch/>
        </p:blipFill>
        <p:spPr>
          <a:xfrm>
            <a:off x="5140307" y="2187222"/>
            <a:ext cx="6364536" cy="4222909"/>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BF21E85A-8264-4C24-B3F6-8028EBE9A063}"/>
              </a:ext>
            </a:extLst>
          </p:cNvPr>
          <p:cNvSpPr>
            <a:spLocks noGrp="1"/>
          </p:cNvSpPr>
          <p:nvPr>
            <p:ph type="title"/>
          </p:nvPr>
        </p:nvSpPr>
        <p:spPr>
          <a:xfrm>
            <a:off x="838200" y="190388"/>
            <a:ext cx="10515600" cy="987814"/>
          </a:xfrm>
        </p:spPr>
        <p:txBody>
          <a:bodyPr/>
          <a:lstStyle/>
          <a:p>
            <a:r>
              <a:rPr lang="en-US" dirty="0"/>
              <a:t>6210 </a:t>
            </a:r>
            <a:r>
              <a:rPr lang="lt-LT" dirty="0"/>
              <a:t>Stepinės pievos</a:t>
            </a:r>
          </a:p>
        </p:txBody>
      </p:sp>
      <p:sp>
        <p:nvSpPr>
          <p:cNvPr id="3" name="Content Placeholder 2">
            <a:extLst>
              <a:ext uri="{FF2B5EF4-FFF2-40B4-BE49-F238E27FC236}">
                <a16:creationId xmlns:a16="http://schemas.microsoft.com/office/drawing/2014/main" id="{2733777D-89AF-4682-A7C5-B52156CD730D}"/>
              </a:ext>
            </a:extLst>
          </p:cNvPr>
          <p:cNvSpPr>
            <a:spLocks noGrp="1"/>
          </p:cNvSpPr>
          <p:nvPr>
            <p:ph idx="1"/>
          </p:nvPr>
        </p:nvSpPr>
        <p:spPr>
          <a:xfrm>
            <a:off x="838200" y="1110108"/>
            <a:ext cx="10515600" cy="2012471"/>
          </a:xfrm>
        </p:spPr>
        <p:txBody>
          <a:bodyPr/>
          <a:lstStyle/>
          <a:p>
            <a:r>
              <a:rPr lang="lt-LT" sz="2600" dirty="0"/>
              <a:t>S</a:t>
            </a:r>
            <a:r>
              <a:rPr lang="en-US" sz="2600" dirty="0" err="1"/>
              <a:t>aus</a:t>
            </a:r>
            <a:r>
              <a:rPr lang="lt-LT" sz="2600" dirty="0"/>
              <a:t>ų dirvožemių, šiltų ir atvirų </a:t>
            </a:r>
            <a:r>
              <a:rPr lang="lt-LT" sz="2600" dirty="0" err="1"/>
              <a:t>augaviečių</a:t>
            </a:r>
            <a:r>
              <a:rPr lang="lt-LT" sz="2600" dirty="0"/>
              <a:t> pievos</a:t>
            </a:r>
          </a:p>
          <a:p>
            <a:r>
              <a:rPr lang="lt-LT" sz="2600" dirty="0"/>
              <a:t>Aptinkamos kalvų ir upių slėnių šlaituose, atvirose pamiškėse</a:t>
            </a:r>
          </a:p>
          <a:p>
            <a:r>
              <a:rPr lang="lt-LT" sz="2600" dirty="0"/>
              <a:t>Reliktinės bendrijos</a:t>
            </a:r>
          </a:p>
          <a:p>
            <a:endParaRPr lang="lt-LT" dirty="0"/>
          </a:p>
        </p:txBody>
      </p:sp>
      <p:sp>
        <p:nvSpPr>
          <p:cNvPr id="4" name="TextBox 3">
            <a:extLst>
              <a:ext uri="{FF2B5EF4-FFF2-40B4-BE49-F238E27FC236}">
                <a16:creationId xmlns:a16="http://schemas.microsoft.com/office/drawing/2014/main" id="{1FE9C4D9-A188-4ADF-8F2C-D5054B1E000F}"/>
              </a:ext>
            </a:extLst>
          </p:cNvPr>
          <p:cNvSpPr txBox="1"/>
          <p:nvPr/>
        </p:nvSpPr>
        <p:spPr>
          <a:xfrm>
            <a:off x="6787259" y="6428793"/>
            <a:ext cx="3070631" cy="369332"/>
          </a:xfrm>
          <a:prstGeom prst="rect">
            <a:avLst/>
          </a:prstGeom>
          <a:noFill/>
        </p:spPr>
        <p:txBody>
          <a:bodyPr wrap="square" rtlCol="0">
            <a:spAutoFit/>
          </a:bodyPr>
          <a:lstStyle/>
          <a:p>
            <a:r>
              <a:rPr lang="lt-LT" dirty="0"/>
              <a:t>Stepinė pieva </a:t>
            </a:r>
            <a:r>
              <a:rPr lang="lt-LT" sz="1200" dirty="0"/>
              <a:t>(D. Matulevičiūtės nuotr.)</a:t>
            </a:r>
          </a:p>
        </p:txBody>
      </p:sp>
    </p:spTree>
    <p:extLst>
      <p:ext uri="{BB962C8B-B14F-4D97-AF65-F5344CB8AC3E}">
        <p14:creationId xmlns:p14="http://schemas.microsoft.com/office/powerpoint/2010/main" val="226657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24E9E9-5F18-4930-8691-C70738D04D98}"/>
              </a:ext>
            </a:extLst>
          </p:cNvPr>
          <p:cNvPicPr>
            <a:picLocks noChangeAspect="1"/>
          </p:cNvPicPr>
          <p:nvPr/>
        </p:nvPicPr>
        <p:blipFill rotWithShape="1">
          <a:blip r:embed="rId4">
            <a:extLst>
              <a:ext uri="{28A0092B-C50C-407E-A947-70E740481C1C}">
                <a14:useLocalDpi xmlns:a14="http://schemas.microsoft.com/office/drawing/2010/main" val="0"/>
              </a:ext>
            </a:extLst>
          </a:blip>
          <a:srcRect l="2433" t="1079" r="2041" b="5608"/>
          <a:stretch/>
        </p:blipFill>
        <p:spPr>
          <a:xfrm>
            <a:off x="2017208" y="200608"/>
            <a:ext cx="8157584" cy="6173307"/>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C5B0AC9-2141-4E9C-A8DC-1AEB3341751F}"/>
              </a:ext>
            </a:extLst>
          </p:cNvPr>
          <p:cNvSpPr txBox="1"/>
          <p:nvPr/>
        </p:nvSpPr>
        <p:spPr>
          <a:xfrm>
            <a:off x="2392044" y="6401822"/>
            <a:ext cx="7407912" cy="400110"/>
          </a:xfrm>
          <a:prstGeom prst="rect">
            <a:avLst/>
          </a:prstGeom>
          <a:noFill/>
        </p:spPr>
        <p:txBody>
          <a:bodyPr wrap="square" rtlCol="0">
            <a:spAutoFit/>
          </a:bodyPr>
          <a:lstStyle/>
          <a:p>
            <a:r>
              <a:rPr lang="en-US" sz="2000" dirty="0"/>
              <a:t>6210 </a:t>
            </a:r>
            <a:r>
              <a:rPr lang="en-US" sz="2000" dirty="0" err="1"/>
              <a:t>Stepini</a:t>
            </a:r>
            <a:r>
              <a:rPr lang="lt-LT" sz="2000" dirty="0"/>
              <a:t>ų pievų buveinės paplitimas </a:t>
            </a:r>
            <a:r>
              <a:rPr lang="lt-LT" sz="2000" dirty="0" err="1"/>
              <a:t>Natura</a:t>
            </a:r>
            <a:r>
              <a:rPr lang="lt-LT" sz="2000" dirty="0"/>
              <a:t> 2000 teritorijose</a:t>
            </a:r>
          </a:p>
        </p:txBody>
      </p:sp>
    </p:spTree>
    <p:extLst>
      <p:ext uri="{BB962C8B-B14F-4D97-AF65-F5344CB8AC3E}">
        <p14:creationId xmlns:p14="http://schemas.microsoft.com/office/powerpoint/2010/main" val="125921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BEBA8EAE-BF5A-486C-A8C5-ECC9F3942E4B}">
                <a14:imgProps xmlns:a14="http://schemas.microsoft.com/office/drawing/2010/main">
                  <a14:imgLayer r:embed="rId4">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54EEB-BE3E-4B92-9594-FE42A62341F1}"/>
              </a:ext>
            </a:extLst>
          </p:cNvPr>
          <p:cNvSpPr>
            <a:spLocks noGrp="1"/>
          </p:cNvSpPr>
          <p:nvPr>
            <p:ph idx="1"/>
          </p:nvPr>
        </p:nvSpPr>
        <p:spPr>
          <a:xfrm>
            <a:off x="745400" y="798687"/>
            <a:ext cx="5903068" cy="2028509"/>
          </a:xfrm>
        </p:spPr>
        <p:txBody>
          <a:bodyPr>
            <a:normAutofit/>
          </a:bodyPr>
          <a:lstStyle/>
          <a:p>
            <a:r>
              <a:rPr lang="lt-LT" sz="2600" dirty="0"/>
              <a:t>Biologinės įvairovės išsaugojimas </a:t>
            </a:r>
          </a:p>
          <a:p>
            <a:r>
              <a:rPr lang="lt-LT" sz="2600" dirty="0"/>
              <a:t>Vaistinių ir prieskoninių augalų </a:t>
            </a:r>
            <a:r>
              <a:rPr lang="lt-LT" sz="2600" dirty="0" err="1"/>
              <a:t>augavietė</a:t>
            </a:r>
            <a:endParaRPr lang="lt-LT" sz="2600" dirty="0"/>
          </a:p>
          <a:p>
            <a:r>
              <a:rPr lang="lt-LT" sz="2600" dirty="0"/>
              <a:t>Nektaro šaltinis</a:t>
            </a:r>
          </a:p>
          <a:p>
            <a:r>
              <a:rPr lang="lt-LT" sz="2600" dirty="0"/>
              <a:t>Ganykla galvijams</a:t>
            </a:r>
          </a:p>
        </p:txBody>
      </p:sp>
      <p:pic>
        <p:nvPicPr>
          <p:cNvPr id="7" name="Picture 6">
            <a:extLst>
              <a:ext uri="{FF2B5EF4-FFF2-40B4-BE49-F238E27FC236}">
                <a16:creationId xmlns:a16="http://schemas.microsoft.com/office/drawing/2014/main" id="{F2E914A6-F88B-4E3E-B850-ACCFEE0D0F62}"/>
              </a:ext>
            </a:extLst>
          </p:cNvPr>
          <p:cNvPicPr>
            <a:picLocks noChangeAspect="1"/>
          </p:cNvPicPr>
          <p:nvPr/>
        </p:nvPicPr>
        <p:blipFill rotWithShape="1">
          <a:blip r:embed="rId5">
            <a:extLst>
              <a:ext uri="{28A0092B-C50C-407E-A947-70E740481C1C}">
                <a14:useLocalDpi xmlns:a14="http://schemas.microsoft.com/office/drawing/2010/main" val="0"/>
              </a:ext>
            </a:extLst>
          </a:blip>
          <a:srcRect l="3637" t="3733"/>
          <a:stretch/>
        </p:blipFill>
        <p:spPr>
          <a:xfrm>
            <a:off x="8139566" y="523657"/>
            <a:ext cx="3853846" cy="5902533"/>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DF1B5D4-0448-42F5-A9DD-E2F9190E8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4549" y="2930009"/>
            <a:ext cx="4022604" cy="3515625"/>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95F68E3-32EA-4136-9931-3383E6ED2F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049" y="2930009"/>
            <a:ext cx="3347259" cy="3498781"/>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2FDAE87-F19E-4F3F-A52B-AD99FEE1A7F2}"/>
              </a:ext>
            </a:extLst>
          </p:cNvPr>
          <p:cNvSpPr txBox="1"/>
          <p:nvPr/>
        </p:nvSpPr>
        <p:spPr>
          <a:xfrm>
            <a:off x="790678" y="6462559"/>
            <a:ext cx="2286000" cy="369332"/>
          </a:xfrm>
          <a:prstGeom prst="rect">
            <a:avLst/>
          </a:prstGeom>
          <a:noFill/>
        </p:spPr>
        <p:txBody>
          <a:bodyPr wrap="square" rtlCol="0">
            <a:spAutoFit/>
          </a:bodyPr>
          <a:lstStyle/>
          <a:p>
            <a:r>
              <a:rPr lang="lt-LT" dirty="0"/>
              <a:t>Pavasarinė raktažolė</a:t>
            </a:r>
          </a:p>
        </p:txBody>
      </p:sp>
      <p:sp>
        <p:nvSpPr>
          <p:cNvPr id="4" name="TextBox 3">
            <a:extLst>
              <a:ext uri="{FF2B5EF4-FFF2-40B4-BE49-F238E27FC236}">
                <a16:creationId xmlns:a16="http://schemas.microsoft.com/office/drawing/2014/main" id="{966F4221-840F-452E-BAA9-7DFC2B435F26}"/>
              </a:ext>
            </a:extLst>
          </p:cNvPr>
          <p:cNvSpPr txBox="1"/>
          <p:nvPr/>
        </p:nvSpPr>
        <p:spPr>
          <a:xfrm>
            <a:off x="4613231" y="6462559"/>
            <a:ext cx="2545239" cy="369332"/>
          </a:xfrm>
          <a:prstGeom prst="rect">
            <a:avLst/>
          </a:prstGeom>
          <a:noFill/>
        </p:spPr>
        <p:txBody>
          <a:bodyPr wrap="square" rtlCol="0">
            <a:spAutoFit/>
          </a:bodyPr>
          <a:lstStyle/>
          <a:p>
            <a:r>
              <a:rPr lang="lt-LT" dirty="0"/>
              <a:t>Paprastasis raudonėlis</a:t>
            </a:r>
          </a:p>
        </p:txBody>
      </p:sp>
      <p:sp>
        <p:nvSpPr>
          <p:cNvPr id="5" name="TextBox 4">
            <a:extLst>
              <a:ext uri="{FF2B5EF4-FFF2-40B4-BE49-F238E27FC236}">
                <a16:creationId xmlns:a16="http://schemas.microsoft.com/office/drawing/2014/main" id="{403427F2-3096-48F8-982C-B6D9F2DA0879}"/>
              </a:ext>
            </a:extLst>
          </p:cNvPr>
          <p:cNvSpPr txBox="1"/>
          <p:nvPr/>
        </p:nvSpPr>
        <p:spPr>
          <a:xfrm>
            <a:off x="8841149" y="6426190"/>
            <a:ext cx="2450679" cy="369332"/>
          </a:xfrm>
          <a:prstGeom prst="rect">
            <a:avLst/>
          </a:prstGeom>
          <a:noFill/>
        </p:spPr>
        <p:txBody>
          <a:bodyPr wrap="square" rtlCol="0">
            <a:spAutoFit/>
          </a:bodyPr>
          <a:lstStyle/>
          <a:p>
            <a:r>
              <a:rPr lang="lt-LT" dirty="0"/>
              <a:t>Šalmuotoji gegužraibė</a:t>
            </a:r>
          </a:p>
        </p:txBody>
      </p:sp>
      <p:sp>
        <p:nvSpPr>
          <p:cNvPr id="6" name="TextBox 5">
            <a:extLst>
              <a:ext uri="{FF2B5EF4-FFF2-40B4-BE49-F238E27FC236}">
                <a16:creationId xmlns:a16="http://schemas.microsoft.com/office/drawing/2014/main" id="{3FAB6C20-7AA3-4AA0-A526-4FA36B91DA8A}"/>
              </a:ext>
            </a:extLst>
          </p:cNvPr>
          <p:cNvSpPr txBox="1"/>
          <p:nvPr/>
        </p:nvSpPr>
        <p:spPr>
          <a:xfrm>
            <a:off x="745400" y="26109"/>
            <a:ext cx="5903069" cy="738664"/>
          </a:xfrm>
          <a:prstGeom prst="rect">
            <a:avLst/>
          </a:prstGeom>
          <a:noFill/>
        </p:spPr>
        <p:txBody>
          <a:bodyPr wrap="square" rtlCol="0">
            <a:spAutoFit/>
          </a:bodyPr>
          <a:lstStyle/>
          <a:p>
            <a:r>
              <a:rPr lang="lt-LT" sz="4200" dirty="0">
                <a:latin typeface="+mj-lt"/>
              </a:rPr>
              <a:t>Stepinių pievų nauda</a:t>
            </a:r>
          </a:p>
        </p:txBody>
      </p:sp>
    </p:spTree>
    <p:extLst>
      <p:ext uri="{BB962C8B-B14F-4D97-AF65-F5344CB8AC3E}">
        <p14:creationId xmlns:p14="http://schemas.microsoft.com/office/powerpoint/2010/main" val="1589824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0F6D80-EE52-4AA5-BF03-87309D1E131D}"/>
              </a:ext>
            </a:extLst>
          </p:cNvPr>
          <p:cNvSpPr>
            <a:spLocks noGrp="1"/>
          </p:cNvSpPr>
          <p:nvPr>
            <p:ph idx="1"/>
          </p:nvPr>
        </p:nvSpPr>
        <p:spPr>
          <a:xfrm>
            <a:off x="698241" y="468125"/>
            <a:ext cx="5825247" cy="1534607"/>
          </a:xfrm>
        </p:spPr>
        <p:txBody>
          <a:bodyPr/>
          <a:lstStyle/>
          <a:p>
            <a:r>
              <a:rPr lang="lt-LT" dirty="0"/>
              <a:t>Plėšriųjų paukščių medžioklės plotai</a:t>
            </a:r>
          </a:p>
          <a:p>
            <a:r>
              <a:rPr lang="lt-LT" dirty="0"/>
              <a:t>Paukščių </a:t>
            </a:r>
            <a:r>
              <a:rPr lang="lt-LT" dirty="0" err="1"/>
              <a:t>perimvietės</a:t>
            </a:r>
            <a:endParaRPr lang="en-US" dirty="0"/>
          </a:p>
          <a:p>
            <a:r>
              <a:rPr lang="lt-LT" dirty="0"/>
              <a:t>Svarbi vabzdžių buveinė</a:t>
            </a:r>
          </a:p>
        </p:txBody>
      </p:sp>
      <p:pic>
        <p:nvPicPr>
          <p:cNvPr id="7" name="Picture 6">
            <a:extLst>
              <a:ext uri="{FF2B5EF4-FFF2-40B4-BE49-F238E27FC236}">
                <a16:creationId xmlns:a16="http://schemas.microsoft.com/office/drawing/2014/main" id="{134EA92A-AB90-470C-81A2-1A9F8D508B08}"/>
              </a:ext>
            </a:extLst>
          </p:cNvPr>
          <p:cNvPicPr>
            <a:picLocks noChangeAspect="1"/>
          </p:cNvPicPr>
          <p:nvPr/>
        </p:nvPicPr>
        <p:blipFill rotWithShape="1">
          <a:blip r:embed="rId4">
            <a:extLst>
              <a:ext uri="{28A0092B-C50C-407E-A947-70E740481C1C}">
                <a14:useLocalDpi xmlns:a14="http://schemas.microsoft.com/office/drawing/2010/main" val="0"/>
              </a:ext>
            </a:extLst>
          </a:blip>
          <a:srcRect t="3202" b="38273"/>
          <a:stretch/>
        </p:blipFill>
        <p:spPr>
          <a:xfrm>
            <a:off x="6663447" y="114976"/>
            <a:ext cx="5345052" cy="3069976"/>
          </a:xfrm>
          <a:prstGeom prst="rect">
            <a:avLst/>
          </a:prstGeom>
          <a:solidFill>
            <a:srgbClr val="FFFFFF">
              <a:shade val="85000"/>
            </a:srgbClr>
          </a:solidFill>
          <a:ln w="38100" cap="sq">
            <a:solidFill>
              <a:srgbClr val="B6DF8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DD71AC6-78A8-403E-8D06-40F61FCFCD9E}"/>
              </a:ext>
            </a:extLst>
          </p:cNvPr>
          <p:cNvPicPr>
            <a:picLocks noChangeAspect="1"/>
          </p:cNvPicPr>
          <p:nvPr/>
        </p:nvPicPr>
        <p:blipFill rotWithShape="1">
          <a:blip r:embed="rId5">
            <a:extLst>
              <a:ext uri="{28A0092B-C50C-407E-A947-70E740481C1C}">
                <a14:useLocalDpi xmlns:a14="http://schemas.microsoft.com/office/drawing/2010/main" val="0"/>
              </a:ext>
            </a:extLst>
          </a:blip>
          <a:srcRect l="17621"/>
          <a:stretch/>
        </p:blipFill>
        <p:spPr>
          <a:xfrm>
            <a:off x="765242" y="2621903"/>
            <a:ext cx="4657203" cy="3767972"/>
          </a:xfrm>
          <a:prstGeom prst="rect">
            <a:avLst/>
          </a:prstGeom>
          <a:solidFill>
            <a:srgbClr val="FFFFFF">
              <a:shade val="85000"/>
            </a:srgbClr>
          </a:solidFill>
          <a:ln w="38100" cap="sq">
            <a:solidFill>
              <a:srgbClr val="B6DF8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F3B9FC5B-B569-4C16-A7DC-828BDB62BF52}"/>
              </a:ext>
            </a:extLst>
          </p:cNvPr>
          <p:cNvSpPr txBox="1"/>
          <p:nvPr/>
        </p:nvSpPr>
        <p:spPr>
          <a:xfrm>
            <a:off x="1551729" y="6442859"/>
            <a:ext cx="3084228" cy="369332"/>
          </a:xfrm>
          <a:prstGeom prst="rect">
            <a:avLst/>
          </a:prstGeom>
          <a:noFill/>
        </p:spPr>
        <p:txBody>
          <a:bodyPr wrap="square" rtlCol="0">
            <a:spAutoFit/>
          </a:bodyPr>
          <a:lstStyle/>
          <a:p>
            <a:r>
              <a:rPr lang="lt-LT" dirty="0"/>
              <a:t>Paprastoji griežlė </a:t>
            </a:r>
            <a:r>
              <a:rPr lang="lt-LT" sz="1200" dirty="0"/>
              <a:t>(M. Čepulio nuotr.)</a:t>
            </a:r>
          </a:p>
        </p:txBody>
      </p:sp>
      <p:sp>
        <p:nvSpPr>
          <p:cNvPr id="2" name="TextBox 1">
            <a:extLst>
              <a:ext uri="{FF2B5EF4-FFF2-40B4-BE49-F238E27FC236}">
                <a16:creationId xmlns:a16="http://schemas.microsoft.com/office/drawing/2014/main" id="{A648906F-7219-47A5-A591-3A773C94AA50}"/>
              </a:ext>
            </a:extLst>
          </p:cNvPr>
          <p:cNvSpPr txBox="1"/>
          <p:nvPr/>
        </p:nvSpPr>
        <p:spPr>
          <a:xfrm>
            <a:off x="7685149" y="3184952"/>
            <a:ext cx="3202187" cy="369332"/>
          </a:xfrm>
          <a:prstGeom prst="rect">
            <a:avLst/>
          </a:prstGeom>
          <a:noFill/>
        </p:spPr>
        <p:txBody>
          <a:bodyPr wrap="square" rtlCol="0">
            <a:spAutoFit/>
          </a:bodyPr>
          <a:lstStyle/>
          <a:p>
            <a:r>
              <a:rPr lang="lt-LT" dirty="0" err="1">
                <a:solidFill>
                  <a:srgbClr val="222222"/>
                </a:solidFill>
              </a:rPr>
              <a:t>J</a:t>
            </a:r>
            <a:r>
              <a:rPr lang="lt-LT" b="0" i="0" dirty="0" err="1">
                <a:solidFill>
                  <a:srgbClr val="222222"/>
                </a:solidFill>
                <a:effectLst/>
              </a:rPr>
              <a:t>uodataškis</a:t>
            </a:r>
            <a:r>
              <a:rPr lang="lt-LT" b="0" i="0" dirty="0">
                <a:solidFill>
                  <a:srgbClr val="222222"/>
                </a:solidFill>
                <a:effectLst/>
              </a:rPr>
              <a:t> melsvys </a:t>
            </a:r>
            <a:r>
              <a:rPr lang="lt-LT" sz="1200" b="0" i="0" dirty="0">
                <a:solidFill>
                  <a:srgbClr val="222222"/>
                </a:solidFill>
                <a:effectLst/>
              </a:rPr>
              <a:t>(G. Švitros nuotr.)</a:t>
            </a:r>
            <a:endParaRPr lang="lt-LT" sz="1200" dirty="0"/>
          </a:p>
        </p:txBody>
      </p:sp>
      <p:pic>
        <p:nvPicPr>
          <p:cNvPr id="5" name="Picture 4">
            <a:extLst>
              <a:ext uri="{FF2B5EF4-FFF2-40B4-BE49-F238E27FC236}">
                <a16:creationId xmlns:a16="http://schemas.microsoft.com/office/drawing/2014/main" id="{2274D8F9-1568-4AA0-8876-3A03BDEA350F}"/>
              </a:ext>
            </a:extLst>
          </p:cNvPr>
          <p:cNvPicPr>
            <a:picLocks noChangeAspect="1"/>
          </p:cNvPicPr>
          <p:nvPr/>
        </p:nvPicPr>
        <p:blipFill rotWithShape="1">
          <a:blip r:embed="rId6">
            <a:extLst>
              <a:ext uri="{28A0092B-C50C-407E-A947-70E740481C1C}">
                <a14:useLocalDpi xmlns:a14="http://schemas.microsoft.com/office/drawing/2010/main" val="0"/>
              </a:ext>
            </a:extLst>
          </a:blip>
          <a:srcRect t="6002" r="6236" b="16887"/>
          <a:stretch/>
        </p:blipFill>
        <p:spPr>
          <a:xfrm>
            <a:off x="6663447" y="3660321"/>
            <a:ext cx="5245592" cy="2805355"/>
          </a:xfrm>
          <a:prstGeom prst="rect">
            <a:avLst/>
          </a:prstGeom>
          <a:solidFill>
            <a:srgbClr val="FFFFFF">
              <a:shade val="85000"/>
            </a:srgbClr>
          </a:solidFill>
          <a:ln w="38100" cap="sq">
            <a:solidFill>
              <a:srgbClr val="B6DF8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05C1676-A425-4737-9F1A-0A81A6340875}"/>
              </a:ext>
            </a:extLst>
          </p:cNvPr>
          <p:cNvSpPr txBox="1"/>
          <p:nvPr/>
        </p:nvSpPr>
        <p:spPr>
          <a:xfrm>
            <a:off x="7725064" y="6488668"/>
            <a:ext cx="3221818" cy="369332"/>
          </a:xfrm>
          <a:prstGeom prst="rect">
            <a:avLst/>
          </a:prstGeom>
          <a:noFill/>
        </p:spPr>
        <p:txBody>
          <a:bodyPr wrap="square" rtlCol="0">
            <a:spAutoFit/>
          </a:bodyPr>
          <a:lstStyle/>
          <a:p>
            <a:r>
              <a:rPr lang="lt-LT" dirty="0"/>
              <a:t>V</a:t>
            </a:r>
            <a:r>
              <a:rPr lang="en-US" dirty="0" err="1"/>
              <a:t>akarinis</a:t>
            </a:r>
            <a:r>
              <a:rPr lang="en-US" dirty="0"/>
              <a:t> v</a:t>
            </a:r>
            <a:r>
              <a:rPr lang="lt-LT" dirty="0" err="1"/>
              <a:t>apsvaėdis</a:t>
            </a:r>
            <a:r>
              <a:rPr lang="lt-LT" dirty="0"/>
              <a:t> </a:t>
            </a:r>
            <a:r>
              <a:rPr lang="lt-LT" sz="1200" dirty="0"/>
              <a:t>(V. Jusio nuotr.)</a:t>
            </a:r>
          </a:p>
        </p:txBody>
      </p:sp>
    </p:spTree>
    <p:extLst>
      <p:ext uri="{BB962C8B-B14F-4D97-AF65-F5344CB8AC3E}">
        <p14:creationId xmlns:p14="http://schemas.microsoft.com/office/powerpoint/2010/main" val="352123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7F7C-F139-46A8-B54F-9113391DEF39}"/>
              </a:ext>
            </a:extLst>
          </p:cNvPr>
          <p:cNvSpPr>
            <a:spLocks noGrp="1"/>
          </p:cNvSpPr>
          <p:nvPr>
            <p:ph type="title"/>
          </p:nvPr>
        </p:nvSpPr>
        <p:spPr>
          <a:xfrm>
            <a:off x="789015" y="197800"/>
            <a:ext cx="2595664" cy="1099872"/>
          </a:xfrm>
        </p:spPr>
        <p:txBody>
          <a:bodyPr/>
          <a:lstStyle/>
          <a:p>
            <a:r>
              <a:rPr lang="lt-LT" dirty="0"/>
              <a:t>Grėsmės</a:t>
            </a:r>
          </a:p>
        </p:txBody>
      </p:sp>
      <p:sp>
        <p:nvSpPr>
          <p:cNvPr id="3" name="Content Placeholder 2">
            <a:extLst>
              <a:ext uri="{FF2B5EF4-FFF2-40B4-BE49-F238E27FC236}">
                <a16:creationId xmlns:a16="http://schemas.microsoft.com/office/drawing/2014/main" id="{63508CA2-0947-4CAC-BB7F-8CA5FF3DB3B8}"/>
              </a:ext>
            </a:extLst>
          </p:cNvPr>
          <p:cNvSpPr>
            <a:spLocks noGrp="1"/>
          </p:cNvSpPr>
          <p:nvPr>
            <p:ph idx="1"/>
          </p:nvPr>
        </p:nvSpPr>
        <p:spPr>
          <a:xfrm>
            <a:off x="673359" y="1297672"/>
            <a:ext cx="5422641" cy="3460940"/>
          </a:xfrm>
        </p:spPr>
        <p:txBody>
          <a:bodyPr>
            <a:normAutofit/>
          </a:bodyPr>
          <a:lstStyle/>
          <a:p>
            <a:r>
              <a:rPr lang="lt-LT" sz="2600" dirty="0"/>
              <a:t>Menkas naudojimas</a:t>
            </a:r>
          </a:p>
          <a:p>
            <a:r>
              <a:rPr lang="lt-LT" sz="2600" dirty="0"/>
              <a:t>Apaugimas arba apsodinimas mišku</a:t>
            </a:r>
          </a:p>
          <a:p>
            <a:r>
              <a:rPr lang="lt-LT" sz="2600" dirty="0"/>
              <a:t>Invazinių rūšių plitimas</a:t>
            </a:r>
          </a:p>
        </p:txBody>
      </p:sp>
      <p:sp>
        <p:nvSpPr>
          <p:cNvPr id="4" name="TextBox 3">
            <a:extLst>
              <a:ext uri="{FF2B5EF4-FFF2-40B4-BE49-F238E27FC236}">
                <a16:creationId xmlns:a16="http://schemas.microsoft.com/office/drawing/2014/main" id="{61E13C47-B530-43CE-8E02-184BBC11B879}"/>
              </a:ext>
            </a:extLst>
          </p:cNvPr>
          <p:cNvSpPr txBox="1"/>
          <p:nvPr/>
        </p:nvSpPr>
        <p:spPr>
          <a:xfrm>
            <a:off x="6709358" y="6460678"/>
            <a:ext cx="3265714" cy="369332"/>
          </a:xfrm>
          <a:prstGeom prst="rect">
            <a:avLst/>
          </a:prstGeom>
          <a:noFill/>
        </p:spPr>
        <p:txBody>
          <a:bodyPr wrap="square" rtlCol="0">
            <a:spAutoFit/>
          </a:bodyPr>
          <a:lstStyle/>
          <a:p>
            <a:r>
              <a:rPr lang="lt-LT" dirty="0"/>
              <a:t>Krūmais apauganti stepinė pieva</a:t>
            </a:r>
          </a:p>
        </p:txBody>
      </p:sp>
      <p:pic>
        <p:nvPicPr>
          <p:cNvPr id="6" name="Picture 5">
            <a:extLst>
              <a:ext uri="{FF2B5EF4-FFF2-40B4-BE49-F238E27FC236}">
                <a16:creationId xmlns:a16="http://schemas.microsoft.com/office/drawing/2014/main" id="{E0DABC3A-7BA3-43E5-813D-A837C3DCB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629" y="2483853"/>
            <a:ext cx="6239329" cy="3976825"/>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65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FF48-83C6-4DFD-BDF2-D8F8745DCDD3}"/>
              </a:ext>
            </a:extLst>
          </p:cNvPr>
          <p:cNvSpPr>
            <a:spLocks noGrp="1"/>
          </p:cNvSpPr>
          <p:nvPr>
            <p:ph type="title"/>
          </p:nvPr>
        </p:nvSpPr>
        <p:spPr>
          <a:xfrm>
            <a:off x="838200" y="214008"/>
            <a:ext cx="4531468" cy="817123"/>
          </a:xfrm>
          <a:solidFill>
            <a:srgbClr val="CAE8AA"/>
          </a:solidFill>
        </p:spPr>
        <p:txBody>
          <a:bodyPr/>
          <a:lstStyle/>
          <a:p>
            <a:r>
              <a:rPr lang="lt-LT" dirty="0"/>
              <a:t> </a:t>
            </a:r>
            <a:r>
              <a:rPr lang="en-US" dirty="0"/>
              <a:t>9010 </a:t>
            </a:r>
            <a:r>
              <a:rPr lang="lt-LT" dirty="0"/>
              <a:t>Vakarų taiga  </a:t>
            </a:r>
          </a:p>
        </p:txBody>
      </p:sp>
      <p:sp>
        <p:nvSpPr>
          <p:cNvPr id="3" name="Content Placeholder 2">
            <a:extLst>
              <a:ext uri="{FF2B5EF4-FFF2-40B4-BE49-F238E27FC236}">
                <a16:creationId xmlns:a16="http://schemas.microsoft.com/office/drawing/2014/main" id="{F0B2C822-AA45-4481-A429-F637553446BF}"/>
              </a:ext>
            </a:extLst>
          </p:cNvPr>
          <p:cNvSpPr>
            <a:spLocks noGrp="1"/>
          </p:cNvSpPr>
          <p:nvPr>
            <p:ph idx="1"/>
          </p:nvPr>
        </p:nvSpPr>
        <p:spPr>
          <a:xfrm>
            <a:off x="838200" y="1140421"/>
            <a:ext cx="7498404" cy="464643"/>
          </a:xfrm>
          <a:solidFill>
            <a:srgbClr val="CAE8AA"/>
          </a:solidFill>
        </p:spPr>
        <p:txBody>
          <a:bodyPr>
            <a:normAutofit fontScale="92500"/>
          </a:bodyPr>
          <a:lstStyle/>
          <a:p>
            <a:r>
              <a:rPr lang="lt-LT" dirty="0"/>
              <a:t>Natūralūs seni miškai, kuriuose vyrauja pušys ir eglės</a:t>
            </a:r>
          </a:p>
        </p:txBody>
      </p:sp>
      <p:sp>
        <p:nvSpPr>
          <p:cNvPr id="4" name="TextBox 3">
            <a:extLst>
              <a:ext uri="{FF2B5EF4-FFF2-40B4-BE49-F238E27FC236}">
                <a16:creationId xmlns:a16="http://schemas.microsoft.com/office/drawing/2014/main" id="{ED7B1B18-F427-44F6-87B4-5EB07A6FD830}"/>
              </a:ext>
            </a:extLst>
          </p:cNvPr>
          <p:cNvSpPr txBox="1"/>
          <p:nvPr/>
        </p:nvSpPr>
        <p:spPr>
          <a:xfrm>
            <a:off x="4937738" y="6423319"/>
            <a:ext cx="4226767" cy="369332"/>
          </a:xfrm>
          <a:prstGeom prst="rect">
            <a:avLst/>
          </a:prstGeom>
          <a:noFill/>
        </p:spPr>
        <p:txBody>
          <a:bodyPr wrap="square" rtlCol="0">
            <a:spAutoFit/>
          </a:bodyPr>
          <a:lstStyle/>
          <a:p>
            <a:r>
              <a:rPr lang="lt-LT" dirty="0"/>
              <a:t>Vakarų taiga</a:t>
            </a:r>
          </a:p>
        </p:txBody>
      </p:sp>
    </p:spTree>
    <p:extLst>
      <p:ext uri="{BB962C8B-B14F-4D97-AF65-F5344CB8AC3E}">
        <p14:creationId xmlns:p14="http://schemas.microsoft.com/office/powerpoint/2010/main" val="1631152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extLst>
              <a:ext uri="{BEBA8EAE-BF5A-486C-A8C5-ECC9F3942E4B}">
                <a14:imgProps xmlns:a14="http://schemas.microsoft.com/office/drawing/2010/main">
                  <a14:imgLayer r:embed="rId4">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C46DC-9555-4DBB-8FED-68433C1E388C}"/>
              </a:ext>
            </a:extLst>
          </p:cNvPr>
          <p:cNvSpPr>
            <a:spLocks noGrp="1"/>
          </p:cNvSpPr>
          <p:nvPr>
            <p:ph idx="1"/>
          </p:nvPr>
        </p:nvSpPr>
        <p:spPr>
          <a:xfrm>
            <a:off x="536642" y="122951"/>
            <a:ext cx="7099571" cy="3184119"/>
          </a:xfrm>
        </p:spPr>
        <p:txBody>
          <a:bodyPr>
            <a:normAutofit/>
          </a:bodyPr>
          <a:lstStyle/>
          <a:p>
            <a:pPr marL="0" indent="0">
              <a:buNone/>
            </a:pPr>
            <a:r>
              <a:rPr lang="en-US" sz="3600" dirty="0" err="1"/>
              <a:t>Pagrindiniai</a:t>
            </a:r>
            <a:r>
              <a:rPr lang="en-US" sz="3600" dirty="0"/>
              <a:t> </a:t>
            </a:r>
            <a:r>
              <a:rPr lang="en-US" sz="3600" dirty="0" err="1"/>
              <a:t>bruo</a:t>
            </a:r>
            <a:r>
              <a:rPr lang="lt-LT" sz="3600" dirty="0" err="1"/>
              <a:t>žai</a:t>
            </a:r>
            <a:r>
              <a:rPr lang="lt-LT" sz="3600" dirty="0"/>
              <a:t>:</a:t>
            </a:r>
          </a:p>
          <a:p>
            <a:r>
              <a:rPr lang="lt-LT" sz="2600" dirty="0"/>
              <a:t>Netolygus, </a:t>
            </a:r>
            <a:r>
              <a:rPr lang="lt-LT" sz="2600" dirty="0" err="1"/>
              <a:t>įvairiaamžis</a:t>
            </a:r>
            <a:r>
              <a:rPr lang="lt-LT" sz="2600" dirty="0"/>
              <a:t> medynas</a:t>
            </a:r>
          </a:p>
          <a:p>
            <a:r>
              <a:rPr lang="lt-LT" sz="2600" dirty="0"/>
              <a:t>Neturtinga žolinė augalija ir tanki samanų danga</a:t>
            </a:r>
          </a:p>
          <a:p>
            <a:r>
              <a:rPr lang="lt-LT" sz="2600" dirty="0"/>
              <a:t>Gausu negyvos medienos</a:t>
            </a:r>
          </a:p>
          <a:p>
            <a:r>
              <a:rPr lang="lt-LT" sz="2600" dirty="0"/>
              <a:t>Gali būti gaisro pažaidų</a:t>
            </a:r>
          </a:p>
        </p:txBody>
      </p:sp>
      <p:pic>
        <p:nvPicPr>
          <p:cNvPr id="5" name="Picture 4">
            <a:extLst>
              <a:ext uri="{FF2B5EF4-FFF2-40B4-BE49-F238E27FC236}">
                <a16:creationId xmlns:a16="http://schemas.microsoft.com/office/drawing/2014/main" id="{EC78419A-E2F5-4FC6-B32F-9F1209A40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640" y="2769577"/>
            <a:ext cx="4818813" cy="361619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27F24E9-C091-490C-8BEB-055CEDBA9BB6}"/>
              </a:ext>
            </a:extLst>
          </p:cNvPr>
          <p:cNvPicPr>
            <a:picLocks noChangeAspect="1"/>
          </p:cNvPicPr>
          <p:nvPr/>
        </p:nvPicPr>
        <p:blipFill rotWithShape="1">
          <a:blip r:embed="rId6">
            <a:extLst>
              <a:ext uri="{28A0092B-C50C-407E-A947-70E740481C1C}">
                <a14:useLocalDpi xmlns:a14="http://schemas.microsoft.com/office/drawing/2010/main" val="0"/>
              </a:ext>
            </a:extLst>
          </a:blip>
          <a:srcRect t="6220" r="21206"/>
          <a:stretch/>
        </p:blipFill>
        <p:spPr>
          <a:xfrm>
            <a:off x="8118024" y="287559"/>
            <a:ext cx="3807642" cy="6039021"/>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F6404E1-1CD0-4B73-8A35-A1329A92410C}"/>
              </a:ext>
            </a:extLst>
          </p:cNvPr>
          <p:cNvSpPr txBox="1"/>
          <p:nvPr/>
        </p:nvSpPr>
        <p:spPr>
          <a:xfrm>
            <a:off x="8669102" y="6385775"/>
            <a:ext cx="2705486" cy="369332"/>
          </a:xfrm>
          <a:prstGeom prst="rect">
            <a:avLst/>
          </a:prstGeom>
          <a:noFill/>
        </p:spPr>
        <p:txBody>
          <a:bodyPr wrap="square" rtlCol="0">
            <a:spAutoFit/>
          </a:bodyPr>
          <a:lstStyle/>
          <a:p>
            <a:r>
              <a:rPr lang="lt-LT" dirty="0"/>
              <a:t>Gaisro žymės </a:t>
            </a:r>
            <a:r>
              <a:rPr lang="lt-LT" sz="1200" dirty="0"/>
              <a:t>(G. </a:t>
            </a:r>
            <a:r>
              <a:rPr lang="lt-LT" sz="1200" dirty="0" err="1"/>
              <a:t>Grašytės</a:t>
            </a:r>
            <a:r>
              <a:rPr lang="lt-LT" sz="1200" dirty="0"/>
              <a:t> nuotr.)</a:t>
            </a:r>
          </a:p>
        </p:txBody>
      </p:sp>
      <p:sp>
        <p:nvSpPr>
          <p:cNvPr id="6" name="TextBox 5">
            <a:extLst>
              <a:ext uri="{FF2B5EF4-FFF2-40B4-BE49-F238E27FC236}">
                <a16:creationId xmlns:a16="http://schemas.microsoft.com/office/drawing/2014/main" id="{03F1D4AA-7A7D-44B6-A615-BF2672E0D8B8}"/>
              </a:ext>
            </a:extLst>
          </p:cNvPr>
          <p:cNvSpPr txBox="1"/>
          <p:nvPr/>
        </p:nvSpPr>
        <p:spPr>
          <a:xfrm>
            <a:off x="3390514" y="6365717"/>
            <a:ext cx="2705486" cy="369332"/>
          </a:xfrm>
          <a:prstGeom prst="rect">
            <a:avLst/>
          </a:prstGeom>
          <a:noFill/>
        </p:spPr>
        <p:txBody>
          <a:bodyPr wrap="square" rtlCol="0">
            <a:spAutoFit/>
          </a:bodyPr>
          <a:lstStyle/>
          <a:p>
            <a:r>
              <a:rPr lang="lt-LT" dirty="0"/>
              <a:t>Virtuolis </a:t>
            </a:r>
            <a:r>
              <a:rPr lang="lt-LT" sz="1200" dirty="0"/>
              <a:t>(G. </a:t>
            </a:r>
            <a:r>
              <a:rPr lang="lt-LT" sz="1200" dirty="0" err="1"/>
              <a:t>Grašytės</a:t>
            </a:r>
            <a:r>
              <a:rPr lang="lt-LT" sz="1200" dirty="0"/>
              <a:t> nuotr.)</a:t>
            </a:r>
          </a:p>
        </p:txBody>
      </p:sp>
    </p:spTree>
    <p:extLst>
      <p:ext uri="{BB962C8B-B14F-4D97-AF65-F5344CB8AC3E}">
        <p14:creationId xmlns:p14="http://schemas.microsoft.com/office/powerpoint/2010/main" val="180897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BA16-E33C-4843-86B2-7065722AB1EA}"/>
              </a:ext>
            </a:extLst>
          </p:cNvPr>
          <p:cNvSpPr>
            <a:spLocks noGrp="1"/>
          </p:cNvSpPr>
          <p:nvPr>
            <p:ph type="title"/>
          </p:nvPr>
        </p:nvSpPr>
        <p:spPr>
          <a:xfrm>
            <a:off x="203755" y="356583"/>
            <a:ext cx="6980853" cy="1023165"/>
          </a:xfrm>
        </p:spPr>
        <p:txBody>
          <a:bodyPr/>
          <a:lstStyle/>
          <a:p>
            <a:r>
              <a:rPr lang="lt-LT" dirty="0"/>
              <a:t>Svarbi saugomų rūšių buveinė</a:t>
            </a:r>
          </a:p>
        </p:txBody>
      </p:sp>
      <p:pic>
        <p:nvPicPr>
          <p:cNvPr id="4" name="Picture 3">
            <a:extLst>
              <a:ext uri="{FF2B5EF4-FFF2-40B4-BE49-F238E27FC236}">
                <a16:creationId xmlns:a16="http://schemas.microsoft.com/office/drawing/2014/main" id="{FA22422B-896C-4308-AB44-7B40870B6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65" y="1524662"/>
            <a:ext cx="4811608" cy="4465172"/>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E88CB92-F6D7-43F0-A576-462F8DA441B6}"/>
              </a:ext>
            </a:extLst>
          </p:cNvPr>
          <p:cNvSpPr txBox="1"/>
          <p:nvPr/>
        </p:nvSpPr>
        <p:spPr>
          <a:xfrm>
            <a:off x="1747812" y="6017827"/>
            <a:ext cx="2161714" cy="369332"/>
          </a:xfrm>
          <a:prstGeom prst="rect">
            <a:avLst/>
          </a:prstGeom>
          <a:noFill/>
        </p:spPr>
        <p:txBody>
          <a:bodyPr wrap="square" rtlCol="0">
            <a:spAutoFit/>
          </a:bodyPr>
          <a:lstStyle/>
          <a:p>
            <a:r>
              <a:rPr lang="lt-LT" dirty="0" err="1"/>
              <a:t>Vėjalandės</a:t>
            </a:r>
            <a:r>
              <a:rPr lang="lt-LT" dirty="0"/>
              <a:t> šilagėlės</a:t>
            </a:r>
          </a:p>
        </p:txBody>
      </p:sp>
      <p:pic>
        <p:nvPicPr>
          <p:cNvPr id="6" name="Picture 5">
            <a:extLst>
              <a:ext uri="{FF2B5EF4-FFF2-40B4-BE49-F238E27FC236}">
                <a16:creationId xmlns:a16="http://schemas.microsoft.com/office/drawing/2014/main" id="{328A73F3-E317-4943-89DB-7E8484062F8C}"/>
              </a:ext>
            </a:extLst>
          </p:cNvPr>
          <p:cNvPicPr>
            <a:picLocks noChangeAspect="1"/>
          </p:cNvPicPr>
          <p:nvPr/>
        </p:nvPicPr>
        <p:blipFill rotWithShape="1">
          <a:blip r:embed="rId5">
            <a:extLst>
              <a:ext uri="{28A0092B-C50C-407E-A947-70E740481C1C}">
                <a14:useLocalDpi xmlns:a14="http://schemas.microsoft.com/office/drawing/2010/main" val="0"/>
              </a:ext>
            </a:extLst>
          </a:blip>
          <a:srcRect l="1682" t="12202" r="5916"/>
          <a:stretch/>
        </p:blipFill>
        <p:spPr>
          <a:xfrm>
            <a:off x="7246209" y="298580"/>
            <a:ext cx="4742036" cy="2987957"/>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069C66A-347D-4817-92D0-EFF7793DBE5B}"/>
              </a:ext>
            </a:extLst>
          </p:cNvPr>
          <p:cNvSpPr txBox="1"/>
          <p:nvPr/>
        </p:nvSpPr>
        <p:spPr>
          <a:xfrm>
            <a:off x="8059413" y="3290044"/>
            <a:ext cx="3115628" cy="369332"/>
          </a:xfrm>
          <a:prstGeom prst="rect">
            <a:avLst/>
          </a:prstGeom>
          <a:noFill/>
        </p:spPr>
        <p:txBody>
          <a:bodyPr wrap="square" rtlCol="0">
            <a:spAutoFit/>
          </a:bodyPr>
          <a:lstStyle/>
          <a:p>
            <a:r>
              <a:rPr lang="lt-LT" dirty="0"/>
              <a:t>Vakarinis kurtinys </a:t>
            </a:r>
            <a:r>
              <a:rPr lang="lt-LT" sz="1200" dirty="0"/>
              <a:t>(M. Čepulio nuotr.)</a:t>
            </a:r>
          </a:p>
        </p:txBody>
      </p:sp>
      <p:pic>
        <p:nvPicPr>
          <p:cNvPr id="9" name="Picture 8">
            <a:extLst>
              <a:ext uri="{FF2B5EF4-FFF2-40B4-BE49-F238E27FC236}">
                <a16:creationId xmlns:a16="http://schemas.microsoft.com/office/drawing/2014/main" id="{16879613-1748-44CD-ADBC-F6FF66E89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4283" y="4191071"/>
            <a:ext cx="3237553" cy="221516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21279E0-3935-4A33-A02D-148BFE6ADDBD}"/>
              </a:ext>
            </a:extLst>
          </p:cNvPr>
          <p:cNvPicPr>
            <a:picLocks noChangeAspect="1"/>
          </p:cNvPicPr>
          <p:nvPr/>
        </p:nvPicPr>
        <p:blipFill rotWithShape="1">
          <a:blip r:embed="rId7">
            <a:extLst>
              <a:ext uri="{28A0092B-C50C-407E-A947-70E740481C1C}">
                <a14:useLocalDpi xmlns:a14="http://schemas.microsoft.com/office/drawing/2010/main" val="0"/>
              </a:ext>
            </a:extLst>
          </a:blip>
          <a:srcRect t="15730" r="19145"/>
          <a:stretch/>
        </p:blipFill>
        <p:spPr>
          <a:xfrm>
            <a:off x="8975061" y="4171063"/>
            <a:ext cx="2883350" cy="2255183"/>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AD56097-AA93-4674-AAB2-9A4E9B6250A9}"/>
              </a:ext>
            </a:extLst>
          </p:cNvPr>
          <p:cNvSpPr txBox="1"/>
          <p:nvPr/>
        </p:nvSpPr>
        <p:spPr>
          <a:xfrm>
            <a:off x="8862297" y="6426246"/>
            <a:ext cx="3301710" cy="369332"/>
          </a:xfrm>
          <a:prstGeom prst="rect">
            <a:avLst/>
          </a:prstGeom>
          <a:noFill/>
        </p:spPr>
        <p:txBody>
          <a:bodyPr wrap="square" rtlCol="0">
            <a:spAutoFit/>
          </a:bodyPr>
          <a:lstStyle/>
          <a:p>
            <a:r>
              <a:rPr lang="lt-LT" dirty="0" err="1">
                <a:solidFill>
                  <a:srgbClr val="222222"/>
                </a:solidFill>
              </a:rPr>
              <a:t>Š</a:t>
            </a:r>
            <a:r>
              <a:rPr lang="lt-LT" b="0" i="0" dirty="0" err="1">
                <a:solidFill>
                  <a:srgbClr val="222222"/>
                </a:solidFill>
                <a:effectLst/>
              </a:rPr>
              <a:t>neiderio</a:t>
            </a:r>
            <a:r>
              <a:rPr lang="lt-LT" b="0" i="0" dirty="0">
                <a:solidFill>
                  <a:srgbClr val="222222"/>
                </a:solidFill>
                <a:effectLst/>
              </a:rPr>
              <a:t> </a:t>
            </a:r>
            <a:r>
              <a:rPr lang="lt-LT" b="0" i="0" dirty="0" err="1">
                <a:solidFill>
                  <a:srgbClr val="222222"/>
                </a:solidFill>
                <a:effectLst/>
              </a:rPr>
              <a:t>kirmvabalis</a:t>
            </a:r>
            <a:r>
              <a:rPr lang="lt-LT" b="0" i="0" dirty="0">
                <a:solidFill>
                  <a:srgbClr val="222222"/>
                </a:solidFill>
                <a:effectLst/>
              </a:rPr>
              <a:t> </a:t>
            </a:r>
            <a:r>
              <a:rPr lang="lt-LT" sz="1200" b="0" i="0" dirty="0">
                <a:solidFill>
                  <a:srgbClr val="222222"/>
                </a:solidFill>
                <a:effectLst/>
              </a:rPr>
              <a:t>(G. Švitros nuotr.)</a:t>
            </a:r>
            <a:endParaRPr lang="lt-LT" sz="1200" dirty="0"/>
          </a:p>
        </p:txBody>
      </p:sp>
      <p:sp>
        <p:nvSpPr>
          <p:cNvPr id="13" name="TextBox 12">
            <a:extLst>
              <a:ext uri="{FF2B5EF4-FFF2-40B4-BE49-F238E27FC236}">
                <a16:creationId xmlns:a16="http://schemas.microsoft.com/office/drawing/2014/main" id="{E85874CF-4BC9-45B3-A326-EFA1EF0D1E1C}"/>
              </a:ext>
            </a:extLst>
          </p:cNvPr>
          <p:cNvSpPr txBox="1"/>
          <p:nvPr/>
        </p:nvSpPr>
        <p:spPr>
          <a:xfrm>
            <a:off x="5272542" y="6406239"/>
            <a:ext cx="3660134" cy="369332"/>
          </a:xfrm>
          <a:prstGeom prst="rect">
            <a:avLst/>
          </a:prstGeom>
          <a:noFill/>
        </p:spPr>
        <p:txBody>
          <a:bodyPr wrap="square" rtlCol="0">
            <a:spAutoFit/>
          </a:bodyPr>
          <a:lstStyle/>
          <a:p>
            <a:r>
              <a:rPr lang="lt-LT" dirty="0" err="1">
                <a:solidFill>
                  <a:srgbClr val="222222"/>
                </a:solidFill>
              </a:rPr>
              <a:t>M</a:t>
            </a:r>
            <a:r>
              <a:rPr lang="lt-LT" b="0" i="0" dirty="0" err="1">
                <a:solidFill>
                  <a:srgbClr val="222222"/>
                </a:solidFill>
                <a:effectLst/>
              </a:rPr>
              <a:t>anerheimo</a:t>
            </a:r>
            <a:r>
              <a:rPr lang="lt-LT" b="0" i="0" dirty="0">
                <a:solidFill>
                  <a:srgbClr val="222222"/>
                </a:solidFill>
                <a:effectLst/>
              </a:rPr>
              <a:t> </a:t>
            </a:r>
            <a:r>
              <a:rPr lang="lt-LT" b="0" i="0" dirty="0" err="1">
                <a:solidFill>
                  <a:srgbClr val="222222"/>
                </a:solidFill>
                <a:effectLst/>
              </a:rPr>
              <a:t>grybinukas</a:t>
            </a:r>
            <a:r>
              <a:rPr lang="lt-LT" b="0" i="0" dirty="0">
                <a:solidFill>
                  <a:srgbClr val="222222"/>
                </a:solidFill>
                <a:effectLst/>
              </a:rPr>
              <a:t> </a:t>
            </a:r>
            <a:r>
              <a:rPr lang="lt-LT" sz="1200" b="0" i="0" dirty="0">
                <a:solidFill>
                  <a:srgbClr val="222222"/>
                </a:solidFill>
                <a:effectLst/>
              </a:rPr>
              <a:t>(G. Švitros nuotr.)</a:t>
            </a:r>
            <a:endParaRPr lang="lt-LT" sz="1200" dirty="0"/>
          </a:p>
        </p:txBody>
      </p:sp>
    </p:spTree>
    <p:extLst>
      <p:ext uri="{BB962C8B-B14F-4D97-AF65-F5344CB8AC3E}">
        <p14:creationId xmlns:p14="http://schemas.microsoft.com/office/powerpoint/2010/main" val="1742752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CCA3-D158-440D-ADD4-52894F7702DF}"/>
              </a:ext>
            </a:extLst>
          </p:cNvPr>
          <p:cNvSpPr>
            <a:spLocks noGrp="1"/>
          </p:cNvSpPr>
          <p:nvPr>
            <p:ph type="title"/>
          </p:nvPr>
        </p:nvSpPr>
        <p:spPr>
          <a:xfrm>
            <a:off x="838200" y="75163"/>
            <a:ext cx="6174958" cy="1006475"/>
          </a:xfrm>
        </p:spPr>
        <p:txBody>
          <a:bodyPr/>
          <a:lstStyle/>
          <a:p>
            <a:r>
              <a:rPr lang="lt-LT" dirty="0"/>
              <a:t>Negyvos medienos svarba</a:t>
            </a:r>
          </a:p>
        </p:txBody>
      </p:sp>
      <p:sp>
        <p:nvSpPr>
          <p:cNvPr id="3" name="Content Placeholder 2">
            <a:extLst>
              <a:ext uri="{FF2B5EF4-FFF2-40B4-BE49-F238E27FC236}">
                <a16:creationId xmlns:a16="http://schemas.microsoft.com/office/drawing/2014/main" id="{5018D294-FD46-4E26-A728-00F8C1B29E03}"/>
              </a:ext>
            </a:extLst>
          </p:cNvPr>
          <p:cNvSpPr>
            <a:spLocks noGrp="1"/>
          </p:cNvSpPr>
          <p:nvPr>
            <p:ph idx="1"/>
          </p:nvPr>
        </p:nvSpPr>
        <p:spPr>
          <a:xfrm>
            <a:off x="838200" y="1081638"/>
            <a:ext cx="5889171" cy="3042493"/>
          </a:xfrm>
        </p:spPr>
        <p:txBody>
          <a:bodyPr>
            <a:normAutofit/>
          </a:bodyPr>
          <a:lstStyle/>
          <a:p>
            <a:r>
              <a:rPr lang="lt-LT" sz="2600" dirty="0"/>
              <a:t>Prieglobstis gyvūnams</a:t>
            </a:r>
          </a:p>
          <a:p>
            <a:r>
              <a:rPr lang="lt-LT" sz="2600" dirty="0"/>
              <a:t>Substratas grybams ir kerpėms</a:t>
            </a:r>
          </a:p>
          <a:p>
            <a:r>
              <a:rPr lang="lt-LT" sz="2600" dirty="0"/>
              <a:t>Rekomenduojamas negyvos medienos </a:t>
            </a:r>
          </a:p>
          <a:p>
            <a:pPr marL="0" indent="0">
              <a:buNone/>
            </a:pPr>
            <a:r>
              <a:rPr lang="lt-LT" sz="2600" dirty="0"/>
              <a:t>   kiekis daugiau kaip 30 m</a:t>
            </a:r>
            <a:r>
              <a:rPr lang="lt-LT" sz="2600" baseline="50000" dirty="0">
                <a:effectLst/>
                <a:ea typeface="Calibri" panose="020F0502020204030204" pitchFamily="34" charset="0"/>
                <a:cs typeface="Times New Roman" panose="02020603050405020304" pitchFamily="18" charset="0"/>
              </a:rPr>
              <a:t>3</a:t>
            </a:r>
            <a:r>
              <a:rPr lang="lt-LT" sz="2600" dirty="0"/>
              <a:t>/ha </a:t>
            </a:r>
          </a:p>
        </p:txBody>
      </p:sp>
      <p:pic>
        <p:nvPicPr>
          <p:cNvPr id="6" name="Picture 5">
            <a:extLst>
              <a:ext uri="{FF2B5EF4-FFF2-40B4-BE49-F238E27FC236}">
                <a16:creationId xmlns:a16="http://schemas.microsoft.com/office/drawing/2014/main" id="{22659238-BCF7-456D-9365-860F1405F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031" y="3285089"/>
            <a:ext cx="4401508" cy="330303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8533994-A894-4394-BEB7-15F01EA58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395" y="209014"/>
            <a:ext cx="4293314" cy="3219986"/>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F7B49D3-625F-4BE4-A053-5624B9C1B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261" y="3619759"/>
            <a:ext cx="4263448" cy="296836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4202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12E4-0130-4634-BA7D-00287DA46B4D}"/>
              </a:ext>
            </a:extLst>
          </p:cNvPr>
          <p:cNvSpPr>
            <a:spLocks noGrp="1"/>
          </p:cNvSpPr>
          <p:nvPr>
            <p:ph type="title"/>
          </p:nvPr>
        </p:nvSpPr>
        <p:spPr>
          <a:xfrm>
            <a:off x="604736" y="165369"/>
            <a:ext cx="3967264" cy="972767"/>
          </a:xfrm>
        </p:spPr>
        <p:txBody>
          <a:bodyPr/>
          <a:lstStyle/>
          <a:p>
            <a:r>
              <a:rPr lang="lt-LT" dirty="0"/>
              <a:t>Kas yra buveinė?</a:t>
            </a:r>
          </a:p>
        </p:txBody>
      </p:sp>
      <p:sp>
        <p:nvSpPr>
          <p:cNvPr id="3" name="Content Placeholder 2">
            <a:extLst>
              <a:ext uri="{FF2B5EF4-FFF2-40B4-BE49-F238E27FC236}">
                <a16:creationId xmlns:a16="http://schemas.microsoft.com/office/drawing/2014/main" id="{611D24E4-494D-4557-A101-0E0470A3A6C2}"/>
              </a:ext>
            </a:extLst>
          </p:cNvPr>
          <p:cNvSpPr>
            <a:spLocks noGrp="1"/>
          </p:cNvSpPr>
          <p:nvPr>
            <p:ph idx="1"/>
          </p:nvPr>
        </p:nvSpPr>
        <p:spPr>
          <a:xfrm>
            <a:off x="922572" y="1138135"/>
            <a:ext cx="10515600" cy="972767"/>
          </a:xfrm>
        </p:spPr>
        <p:txBody>
          <a:bodyPr>
            <a:normAutofit/>
          </a:bodyPr>
          <a:lstStyle/>
          <a:p>
            <a:r>
              <a:rPr lang="lt-LT" dirty="0"/>
              <a:t>Buveinė –  tai natūrali augalams ir gyvūnams augti ir gyventi tinkama vieta, </a:t>
            </a:r>
            <a:r>
              <a:rPr lang="lt-LT" b="0" i="0" dirty="0">
                <a:solidFill>
                  <a:srgbClr val="000000"/>
                </a:solidFill>
                <a:effectLst/>
              </a:rPr>
              <a:t>kuri bendrai apibūdinama pagal augalijos ir fizines savybes</a:t>
            </a:r>
            <a:endParaRPr lang="en-US" b="0" i="0" dirty="0">
              <a:solidFill>
                <a:srgbClr val="000000"/>
              </a:solidFill>
              <a:effectLst/>
            </a:endParaRPr>
          </a:p>
          <a:p>
            <a:pPr marL="0" indent="0">
              <a:buNone/>
            </a:pPr>
            <a:endParaRPr lang="en-US" dirty="0"/>
          </a:p>
        </p:txBody>
      </p:sp>
    </p:spTree>
    <p:extLst>
      <p:ext uri="{BB962C8B-B14F-4D97-AF65-F5344CB8AC3E}">
        <p14:creationId xmlns:p14="http://schemas.microsoft.com/office/powerpoint/2010/main" val="214806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BEBA8EAE-BF5A-486C-A8C5-ECC9F3942E4B}">
                <a14:imgProps xmlns:a14="http://schemas.microsoft.com/office/drawing/2010/main">
                  <a14:imgLayer r:embed="rId3">
                    <a14:imgEffect>
                      <a14:sharpenSoften amoun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3F34-712B-4DEF-A49D-3DD4A760998D}"/>
              </a:ext>
            </a:extLst>
          </p:cNvPr>
          <p:cNvSpPr>
            <a:spLocks noGrp="1"/>
          </p:cNvSpPr>
          <p:nvPr>
            <p:ph type="title"/>
          </p:nvPr>
        </p:nvSpPr>
        <p:spPr>
          <a:xfrm>
            <a:off x="401992" y="219269"/>
            <a:ext cx="2455506" cy="981561"/>
          </a:xfrm>
        </p:spPr>
        <p:txBody>
          <a:bodyPr/>
          <a:lstStyle/>
          <a:p>
            <a:r>
              <a:rPr lang="lt-LT" dirty="0"/>
              <a:t>Grėsmės</a:t>
            </a:r>
          </a:p>
        </p:txBody>
      </p:sp>
      <p:pic>
        <p:nvPicPr>
          <p:cNvPr id="4" name="Picture 3">
            <a:extLst>
              <a:ext uri="{FF2B5EF4-FFF2-40B4-BE49-F238E27FC236}">
                <a16:creationId xmlns:a16="http://schemas.microsoft.com/office/drawing/2014/main" id="{1FAB6BF1-877F-42D1-80CD-3C7385003695}"/>
              </a:ext>
            </a:extLst>
          </p:cNvPr>
          <p:cNvPicPr>
            <a:picLocks noChangeAspect="1"/>
          </p:cNvPicPr>
          <p:nvPr/>
        </p:nvPicPr>
        <p:blipFill rotWithShape="1">
          <a:blip r:embed="rId4">
            <a:extLst>
              <a:ext uri="{28A0092B-C50C-407E-A947-70E740481C1C}">
                <a14:useLocalDpi xmlns:a14="http://schemas.microsoft.com/office/drawing/2010/main" val="0"/>
              </a:ext>
            </a:extLst>
          </a:blip>
          <a:srcRect l="6395"/>
          <a:stretch/>
        </p:blipFill>
        <p:spPr>
          <a:xfrm rot="5400000">
            <a:off x="6478556" y="1143000"/>
            <a:ext cx="6419461" cy="4572000"/>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5A10DC8-ABBD-420C-BBC2-49F6099C1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992" y="2869163"/>
            <a:ext cx="6712653" cy="3769568"/>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26C06B0-FC14-41A9-AEBE-FDBBA9E8BC98}"/>
              </a:ext>
            </a:extLst>
          </p:cNvPr>
          <p:cNvSpPr txBox="1"/>
          <p:nvPr/>
        </p:nvSpPr>
        <p:spPr>
          <a:xfrm>
            <a:off x="485192" y="1200830"/>
            <a:ext cx="6167535" cy="954107"/>
          </a:xfrm>
          <a:prstGeom prst="rect">
            <a:avLst/>
          </a:prstGeom>
          <a:noFill/>
        </p:spPr>
        <p:txBody>
          <a:bodyPr wrap="square" rtlCol="0">
            <a:spAutoFit/>
          </a:bodyPr>
          <a:lstStyle/>
          <a:p>
            <a:pPr marL="285750" indent="-285750">
              <a:buFont typeface="Arial" panose="020B0604020202020204" pitchFamily="34" charset="0"/>
              <a:buChar char="•"/>
            </a:pPr>
            <a:r>
              <a:rPr lang="lt-LT" sz="2800" dirty="0"/>
              <a:t>Kirtimai</a:t>
            </a:r>
          </a:p>
          <a:p>
            <a:pPr marL="285750" indent="-285750">
              <a:buFont typeface="Arial" panose="020B0604020202020204" pitchFamily="34" charset="0"/>
              <a:buChar char="•"/>
            </a:pPr>
            <a:r>
              <a:rPr lang="lt-LT" sz="2800" dirty="0"/>
              <a:t>Invazinės rūšys</a:t>
            </a:r>
          </a:p>
        </p:txBody>
      </p:sp>
    </p:spTree>
    <p:extLst>
      <p:ext uri="{BB962C8B-B14F-4D97-AF65-F5344CB8AC3E}">
        <p14:creationId xmlns:p14="http://schemas.microsoft.com/office/powerpoint/2010/main" val="164037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BEBA8EAE-BF5A-486C-A8C5-ECC9F3942E4B}">
                <a14:imgProps xmlns:a14="http://schemas.microsoft.com/office/drawing/2010/main">
                  <a14:imgLayer r:embed="rId3">
                    <a14:imgEffect>
                      <a14:sharpenSoften amount="-5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2A36-E012-47C2-8554-429E0973EF41}"/>
              </a:ext>
            </a:extLst>
          </p:cNvPr>
          <p:cNvSpPr>
            <a:spLocks noGrp="1"/>
          </p:cNvSpPr>
          <p:nvPr>
            <p:ph type="title"/>
          </p:nvPr>
        </p:nvSpPr>
        <p:spPr>
          <a:xfrm>
            <a:off x="558282" y="1475470"/>
            <a:ext cx="4601547" cy="3544402"/>
          </a:xfrm>
        </p:spPr>
        <p:txBody>
          <a:bodyPr/>
          <a:lstStyle/>
          <a:p>
            <a:r>
              <a:rPr lang="lt-LT" dirty="0"/>
              <a:t>Ačiū už skirtą laiką</a:t>
            </a:r>
            <a:r>
              <a:rPr lang="en-US" dirty="0"/>
              <a:t>!</a:t>
            </a:r>
            <a:endParaRPr lang="lt-LT" dirty="0"/>
          </a:p>
        </p:txBody>
      </p:sp>
      <p:pic>
        <p:nvPicPr>
          <p:cNvPr id="4" name="Picture 3">
            <a:extLst>
              <a:ext uri="{FF2B5EF4-FFF2-40B4-BE49-F238E27FC236}">
                <a16:creationId xmlns:a16="http://schemas.microsoft.com/office/drawing/2014/main" id="{D34F8BEC-D1E3-4F37-80AC-B9611107A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817" y="0"/>
            <a:ext cx="5747573" cy="6858000"/>
          </a:xfrm>
          <a:prstGeom prst="rect">
            <a:avLst/>
          </a:prstGeom>
        </p:spPr>
      </p:pic>
    </p:spTree>
    <p:extLst>
      <p:ext uri="{BB962C8B-B14F-4D97-AF65-F5344CB8AC3E}">
        <p14:creationId xmlns:p14="http://schemas.microsoft.com/office/powerpoint/2010/main" val="271725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FDD7FD-8B1E-4BCB-95C9-4D0FA084E86C}"/>
              </a:ext>
            </a:extLst>
          </p:cNvPr>
          <p:cNvSpPr txBox="1"/>
          <p:nvPr/>
        </p:nvSpPr>
        <p:spPr>
          <a:xfrm>
            <a:off x="2132973" y="6142625"/>
            <a:ext cx="7926051" cy="584775"/>
          </a:xfrm>
          <a:prstGeom prst="rect">
            <a:avLst/>
          </a:prstGeom>
          <a:noFill/>
        </p:spPr>
        <p:txBody>
          <a:bodyPr wrap="square">
            <a:spAutoFit/>
          </a:bodyPr>
          <a:lstStyle/>
          <a:p>
            <a:r>
              <a:rPr lang="en-US" sz="3200" dirty="0"/>
              <a:t>Natura 2000</a:t>
            </a:r>
            <a:r>
              <a:rPr lang="lt-LT" sz="3200" dirty="0"/>
              <a:t> tinklo</a:t>
            </a:r>
            <a:r>
              <a:rPr lang="en-US" sz="3200" dirty="0"/>
              <a:t> </a:t>
            </a:r>
            <a:r>
              <a:rPr lang="en-US" sz="3200" dirty="0" err="1"/>
              <a:t>biogeografiniai</a:t>
            </a:r>
            <a:r>
              <a:rPr lang="en-US" sz="3200" dirty="0"/>
              <a:t> </a:t>
            </a:r>
            <a:r>
              <a:rPr lang="en-US" sz="3200" dirty="0" err="1"/>
              <a:t>regionai</a:t>
            </a:r>
            <a:endParaRPr lang="lt-LT" sz="3200" dirty="0"/>
          </a:p>
        </p:txBody>
      </p:sp>
      <p:pic>
        <p:nvPicPr>
          <p:cNvPr id="3" name="Picture 2">
            <a:extLst>
              <a:ext uri="{FF2B5EF4-FFF2-40B4-BE49-F238E27FC236}">
                <a16:creationId xmlns:a16="http://schemas.microsoft.com/office/drawing/2014/main" id="{2304419F-36AC-46F9-B122-A0732E32D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477" y="273641"/>
            <a:ext cx="8403044" cy="5881439"/>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42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35BE-EB0B-4524-8ACD-28676FC25084}"/>
              </a:ext>
            </a:extLst>
          </p:cNvPr>
          <p:cNvSpPr>
            <a:spLocks noGrp="1"/>
          </p:cNvSpPr>
          <p:nvPr>
            <p:ph type="title"/>
          </p:nvPr>
        </p:nvSpPr>
        <p:spPr>
          <a:xfrm>
            <a:off x="838199" y="279920"/>
            <a:ext cx="6542315" cy="766957"/>
          </a:xfrm>
        </p:spPr>
        <p:txBody>
          <a:bodyPr>
            <a:noAutofit/>
          </a:bodyPr>
          <a:lstStyle/>
          <a:p>
            <a:r>
              <a:rPr lang="en-US" sz="4200" dirty="0" err="1"/>
              <a:t>Borealini</a:t>
            </a:r>
            <a:r>
              <a:rPr lang="lt-LT" sz="4200" dirty="0"/>
              <a:t>o</a:t>
            </a:r>
            <a:r>
              <a:rPr lang="en-US" sz="4200" dirty="0"/>
              <a:t> region</a:t>
            </a:r>
            <a:r>
              <a:rPr lang="lt-LT" sz="4200" dirty="0"/>
              <a:t>o bruožai</a:t>
            </a:r>
          </a:p>
        </p:txBody>
      </p:sp>
      <p:sp>
        <p:nvSpPr>
          <p:cNvPr id="3" name="Content Placeholder 2">
            <a:extLst>
              <a:ext uri="{FF2B5EF4-FFF2-40B4-BE49-F238E27FC236}">
                <a16:creationId xmlns:a16="http://schemas.microsoft.com/office/drawing/2014/main" id="{0E509B4D-2CE6-4745-9603-E7382BD291D8}"/>
              </a:ext>
            </a:extLst>
          </p:cNvPr>
          <p:cNvSpPr>
            <a:spLocks noGrp="1"/>
          </p:cNvSpPr>
          <p:nvPr>
            <p:ph idx="1"/>
          </p:nvPr>
        </p:nvSpPr>
        <p:spPr>
          <a:xfrm>
            <a:off x="838199" y="1256815"/>
            <a:ext cx="8417767" cy="2172185"/>
          </a:xfrm>
        </p:spPr>
        <p:txBody>
          <a:bodyPr>
            <a:normAutofit fontScale="92500"/>
          </a:bodyPr>
          <a:lstStyle/>
          <a:p>
            <a:r>
              <a:rPr lang="lt-LT" dirty="0"/>
              <a:t>Regiono miškingumas – daugiau kaip 60 %</a:t>
            </a:r>
          </a:p>
          <a:p>
            <a:r>
              <a:rPr lang="lt-LT" dirty="0"/>
              <a:t>Regione telkiasi daugiau kaip 70 % Europos natūralių ežerų</a:t>
            </a:r>
          </a:p>
          <a:p>
            <a:r>
              <a:rPr lang="lt-LT" dirty="0"/>
              <a:t>Apie 9 % teritorijos sudaro įvairios </a:t>
            </a:r>
            <a:r>
              <a:rPr lang="en-US" dirty="0" err="1"/>
              <a:t>pelk</a:t>
            </a:r>
            <a:r>
              <a:rPr lang="lt-LT" dirty="0"/>
              <a:t>ės</a:t>
            </a:r>
          </a:p>
          <a:p>
            <a:r>
              <a:rPr lang="lt-LT" dirty="0"/>
              <a:t>Pievos užima apie 14 % teritorijos</a:t>
            </a:r>
          </a:p>
          <a:p>
            <a:endParaRPr lang="lt-LT" dirty="0"/>
          </a:p>
        </p:txBody>
      </p:sp>
    </p:spTree>
    <p:extLst>
      <p:ext uri="{BB962C8B-B14F-4D97-AF65-F5344CB8AC3E}">
        <p14:creationId xmlns:p14="http://schemas.microsoft.com/office/powerpoint/2010/main" val="317719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C619F8-86F2-4B2A-8110-02A42BCB0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2"/>
            <a:ext cx="12192000" cy="7570839"/>
          </a:xfrm>
          <a:prstGeom prst="rect">
            <a:avLst/>
          </a:prstGeom>
        </p:spPr>
      </p:pic>
      <p:sp>
        <p:nvSpPr>
          <p:cNvPr id="2" name="Title 1">
            <a:extLst>
              <a:ext uri="{FF2B5EF4-FFF2-40B4-BE49-F238E27FC236}">
                <a16:creationId xmlns:a16="http://schemas.microsoft.com/office/drawing/2014/main" id="{E72A9A24-A5A7-49F8-96DE-263BAD5317BB}"/>
              </a:ext>
            </a:extLst>
          </p:cNvPr>
          <p:cNvSpPr>
            <a:spLocks noGrp="1"/>
          </p:cNvSpPr>
          <p:nvPr>
            <p:ph type="title"/>
          </p:nvPr>
        </p:nvSpPr>
        <p:spPr>
          <a:xfrm>
            <a:off x="259702" y="158619"/>
            <a:ext cx="7428722" cy="776919"/>
          </a:xfrm>
          <a:solidFill>
            <a:srgbClr val="CAE8AA"/>
          </a:solidFill>
        </p:spPr>
        <p:txBody>
          <a:bodyPr>
            <a:normAutofit/>
          </a:bodyPr>
          <a:lstStyle/>
          <a:p>
            <a:r>
              <a:rPr lang="en-US" sz="4000" dirty="0"/>
              <a:t>9070 Med</a:t>
            </a:r>
            <a:r>
              <a:rPr lang="lt-LT" sz="4000" dirty="0" err="1"/>
              <a:t>žiais</a:t>
            </a:r>
            <a:r>
              <a:rPr lang="lt-LT" sz="4000" dirty="0"/>
              <a:t> apaugusios ganyklos</a:t>
            </a:r>
          </a:p>
        </p:txBody>
      </p:sp>
      <p:sp>
        <p:nvSpPr>
          <p:cNvPr id="3" name="Content Placeholder 2">
            <a:extLst>
              <a:ext uri="{FF2B5EF4-FFF2-40B4-BE49-F238E27FC236}">
                <a16:creationId xmlns:a16="http://schemas.microsoft.com/office/drawing/2014/main" id="{C333DE19-FAF3-4A5F-9007-81A4C1B6BFA6}"/>
              </a:ext>
            </a:extLst>
          </p:cNvPr>
          <p:cNvSpPr>
            <a:spLocks noGrp="1"/>
          </p:cNvSpPr>
          <p:nvPr>
            <p:ph idx="1"/>
          </p:nvPr>
        </p:nvSpPr>
        <p:spPr>
          <a:xfrm>
            <a:off x="259702" y="1098399"/>
            <a:ext cx="8221825" cy="1747438"/>
          </a:xfrm>
          <a:solidFill>
            <a:srgbClr val="CAE8AA"/>
          </a:solidFill>
        </p:spPr>
        <p:txBody>
          <a:bodyPr>
            <a:noAutofit/>
          </a:bodyPr>
          <a:lstStyle/>
          <a:p>
            <a:r>
              <a:rPr lang="en-US" sz="2600" dirty="0" err="1">
                <a:effectLst/>
                <a:ea typeface="Calibri" panose="020F0502020204030204" pitchFamily="34" charset="0"/>
              </a:rPr>
              <a:t>Pagrindinis</a:t>
            </a:r>
            <a:r>
              <a:rPr lang="lt-LT" sz="2600" dirty="0">
                <a:effectLst/>
                <a:ea typeface="Calibri" panose="020F0502020204030204" pitchFamily="34" charset="0"/>
              </a:rPr>
              <a:t> šių buveinių bruožas – </a:t>
            </a:r>
            <a:r>
              <a:rPr lang="lt-LT" sz="2600" dirty="0">
                <a:effectLst/>
                <a:ea typeface="Times New Roman" panose="02020603050405020304" pitchFamily="18" charset="0"/>
              </a:rPr>
              <a:t>ganyklose pavieniui ar grupėmis augantys seni medžiai arba retas, šviesus miškas šalia ganyklų</a:t>
            </a:r>
          </a:p>
          <a:p>
            <a:r>
              <a:rPr lang="en-US" sz="2600" dirty="0">
                <a:ea typeface="Calibri" panose="020F0502020204030204" pitchFamily="34" charset="0"/>
              </a:rPr>
              <a:t>B</a:t>
            </a:r>
            <a:r>
              <a:rPr lang="lt-LT" sz="2600" dirty="0" err="1">
                <a:ea typeface="Calibri" panose="020F0502020204030204" pitchFamily="34" charset="0"/>
              </a:rPr>
              <a:t>ūtina</a:t>
            </a:r>
            <a:r>
              <a:rPr lang="lt-LT" sz="2600" dirty="0">
                <a:ea typeface="Calibri" panose="020F0502020204030204" pitchFamily="34" charset="0"/>
              </a:rPr>
              <a:t> buveinės formavimosi sąlyga – ganymas</a:t>
            </a:r>
          </a:p>
        </p:txBody>
      </p:sp>
    </p:spTree>
    <p:extLst>
      <p:ext uri="{BB962C8B-B14F-4D97-AF65-F5344CB8AC3E}">
        <p14:creationId xmlns:p14="http://schemas.microsoft.com/office/powerpoint/2010/main" val="392115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05D6B6-67B6-4B65-8971-B0243CEFE705}"/>
              </a:ext>
            </a:extLst>
          </p:cNvPr>
          <p:cNvPicPr>
            <a:picLocks noChangeAspect="1"/>
          </p:cNvPicPr>
          <p:nvPr/>
        </p:nvPicPr>
        <p:blipFill rotWithShape="1">
          <a:blip r:embed="rId2">
            <a:extLst>
              <a:ext uri="{28A0092B-C50C-407E-A947-70E740481C1C}">
                <a14:useLocalDpi xmlns:a14="http://schemas.microsoft.com/office/drawing/2010/main" val="0"/>
              </a:ext>
            </a:extLst>
          </a:blip>
          <a:srcRect t="25025"/>
          <a:stretch/>
        </p:blipFill>
        <p:spPr>
          <a:xfrm>
            <a:off x="0" y="0"/>
            <a:ext cx="12196064" cy="6858000"/>
          </a:xfrm>
          <a:prstGeom prst="rect">
            <a:avLst/>
          </a:prstGeom>
        </p:spPr>
      </p:pic>
      <p:sp>
        <p:nvSpPr>
          <p:cNvPr id="12" name="Title 1">
            <a:extLst>
              <a:ext uri="{FF2B5EF4-FFF2-40B4-BE49-F238E27FC236}">
                <a16:creationId xmlns:a16="http://schemas.microsoft.com/office/drawing/2014/main" id="{A977F4A7-E829-4069-8407-C8CB1E83E9C4}"/>
              </a:ext>
            </a:extLst>
          </p:cNvPr>
          <p:cNvSpPr>
            <a:spLocks noGrp="1"/>
          </p:cNvSpPr>
          <p:nvPr>
            <p:ph type="title"/>
          </p:nvPr>
        </p:nvSpPr>
        <p:spPr>
          <a:xfrm>
            <a:off x="390330" y="192965"/>
            <a:ext cx="4862804" cy="790510"/>
          </a:xfrm>
          <a:solidFill>
            <a:srgbClr val="CAE8AA"/>
          </a:solidFill>
        </p:spPr>
        <p:txBody>
          <a:bodyPr>
            <a:normAutofit/>
          </a:bodyPr>
          <a:lstStyle/>
          <a:p>
            <a:r>
              <a:rPr lang="lt-LT" sz="4000" dirty="0"/>
              <a:t>Buveinės formavimasis</a:t>
            </a:r>
          </a:p>
        </p:txBody>
      </p:sp>
      <p:sp>
        <p:nvSpPr>
          <p:cNvPr id="13" name="Content Placeholder 2">
            <a:extLst>
              <a:ext uri="{FF2B5EF4-FFF2-40B4-BE49-F238E27FC236}">
                <a16:creationId xmlns:a16="http://schemas.microsoft.com/office/drawing/2014/main" id="{EEB21E17-616D-4540-BAFA-A45FF5D71B7A}"/>
              </a:ext>
            </a:extLst>
          </p:cNvPr>
          <p:cNvSpPr>
            <a:spLocks noGrp="1"/>
          </p:cNvSpPr>
          <p:nvPr>
            <p:ph idx="1"/>
          </p:nvPr>
        </p:nvSpPr>
        <p:spPr>
          <a:xfrm>
            <a:off x="390330" y="1176440"/>
            <a:ext cx="6784911" cy="1165544"/>
          </a:xfrm>
          <a:solidFill>
            <a:srgbClr val="CAE8AA"/>
          </a:solidFill>
        </p:spPr>
        <p:txBody>
          <a:bodyPr>
            <a:normAutofit/>
          </a:bodyPr>
          <a:lstStyle/>
          <a:p>
            <a:r>
              <a:rPr lang="lt-LT" sz="2600" dirty="0"/>
              <a:t>Iki žemdirbystės ir gyvulininkystės pradžios, šias buveines formuodavo ir palaikydavo stambieji laukiniai žolėdžiai gyvūnai</a:t>
            </a:r>
          </a:p>
        </p:txBody>
      </p:sp>
      <p:sp>
        <p:nvSpPr>
          <p:cNvPr id="14" name="TextBox 13">
            <a:extLst>
              <a:ext uri="{FF2B5EF4-FFF2-40B4-BE49-F238E27FC236}">
                <a16:creationId xmlns:a16="http://schemas.microsoft.com/office/drawing/2014/main" id="{0E87CA91-8EEE-428D-933F-11DBAE16AF9D}"/>
              </a:ext>
            </a:extLst>
          </p:cNvPr>
          <p:cNvSpPr txBox="1"/>
          <p:nvPr/>
        </p:nvSpPr>
        <p:spPr>
          <a:xfrm>
            <a:off x="8410408" y="3133244"/>
            <a:ext cx="1750629" cy="369332"/>
          </a:xfrm>
          <a:prstGeom prst="rect">
            <a:avLst/>
          </a:prstGeom>
          <a:solidFill>
            <a:srgbClr val="CAE8AA"/>
          </a:solidFill>
        </p:spPr>
        <p:txBody>
          <a:bodyPr wrap="square" rtlCol="0">
            <a:spAutoFit/>
          </a:bodyPr>
          <a:lstStyle/>
          <a:p>
            <a:r>
              <a:rPr lang="en-US" dirty="0" err="1"/>
              <a:t>Tarpanai</a:t>
            </a:r>
            <a:r>
              <a:rPr lang="en-US" dirty="0"/>
              <a:t> </a:t>
            </a:r>
            <a:r>
              <a:rPr lang="en-US" sz="1200" dirty="0"/>
              <a:t>(</a:t>
            </a:r>
            <a:r>
              <a:rPr lang="en-US" sz="1200" dirty="0" err="1"/>
              <a:t>VLE</a:t>
            </a:r>
            <a:r>
              <a:rPr lang="lt-LT" sz="1200" dirty="0"/>
              <a:t> </a:t>
            </a:r>
            <a:r>
              <a:rPr lang="en-US" sz="1200" dirty="0" err="1"/>
              <a:t>nuotr</a:t>
            </a:r>
            <a:r>
              <a:rPr lang="en-US" sz="1200" dirty="0"/>
              <a:t>.)</a:t>
            </a:r>
            <a:endParaRPr lang="lt-LT" sz="1200" dirty="0"/>
          </a:p>
        </p:txBody>
      </p:sp>
      <p:sp>
        <p:nvSpPr>
          <p:cNvPr id="15" name="TextBox 14">
            <a:extLst>
              <a:ext uri="{FF2B5EF4-FFF2-40B4-BE49-F238E27FC236}">
                <a16:creationId xmlns:a16="http://schemas.microsoft.com/office/drawing/2014/main" id="{49973A91-7A26-4AED-B375-367E588DD333}"/>
              </a:ext>
            </a:extLst>
          </p:cNvPr>
          <p:cNvSpPr txBox="1"/>
          <p:nvPr/>
        </p:nvSpPr>
        <p:spPr>
          <a:xfrm>
            <a:off x="8410409" y="6363792"/>
            <a:ext cx="2187477" cy="369332"/>
          </a:xfrm>
          <a:prstGeom prst="rect">
            <a:avLst/>
          </a:prstGeom>
          <a:solidFill>
            <a:srgbClr val="CAE8AA"/>
          </a:solidFill>
        </p:spPr>
        <p:txBody>
          <a:bodyPr wrap="square" rtlCol="0">
            <a:spAutoFit/>
          </a:bodyPr>
          <a:lstStyle/>
          <a:p>
            <a:r>
              <a:rPr lang="en-US" dirty="0" err="1"/>
              <a:t>Tauras</a:t>
            </a:r>
            <a:r>
              <a:rPr lang="en-US" dirty="0"/>
              <a:t> </a:t>
            </a:r>
            <a:r>
              <a:rPr lang="en-US" sz="1200" dirty="0"/>
              <a:t>(V. </a:t>
            </a:r>
            <a:r>
              <a:rPr lang="en-US" sz="1200" dirty="0" err="1"/>
              <a:t>Simeonovski</a:t>
            </a:r>
            <a:r>
              <a:rPr lang="lt-LT" sz="1200" dirty="0"/>
              <a:t> </a:t>
            </a:r>
            <a:r>
              <a:rPr lang="en-US" sz="1200" dirty="0"/>
              <a:t>pav.)</a:t>
            </a:r>
            <a:endParaRPr lang="lt-LT" sz="1200" dirty="0"/>
          </a:p>
        </p:txBody>
      </p:sp>
      <p:pic>
        <p:nvPicPr>
          <p:cNvPr id="3" name="Picture 2">
            <a:extLst>
              <a:ext uri="{FF2B5EF4-FFF2-40B4-BE49-F238E27FC236}">
                <a16:creationId xmlns:a16="http://schemas.microsoft.com/office/drawing/2014/main" id="{62CEF1F2-C6F0-4166-A40E-7C4114A1F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409" y="3602247"/>
            <a:ext cx="3656512" cy="2636669"/>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9C6E3E9-E684-4AE0-A806-464A6A0BE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408" y="128880"/>
            <a:ext cx="3504784" cy="2904694"/>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262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sharpenSoften amount="-4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21911B-2CC7-482C-98C5-B2EF52825E18}"/>
              </a:ext>
            </a:extLst>
          </p:cNvPr>
          <p:cNvPicPr>
            <a:picLocks noChangeAspect="1"/>
          </p:cNvPicPr>
          <p:nvPr/>
        </p:nvPicPr>
        <p:blipFill rotWithShape="1">
          <a:blip r:embed="rId4">
            <a:extLst>
              <a:ext uri="{28A0092B-C50C-407E-A947-70E740481C1C}">
                <a14:useLocalDpi xmlns:a14="http://schemas.microsoft.com/office/drawing/2010/main" val="0"/>
              </a:ext>
            </a:extLst>
          </a:blip>
          <a:srcRect l="1919" t="1409" r="1994" b="7026"/>
          <a:stretch/>
        </p:blipFill>
        <p:spPr>
          <a:xfrm>
            <a:off x="1879042" y="184315"/>
            <a:ext cx="8878671" cy="6122563"/>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239A452A-24FE-427A-BCED-43974254DF1B}"/>
              </a:ext>
            </a:extLst>
          </p:cNvPr>
          <p:cNvSpPr txBox="1"/>
          <p:nvPr/>
        </p:nvSpPr>
        <p:spPr>
          <a:xfrm>
            <a:off x="2128933" y="6363479"/>
            <a:ext cx="8378890" cy="400110"/>
          </a:xfrm>
          <a:prstGeom prst="rect">
            <a:avLst/>
          </a:prstGeom>
          <a:solidFill>
            <a:srgbClr val="CAE8AA"/>
          </a:solidFill>
        </p:spPr>
        <p:txBody>
          <a:bodyPr wrap="square" rtlCol="0">
            <a:spAutoFit/>
          </a:bodyPr>
          <a:lstStyle/>
          <a:p>
            <a:r>
              <a:rPr lang="en-US" sz="2000" dirty="0"/>
              <a:t>9070 Med</a:t>
            </a:r>
            <a:r>
              <a:rPr lang="lt-LT" sz="2000" dirty="0" err="1"/>
              <a:t>žiais</a:t>
            </a:r>
            <a:r>
              <a:rPr lang="lt-LT" sz="2000" dirty="0"/>
              <a:t> apaugusių ganyklų buveinės paplitimas </a:t>
            </a:r>
            <a:r>
              <a:rPr lang="lt-LT" sz="2000" dirty="0" err="1"/>
              <a:t>Natura</a:t>
            </a:r>
            <a:r>
              <a:rPr lang="lt-LT" sz="2000" dirty="0"/>
              <a:t> 2000 teritorijose</a:t>
            </a:r>
          </a:p>
        </p:txBody>
      </p:sp>
    </p:spTree>
    <p:extLst>
      <p:ext uri="{BB962C8B-B14F-4D97-AF65-F5344CB8AC3E}">
        <p14:creationId xmlns:p14="http://schemas.microsoft.com/office/powerpoint/2010/main" val="2820875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BEBA8EAE-BF5A-486C-A8C5-ECC9F3942E4B}">
                <a14:imgProps xmlns:a14="http://schemas.microsoft.com/office/drawing/2010/main">
                  <a14:imgLayer r:embed="rId4">
                    <a14:imgEffect>
                      <a14:sharpenSoften amount="-4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DD04D-CCA2-4023-9997-2EEE4D5B1E4D}"/>
              </a:ext>
            </a:extLst>
          </p:cNvPr>
          <p:cNvSpPr txBox="1">
            <a:spLocks/>
          </p:cNvSpPr>
          <p:nvPr/>
        </p:nvSpPr>
        <p:spPr>
          <a:xfrm>
            <a:off x="980919" y="103498"/>
            <a:ext cx="4171544" cy="84283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200" dirty="0"/>
              <a:t>Buveinės augalija</a:t>
            </a:r>
          </a:p>
        </p:txBody>
      </p:sp>
      <p:sp>
        <p:nvSpPr>
          <p:cNvPr id="11" name="Content Placeholder 2">
            <a:extLst>
              <a:ext uri="{FF2B5EF4-FFF2-40B4-BE49-F238E27FC236}">
                <a16:creationId xmlns:a16="http://schemas.microsoft.com/office/drawing/2014/main" id="{1D31C15B-0409-421E-860B-BA9C0C9D161B}"/>
              </a:ext>
            </a:extLst>
          </p:cNvPr>
          <p:cNvSpPr>
            <a:spLocks noGrp="1"/>
          </p:cNvSpPr>
          <p:nvPr>
            <p:ph idx="1"/>
          </p:nvPr>
        </p:nvSpPr>
        <p:spPr>
          <a:xfrm>
            <a:off x="838199" y="1021889"/>
            <a:ext cx="6579637" cy="991472"/>
          </a:xfrm>
          <a:noFill/>
        </p:spPr>
        <p:txBody>
          <a:bodyPr>
            <a:normAutofit fontScale="85000" lnSpcReduction="10000"/>
          </a:bodyPr>
          <a:lstStyle/>
          <a:p>
            <a:r>
              <a:rPr lang="lt-LT" sz="3100" dirty="0">
                <a:ea typeface="Calibri" panose="020F0502020204030204" pitchFamily="34" charset="0"/>
              </a:rPr>
              <a:t>Labai įvairi žolinių augalų sudėtis</a:t>
            </a:r>
          </a:p>
          <a:p>
            <a:r>
              <a:rPr lang="lt-LT" sz="3100" dirty="0">
                <a:ea typeface="Calibri" panose="020F0502020204030204" pitchFamily="34" charset="0"/>
              </a:rPr>
              <a:t>Svarbi retų ir saugomų augalų rūšių</a:t>
            </a:r>
            <a:r>
              <a:rPr lang="en-US" sz="3100" dirty="0">
                <a:ea typeface="Calibri" panose="020F0502020204030204" pitchFamily="34" charset="0"/>
              </a:rPr>
              <a:t> </a:t>
            </a:r>
            <a:r>
              <a:rPr lang="lt-LT" sz="3100" dirty="0">
                <a:ea typeface="Calibri" panose="020F0502020204030204" pitchFamily="34" charset="0"/>
              </a:rPr>
              <a:t>buveinė</a:t>
            </a:r>
          </a:p>
          <a:p>
            <a:endParaRPr lang="lt-LT" dirty="0"/>
          </a:p>
        </p:txBody>
      </p:sp>
      <p:sp>
        <p:nvSpPr>
          <p:cNvPr id="12" name="TextBox 11">
            <a:extLst>
              <a:ext uri="{FF2B5EF4-FFF2-40B4-BE49-F238E27FC236}">
                <a16:creationId xmlns:a16="http://schemas.microsoft.com/office/drawing/2014/main" id="{396B574A-08BD-4835-9BE4-A0ECE905D646}"/>
              </a:ext>
            </a:extLst>
          </p:cNvPr>
          <p:cNvSpPr txBox="1"/>
          <p:nvPr/>
        </p:nvSpPr>
        <p:spPr>
          <a:xfrm>
            <a:off x="785102" y="6370554"/>
            <a:ext cx="2354095" cy="369332"/>
          </a:xfrm>
          <a:prstGeom prst="rect">
            <a:avLst/>
          </a:prstGeom>
          <a:noFill/>
        </p:spPr>
        <p:txBody>
          <a:bodyPr wrap="square" rtlCol="0">
            <a:spAutoFit/>
          </a:bodyPr>
          <a:lstStyle/>
          <a:p>
            <a:r>
              <a:rPr lang="lt-LT" dirty="0" err="1"/>
              <a:t>Melisalapė</a:t>
            </a:r>
            <a:r>
              <a:rPr lang="lt-LT" dirty="0"/>
              <a:t> </a:t>
            </a:r>
            <a:r>
              <a:rPr lang="lt-LT" dirty="0" err="1"/>
              <a:t>medumėlė</a:t>
            </a:r>
            <a:endParaRPr lang="lt-LT" dirty="0"/>
          </a:p>
        </p:txBody>
      </p:sp>
      <p:sp>
        <p:nvSpPr>
          <p:cNvPr id="13" name="TextBox 12">
            <a:extLst>
              <a:ext uri="{FF2B5EF4-FFF2-40B4-BE49-F238E27FC236}">
                <a16:creationId xmlns:a16="http://schemas.microsoft.com/office/drawing/2014/main" id="{576F1180-BBD6-4362-B3F1-FAB5670B3980}"/>
              </a:ext>
            </a:extLst>
          </p:cNvPr>
          <p:cNvSpPr txBox="1"/>
          <p:nvPr/>
        </p:nvSpPr>
        <p:spPr>
          <a:xfrm>
            <a:off x="4506418" y="6384848"/>
            <a:ext cx="1908035" cy="369332"/>
          </a:xfrm>
          <a:prstGeom prst="rect">
            <a:avLst/>
          </a:prstGeom>
          <a:noFill/>
        </p:spPr>
        <p:txBody>
          <a:bodyPr wrap="square" rtlCol="0">
            <a:spAutoFit/>
          </a:bodyPr>
          <a:lstStyle/>
          <a:p>
            <a:r>
              <a:rPr lang="lt-LT" dirty="0"/>
              <a:t>Kvapusis </a:t>
            </a:r>
            <a:r>
              <a:rPr lang="lt-LT" dirty="0" err="1"/>
              <a:t>plauretis</a:t>
            </a:r>
            <a:endParaRPr lang="lt-LT" dirty="0"/>
          </a:p>
        </p:txBody>
      </p:sp>
      <p:sp>
        <p:nvSpPr>
          <p:cNvPr id="14" name="TextBox 13">
            <a:extLst>
              <a:ext uri="{FF2B5EF4-FFF2-40B4-BE49-F238E27FC236}">
                <a16:creationId xmlns:a16="http://schemas.microsoft.com/office/drawing/2014/main" id="{A5312993-9C1E-4FA8-8550-BD10C217D762}"/>
              </a:ext>
            </a:extLst>
          </p:cNvPr>
          <p:cNvSpPr txBox="1"/>
          <p:nvPr/>
        </p:nvSpPr>
        <p:spPr>
          <a:xfrm>
            <a:off x="8971953" y="6398547"/>
            <a:ext cx="1731976" cy="369332"/>
          </a:xfrm>
          <a:prstGeom prst="rect">
            <a:avLst/>
          </a:prstGeom>
          <a:noFill/>
        </p:spPr>
        <p:txBody>
          <a:bodyPr wrap="square" rtlCol="0">
            <a:spAutoFit/>
          </a:bodyPr>
          <a:lstStyle/>
          <a:p>
            <a:r>
              <a:rPr lang="lt-LT" dirty="0"/>
              <a:t>Baltasis čemerys</a:t>
            </a:r>
          </a:p>
        </p:txBody>
      </p:sp>
      <p:pic>
        <p:nvPicPr>
          <p:cNvPr id="15" name="Picture 14">
            <a:extLst>
              <a:ext uri="{FF2B5EF4-FFF2-40B4-BE49-F238E27FC236}">
                <a16:creationId xmlns:a16="http://schemas.microsoft.com/office/drawing/2014/main" id="{8A943BE7-0162-4C85-A2C7-4FEFA88AA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41322" y="2879061"/>
            <a:ext cx="4206945" cy="2804630"/>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D2BC20B0-9631-4A7E-9F98-6BA596F66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0952" y="2177904"/>
            <a:ext cx="3232705" cy="4206944"/>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30E58C5-EEC1-40F7-993A-203187D07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0143" y="459453"/>
            <a:ext cx="3975597" cy="5939094"/>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779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BEBA8EAE-BF5A-486C-A8C5-ECC9F3942E4B}">
                <a14:imgProps xmlns:a14="http://schemas.microsoft.com/office/drawing/2010/main">
                  <a14:imgLayer r:embed="rId4">
                    <a14:imgEffect>
                      <a14:sharpenSoften amount="-4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4AB7-7484-4A0F-9CC3-F3AA13A76CBB}"/>
              </a:ext>
            </a:extLst>
          </p:cNvPr>
          <p:cNvSpPr>
            <a:spLocks noGrp="1"/>
          </p:cNvSpPr>
          <p:nvPr>
            <p:ph type="title"/>
          </p:nvPr>
        </p:nvSpPr>
        <p:spPr>
          <a:xfrm>
            <a:off x="846306" y="139828"/>
            <a:ext cx="5257799" cy="742006"/>
          </a:xfrm>
          <a:noFill/>
        </p:spPr>
        <p:txBody>
          <a:bodyPr>
            <a:normAutofit/>
          </a:bodyPr>
          <a:lstStyle/>
          <a:p>
            <a:r>
              <a:rPr lang="lt-LT" sz="4200" dirty="0"/>
              <a:t>Svarbi gyvūnų buveinė</a:t>
            </a:r>
          </a:p>
        </p:txBody>
      </p:sp>
      <p:sp>
        <p:nvSpPr>
          <p:cNvPr id="17" name="Content Placeholder 2">
            <a:extLst>
              <a:ext uri="{FF2B5EF4-FFF2-40B4-BE49-F238E27FC236}">
                <a16:creationId xmlns:a16="http://schemas.microsoft.com/office/drawing/2014/main" id="{FA08A65D-BB45-4FAB-B2E4-F7835F2FB3F5}"/>
              </a:ext>
            </a:extLst>
          </p:cNvPr>
          <p:cNvSpPr>
            <a:spLocks noGrp="1"/>
          </p:cNvSpPr>
          <p:nvPr>
            <p:ph idx="1"/>
          </p:nvPr>
        </p:nvSpPr>
        <p:spPr>
          <a:xfrm>
            <a:off x="748000" y="942015"/>
            <a:ext cx="5450633" cy="1460885"/>
          </a:xfrm>
          <a:noFill/>
        </p:spPr>
        <p:txBody>
          <a:bodyPr>
            <a:normAutofit/>
          </a:bodyPr>
          <a:lstStyle/>
          <a:p>
            <a:r>
              <a:rPr lang="lt-LT" sz="2600" dirty="0"/>
              <a:t>Potencialūs namai apie 50 paukščių ir žinduolių rūšių</a:t>
            </a:r>
          </a:p>
          <a:p>
            <a:r>
              <a:rPr lang="lt-LT" sz="2600" dirty="0"/>
              <a:t>Reikšminga retų vabzdžių išlikimui</a:t>
            </a:r>
          </a:p>
        </p:txBody>
      </p:sp>
      <p:sp>
        <p:nvSpPr>
          <p:cNvPr id="18" name="TextBox 17">
            <a:extLst>
              <a:ext uri="{FF2B5EF4-FFF2-40B4-BE49-F238E27FC236}">
                <a16:creationId xmlns:a16="http://schemas.microsoft.com/office/drawing/2014/main" id="{60126E0F-7245-414D-A16E-69C090D11CC9}"/>
              </a:ext>
            </a:extLst>
          </p:cNvPr>
          <p:cNvSpPr txBox="1"/>
          <p:nvPr/>
        </p:nvSpPr>
        <p:spPr>
          <a:xfrm>
            <a:off x="1834633" y="6414659"/>
            <a:ext cx="3586797" cy="369332"/>
          </a:xfrm>
          <a:prstGeom prst="rect">
            <a:avLst/>
          </a:prstGeom>
          <a:noFill/>
        </p:spPr>
        <p:txBody>
          <a:bodyPr wrap="square" rtlCol="0">
            <a:spAutoFit/>
          </a:bodyPr>
          <a:lstStyle/>
          <a:p>
            <a:r>
              <a:rPr lang="lt-LT" dirty="0"/>
              <a:t>Europinis žalvarnis </a:t>
            </a:r>
            <a:r>
              <a:rPr lang="lt-LT" sz="1200" dirty="0"/>
              <a:t>(M. Čepulio nuotr.)</a:t>
            </a:r>
          </a:p>
        </p:txBody>
      </p:sp>
      <p:sp>
        <p:nvSpPr>
          <p:cNvPr id="19" name="TextBox 18">
            <a:extLst>
              <a:ext uri="{FF2B5EF4-FFF2-40B4-BE49-F238E27FC236}">
                <a16:creationId xmlns:a16="http://schemas.microsoft.com/office/drawing/2014/main" id="{7AA6FE28-EED0-4CBE-9E2F-E8D5E8686EC9}"/>
              </a:ext>
            </a:extLst>
          </p:cNvPr>
          <p:cNvSpPr txBox="1"/>
          <p:nvPr/>
        </p:nvSpPr>
        <p:spPr>
          <a:xfrm>
            <a:off x="7531745" y="5829272"/>
            <a:ext cx="3733450" cy="369332"/>
          </a:xfrm>
          <a:prstGeom prst="rect">
            <a:avLst/>
          </a:prstGeom>
          <a:noFill/>
        </p:spPr>
        <p:txBody>
          <a:bodyPr wrap="square" rtlCol="0">
            <a:spAutoFit/>
          </a:bodyPr>
          <a:lstStyle/>
          <a:p>
            <a:r>
              <a:rPr lang="lt-LT" dirty="0" err="1"/>
              <a:t>Niūriaspalvis</a:t>
            </a:r>
            <a:r>
              <a:rPr lang="lt-LT" dirty="0"/>
              <a:t> </a:t>
            </a:r>
            <a:r>
              <a:rPr lang="lt-LT" dirty="0" err="1"/>
              <a:t>auksavabalis</a:t>
            </a:r>
            <a:r>
              <a:rPr lang="lt-LT" dirty="0"/>
              <a:t> </a:t>
            </a:r>
            <a:r>
              <a:rPr lang="lt-LT" sz="1200" dirty="0"/>
              <a:t>(G. Švitros nuotr.)</a:t>
            </a:r>
          </a:p>
        </p:txBody>
      </p:sp>
      <p:pic>
        <p:nvPicPr>
          <p:cNvPr id="4" name="Picture 3">
            <a:extLst>
              <a:ext uri="{FF2B5EF4-FFF2-40B4-BE49-F238E27FC236}">
                <a16:creationId xmlns:a16="http://schemas.microsoft.com/office/drawing/2014/main" id="{BC43684F-A59F-4E70-9AC2-077C2B93E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449" y="1177048"/>
            <a:ext cx="4990042" cy="4652224"/>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24C2616-F864-4BFA-8CD5-08BC49265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716" y="2543251"/>
            <a:ext cx="5450633" cy="3869674"/>
          </a:xfrm>
          <a:prstGeom prst="rect">
            <a:avLst/>
          </a:prstGeom>
          <a:solidFill>
            <a:srgbClr val="FFFFFF">
              <a:shade val="85000"/>
            </a:srgbClr>
          </a:solidFill>
          <a:ln w="38100" cap="sq">
            <a:solidFill>
              <a:srgbClr val="CAE8A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2208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Naturalit pranesimas_template</Template>
  <TotalTime>4213</TotalTime>
  <Words>451</Words>
  <Application>Microsoft Office PowerPoint</Application>
  <PresentationFormat>Widescreen</PresentationFormat>
  <Paragraphs>92</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Natura 2000 dieną – dėmesys buveinėms </vt:lpstr>
      <vt:lpstr>Kas yra buveinė?</vt:lpstr>
      <vt:lpstr>PowerPoint Presentation</vt:lpstr>
      <vt:lpstr>Borealinio regiono bruožai</vt:lpstr>
      <vt:lpstr>9070 Medžiais apaugusios ganyklos</vt:lpstr>
      <vt:lpstr>Buveinės formavimasis</vt:lpstr>
      <vt:lpstr>PowerPoint Presentation</vt:lpstr>
      <vt:lpstr>PowerPoint Presentation</vt:lpstr>
      <vt:lpstr>Svarbi gyvūnų buveinė</vt:lpstr>
      <vt:lpstr>Grėsmės</vt:lpstr>
      <vt:lpstr>6210 Stepinės pievos</vt:lpstr>
      <vt:lpstr>PowerPoint Presentation</vt:lpstr>
      <vt:lpstr>PowerPoint Presentation</vt:lpstr>
      <vt:lpstr>PowerPoint Presentation</vt:lpstr>
      <vt:lpstr>Grėsmės</vt:lpstr>
      <vt:lpstr> 9010 Vakarų taiga  </vt:lpstr>
      <vt:lpstr>PowerPoint Presentation</vt:lpstr>
      <vt:lpstr>Svarbi saugomų rūšių buveinė</vt:lpstr>
      <vt:lpstr>Negyvos medienos svarba</vt:lpstr>
      <vt:lpstr>Grėsmės</vt:lpstr>
      <vt:lpstr>Ačiū už skirtą laiką!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Egidijus Žalneravičius</dc:creator>
  <cp:lastModifiedBy>Egidijus Žalneravičius</cp:lastModifiedBy>
  <cp:revision>446</cp:revision>
  <dcterms:created xsi:type="dcterms:W3CDTF">2021-03-08T06:37:18Z</dcterms:created>
  <dcterms:modified xsi:type="dcterms:W3CDTF">2021-04-14T11:23:34Z</dcterms:modified>
</cp:coreProperties>
</file>