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57" r:id="rId3"/>
    <p:sldId id="258" r:id="rId4"/>
    <p:sldId id="260" r:id="rId5"/>
    <p:sldId id="270" r:id="rId6"/>
    <p:sldId id="261" r:id="rId7"/>
    <p:sldId id="267" r:id="rId8"/>
    <p:sldId id="262" r:id="rId9"/>
    <p:sldId id="266" r:id="rId10"/>
    <p:sldId id="263" r:id="rId11"/>
    <p:sldId id="264" r:id="rId12"/>
    <p:sldId id="265" r:id="rId13"/>
    <p:sldId id="269" r:id="rId14"/>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ka Midverytė" initials="MM" lastIdx="1" clrIdx="0">
    <p:extLst>
      <p:ext uri="{19B8F6BF-5375-455C-9EA6-DF929625EA0E}">
        <p15:presenceInfo xmlns:p15="http://schemas.microsoft.com/office/powerpoint/2012/main" userId="S::monmid@apva.lt::8b16fe2f-4256-4c05-b768-a06e887445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94660"/>
  </p:normalViewPr>
  <p:slideViewPr>
    <p:cSldViewPr snapToGrid="0">
      <p:cViewPr varScale="1">
        <p:scale>
          <a:sx n="110" d="100"/>
          <a:sy n="110" d="100"/>
        </p:scale>
        <p:origin x="504"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28961-45F5-47D9-8184-FC73EAEE1A6B}" type="datetimeFigureOut">
              <a:rPr lang="lt-LT" smtClean="0"/>
              <a:t>2021-04-13</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A39D49-9F7A-42DB-A6FD-4A26DAC3B722}" type="slidenum">
              <a:rPr lang="lt-LT" smtClean="0"/>
              <a:t>‹#›</a:t>
            </a:fld>
            <a:endParaRPr lang="lt-LT"/>
          </a:p>
        </p:txBody>
      </p:sp>
    </p:spTree>
    <p:extLst>
      <p:ext uri="{BB962C8B-B14F-4D97-AF65-F5344CB8AC3E}">
        <p14:creationId xmlns:p14="http://schemas.microsoft.com/office/powerpoint/2010/main" val="1303496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delfi.lt/news/melo-detektorius/tiesa/ar-tiesa-kad-seni-miskai-sugeria-daugiau-co2-nei-naujai-pasodinti.d?id=8093754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B6A39D49-9F7A-42DB-A6FD-4A26DAC3B722}" type="slidenum">
              <a:rPr lang="lt-LT" smtClean="0"/>
              <a:t>1</a:t>
            </a:fld>
            <a:endParaRPr lang="lt-LT"/>
          </a:p>
        </p:txBody>
      </p:sp>
    </p:spTree>
    <p:extLst>
      <p:ext uri="{BB962C8B-B14F-4D97-AF65-F5344CB8AC3E}">
        <p14:creationId xmlns:p14="http://schemas.microsoft.com/office/powerpoint/2010/main" val="3530849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Reikia kalbėti apie skirtingas miško raidos stadijas, </a:t>
            </a:r>
            <a:r>
              <a:rPr lang="lt-LT" dirty="0" err="1"/>
              <a:t>sengirės</a:t>
            </a:r>
            <a:r>
              <a:rPr lang="lt-LT" dirty="0"/>
              <a:t> bruožus, kodėl biologinei įvairovei reikalinga negyva mediena.</a:t>
            </a:r>
          </a:p>
        </p:txBody>
      </p:sp>
      <p:sp>
        <p:nvSpPr>
          <p:cNvPr id="4" name="Slide Number Placeholder 3"/>
          <p:cNvSpPr>
            <a:spLocks noGrp="1"/>
          </p:cNvSpPr>
          <p:nvPr>
            <p:ph type="sldNum" sz="quarter" idx="5"/>
          </p:nvPr>
        </p:nvSpPr>
        <p:spPr/>
        <p:txBody>
          <a:bodyPr/>
          <a:lstStyle/>
          <a:p>
            <a:fld id="{B6A39D49-9F7A-42DB-A6FD-4A26DAC3B722}" type="slidenum">
              <a:rPr lang="lt-LT" smtClean="0"/>
              <a:t>10</a:t>
            </a:fld>
            <a:endParaRPr lang="lt-LT"/>
          </a:p>
        </p:txBody>
      </p:sp>
    </p:spTree>
    <p:extLst>
      <p:ext uri="{BB962C8B-B14F-4D97-AF65-F5344CB8AC3E}">
        <p14:creationId xmlns:p14="http://schemas.microsoft.com/office/powerpoint/2010/main" val="178986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b="0" i="0" dirty="0">
                <a:solidFill>
                  <a:srgbClr val="666666"/>
                </a:solidFill>
                <a:effectLst/>
                <a:latin typeface="Raleway"/>
              </a:rPr>
              <a:t>Žaibų sukelti miškų gaisrai tūkstantmečius buvo natūralus periodiškai pasitaikydavęs gamtos reiškinys, todėl kai kurie gyvūnai ir augalai prie jų prisitaikė ir ugnis tapo būtina jų išlikimui. Galėčiau paminėti daugeliui pažįstamus paukščius žalvarnį, teterviną, kurtinį, taip pat apdainuotą šilagėlę. Valstybėms pradėjus aktyviai užsiimti miškų priežiūra ir gaisrų prevencija, daliai gamtinių buveinių ir rūšių iškilo pavojus išnykti. Todėl kitos šalys jau kelis dešimtmečius </a:t>
            </a:r>
            <a:r>
              <a:rPr lang="lt-LT" b="0" i="0" dirty="0" err="1">
                <a:solidFill>
                  <a:srgbClr val="666666"/>
                </a:solidFill>
                <a:effectLst/>
                <a:latin typeface="Raleway"/>
              </a:rPr>
              <a:t>gamtotvarkoje</a:t>
            </a:r>
            <a:r>
              <a:rPr lang="lt-LT" b="0" i="0" dirty="0">
                <a:solidFill>
                  <a:srgbClr val="666666"/>
                </a:solidFill>
                <a:effectLst/>
                <a:latin typeface="Raleway"/>
              </a:rPr>
              <a:t> naudoja savaiminių gaisrų imitaciją, vadinamą kontroliuojamu miško paklotės deginimu. Tai aplinkosaugos ekspertų pripažintas būdas padėti gamtai, kartu išvengiant žalingų didelio masto gaisrų. Svarbu nevadinti kontroliuojamais gaisrais, o deginimu, pabrėžti skirtumą.</a:t>
            </a:r>
          </a:p>
          <a:p>
            <a:endParaRPr lang="lt-LT" b="0" i="0" dirty="0">
              <a:solidFill>
                <a:srgbClr val="666666"/>
              </a:solidFill>
              <a:effectLst/>
              <a:latin typeface="Raleway"/>
            </a:endParaRPr>
          </a:p>
          <a:p>
            <a:r>
              <a:rPr lang="lt-LT" b="0" i="0" dirty="0">
                <a:solidFill>
                  <a:srgbClr val="666666"/>
                </a:solidFill>
                <a:effectLst/>
                <a:latin typeface="Raleway"/>
              </a:rPr>
              <a:t>Kol kas niekas dar nieko tikrai nedegins. Artimiausiu metu planuojami tik moksliniai tiriamieji deginimai mažuose Dzūkijos nacionalinio parko ploteliuose, kad būtų galima ištirti ugnies poveikį ir ar priemonė tikrai pasiteisina. Tik tuomet bus svarstoma apie tolesnį įteisinimą. Visa tai darys tik profesionalai.</a:t>
            </a:r>
            <a:endParaRPr lang="lt-LT" dirty="0"/>
          </a:p>
        </p:txBody>
      </p:sp>
      <p:sp>
        <p:nvSpPr>
          <p:cNvPr id="4" name="Slide Number Placeholder 3"/>
          <p:cNvSpPr>
            <a:spLocks noGrp="1"/>
          </p:cNvSpPr>
          <p:nvPr>
            <p:ph type="sldNum" sz="quarter" idx="5"/>
          </p:nvPr>
        </p:nvSpPr>
        <p:spPr/>
        <p:txBody>
          <a:bodyPr/>
          <a:lstStyle/>
          <a:p>
            <a:fld id="{B6A39D49-9F7A-42DB-A6FD-4A26DAC3B722}" type="slidenum">
              <a:rPr lang="lt-LT" smtClean="0"/>
              <a:t>11</a:t>
            </a:fld>
            <a:endParaRPr lang="lt-LT"/>
          </a:p>
        </p:txBody>
      </p:sp>
    </p:spTree>
    <p:extLst>
      <p:ext uri="{BB962C8B-B14F-4D97-AF65-F5344CB8AC3E}">
        <p14:creationId xmlns:p14="http://schemas.microsoft.com/office/powerpoint/2010/main" val="1756580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b="0" i="0" dirty="0">
                <a:solidFill>
                  <a:srgbClr val="000000"/>
                </a:solidFill>
                <a:effectLst/>
                <a:latin typeface="Roboto"/>
              </a:rPr>
              <a:t>Pirma – medienos produktų (popieriaus, biokuro, baldų ir kt.) gyvavimo ciklas yra dažniausiai trumpesnis nei brandaus miško. Eglė miške gali augti šimtus metų, kaupdama ir saugodama savyje anglies dioksidą, ir dar tiek pat pūti, o jai supuvus didelė dalis jos kauptos anglies bus „užkonservuota“ </a:t>
            </a:r>
            <a:r>
              <a:rPr lang="lt-LT" b="0" i="0" dirty="0" err="1">
                <a:solidFill>
                  <a:srgbClr val="000000"/>
                </a:solidFill>
                <a:effectLst/>
                <a:latin typeface="Roboto"/>
              </a:rPr>
              <a:t>dirvodaros</a:t>
            </a:r>
            <a:r>
              <a:rPr lang="lt-LT" b="0" i="0" dirty="0">
                <a:solidFill>
                  <a:srgbClr val="000000"/>
                </a:solidFill>
                <a:effectLst/>
                <a:latin typeface="Roboto"/>
              </a:rPr>
              <a:t> procesų metu. Kitų medienos gaminių – popieriaus, baldų, statybinių medžiagų gyvavimo laikotarpis tik išskirtiniais atvejais siekia šimtus metų. Dažniausiai jie tampa nebereikalingi ir išmetami gerokai greičiau, </a:t>
            </a:r>
            <a:r>
              <a:rPr lang="en-US" b="0" i="0" dirty="0">
                <a:solidFill>
                  <a:srgbClr val="000000"/>
                </a:solidFill>
                <a:effectLst/>
                <a:latin typeface="Roboto"/>
              </a:rPr>
              <a:t>po </a:t>
            </a:r>
            <a:r>
              <a:rPr lang="lt-LT" b="0" i="0" dirty="0">
                <a:solidFill>
                  <a:srgbClr val="000000"/>
                </a:solidFill>
                <a:effectLst/>
                <a:latin typeface="Roboto"/>
              </a:rPr>
              <a:t>kelių arba keliolikos, retsykiais –</a:t>
            </a:r>
            <a:r>
              <a:rPr lang="en-US" b="0" i="0" dirty="0">
                <a:solidFill>
                  <a:srgbClr val="000000"/>
                </a:solidFill>
                <a:effectLst/>
                <a:latin typeface="Roboto"/>
              </a:rPr>
              <a:t> po</a:t>
            </a:r>
            <a:r>
              <a:rPr lang="lt-LT" b="0" i="0" dirty="0">
                <a:solidFill>
                  <a:srgbClr val="000000"/>
                </a:solidFill>
                <a:effectLst/>
                <a:latin typeface="Roboto"/>
              </a:rPr>
              <a:t> keliasdešimties metų. </a:t>
            </a:r>
          </a:p>
          <a:p>
            <a:endParaRPr lang="lt-LT" b="0" i="0" dirty="0">
              <a:solidFill>
                <a:srgbClr val="000000"/>
              </a:solidFill>
              <a:effectLst/>
              <a:latin typeface="Roboto"/>
            </a:endParaRPr>
          </a:p>
          <a:p>
            <a:r>
              <a:rPr lang="lt-LT" b="0" i="0" dirty="0">
                <a:solidFill>
                  <a:srgbClr val="333333"/>
                </a:solidFill>
                <a:effectLst/>
                <a:latin typeface="Inter var"/>
              </a:rPr>
              <a:t>Kalbant apie anglies dvideginio sugėrimą iš aplinkos, svarbų vaidmenį atlieka ir senųjų miškų paklotė – kerpės, samanos, įvairūs dumbliai. Makso </a:t>
            </a:r>
            <a:r>
              <a:rPr lang="lt-LT" b="0" i="0" dirty="0" err="1">
                <a:solidFill>
                  <a:srgbClr val="333333"/>
                </a:solidFill>
                <a:effectLst/>
                <a:latin typeface="Inter var"/>
              </a:rPr>
              <a:t>Planko</a:t>
            </a:r>
            <a:r>
              <a:rPr lang="lt-LT" b="0" i="0" dirty="0">
                <a:solidFill>
                  <a:srgbClr val="333333"/>
                </a:solidFill>
                <a:effectLst/>
                <a:latin typeface="Inter var"/>
              </a:rPr>
              <a:t> chemijos instituto mokslininkai ištyrė, kad šie augalai sugeria didžiulį kiekį anglies dioksido ir </a:t>
            </a:r>
            <a:r>
              <a:rPr lang="lt-LT" b="0" i="0" dirty="0" err="1">
                <a:solidFill>
                  <a:srgbClr val="333333"/>
                </a:solidFill>
                <a:effectLst/>
                <a:latin typeface="Inter var"/>
              </a:rPr>
              <a:t>nitrogeno</a:t>
            </a:r>
            <a:r>
              <a:rPr lang="lt-LT" b="0" i="0" dirty="0">
                <a:solidFill>
                  <a:srgbClr val="333333"/>
                </a:solidFill>
                <a:effectLst/>
                <a:latin typeface="Inter var"/>
              </a:rPr>
              <a:t> bei ilgam laikui eliminuoja šias medžiagas iš anglies apytakos sistemos.</a:t>
            </a:r>
            <a:br>
              <a:rPr lang="lt-LT" dirty="0"/>
            </a:br>
            <a:endParaRPr lang="lt-LT" dirty="0"/>
          </a:p>
          <a:p>
            <a:r>
              <a:rPr lang="lt-LT" b="0" i="0" dirty="0">
                <a:solidFill>
                  <a:srgbClr val="333333"/>
                </a:solidFill>
                <a:effectLst/>
                <a:latin typeface="Inter var"/>
              </a:rPr>
              <a:t>Tyrinėjant medžius išsiaiškinta, jog 97 proc. jų rūšių didžiausią anglies kiekį sukaupė patys didžiausi medžiai. Mokslininkai pateikia Vakarinėje JAV dalyse esančios </a:t>
            </a:r>
            <a:r>
              <a:rPr lang="lt-LT" b="0" i="0" dirty="0" err="1">
                <a:solidFill>
                  <a:srgbClr val="333333"/>
                </a:solidFill>
                <a:effectLst/>
                <a:latin typeface="Inter var"/>
              </a:rPr>
              <a:t>sengirės</a:t>
            </a:r>
            <a:r>
              <a:rPr lang="lt-LT" b="0" i="0" dirty="0">
                <a:solidFill>
                  <a:srgbClr val="333333"/>
                </a:solidFill>
                <a:effectLst/>
                <a:latin typeface="Inter var"/>
              </a:rPr>
              <a:t> pavyzdį. Nors didesnio nei 100 cm skersmens medžiai joje sudarė tik 6 proc., jų masės prieaugis buvo 33 proc. Tyrimai parodė, kad naujai sodinant miškus dirva į atmosferą paleis tiek anglies dioksido, kiek miškas sugebės sugerti tik per dešimtį metų, todėl, siekiant pažaboti klimato kaitą, būtų naudingiau išsaugoti jau egzistuojančius miškus, užuot sodinus naujas medžių plantacijas.</a:t>
            </a:r>
            <a:br>
              <a:rPr lang="lt-LT" dirty="0"/>
            </a:br>
            <a:br>
              <a:rPr lang="lt-LT" dirty="0"/>
            </a:br>
            <a:r>
              <a:rPr lang="lt-LT" b="0" i="0" dirty="0">
                <a:solidFill>
                  <a:srgbClr val="333333"/>
                </a:solidFill>
                <a:effectLst/>
                <a:latin typeface="Inter var"/>
              </a:rPr>
              <a:t>Skaitykite daugiau: </a:t>
            </a:r>
            <a:r>
              <a:rPr lang="lt-LT" b="0" i="0" u="none" strike="noStrike" dirty="0">
                <a:solidFill>
                  <a:srgbClr val="000000"/>
                </a:solidFill>
                <a:effectLst/>
                <a:latin typeface="Inter var"/>
                <a:hlinkClick r:id="rId3"/>
              </a:rPr>
              <a:t>https://www.delfi.lt/news/melo-detektorius/tiesa/ar-tiesa-kad-seni-miskai-sugeria-daugiau-co2-nei-naujai-pasodinti.d?id=80937549</a:t>
            </a:r>
            <a:br>
              <a:rPr lang="lt-LT" dirty="0"/>
            </a:br>
            <a:br>
              <a:rPr lang="lt-LT" dirty="0"/>
            </a:br>
            <a:br>
              <a:rPr lang="lt-LT" dirty="0"/>
            </a:br>
            <a:r>
              <a:rPr lang="lt-LT" b="0" i="0" dirty="0">
                <a:solidFill>
                  <a:srgbClr val="333333"/>
                </a:solidFill>
                <a:effectLst/>
                <a:latin typeface="Inter var"/>
              </a:rPr>
              <a:t>Skaitykite daugiau: </a:t>
            </a:r>
            <a:r>
              <a:rPr lang="lt-LT" b="0" i="0" u="none" strike="noStrike" dirty="0">
                <a:solidFill>
                  <a:srgbClr val="000000"/>
                </a:solidFill>
                <a:effectLst/>
                <a:latin typeface="Inter var"/>
                <a:hlinkClick r:id="rId3"/>
              </a:rPr>
              <a:t>https://www.delfi.lt/news/melo-detektorius/tiesa/ar-tiesa-kad-seni-miskai-sugeria-daugiau-co2-nei-naujai-pasodinti.d?id=80937549</a:t>
            </a:r>
            <a:br>
              <a:rPr lang="lt-LT" dirty="0"/>
            </a:br>
            <a:br>
              <a:rPr lang="lt-LT" dirty="0"/>
            </a:br>
            <a:r>
              <a:rPr lang="lt-LT" b="0" i="0" dirty="0">
                <a:solidFill>
                  <a:srgbClr val="333333"/>
                </a:solidFill>
                <a:effectLst/>
                <a:latin typeface="Inter var"/>
              </a:rPr>
              <a:t>Skaitykite daugiau: </a:t>
            </a:r>
            <a:r>
              <a:rPr lang="lt-LT" b="0" i="0" u="none" strike="noStrike" dirty="0">
                <a:solidFill>
                  <a:srgbClr val="000000"/>
                </a:solidFill>
                <a:effectLst/>
                <a:latin typeface="Inter var"/>
                <a:hlinkClick r:id="rId3"/>
              </a:rPr>
              <a:t>https://www.delfi.lt/news/melo-detektorius/tiesa/ar-tiesa-kad-seni-miskai-sugeria-daugiau-co2-nei-naujai-pasodinti.d?id=80937549</a:t>
            </a:r>
            <a:br>
              <a:rPr lang="lt-LT" dirty="0"/>
            </a:br>
            <a:r>
              <a:rPr lang="lt-LT" dirty="0"/>
              <a:t>https://www.15min.lt/naujiena/aktualu/zalias/brandziu-misku-issaugojimas-yra-butinas-kovoje-su-klimato-krize-1007-1405400</a:t>
            </a:r>
            <a:endParaRPr lang="lt-LT" b="0" i="0" dirty="0">
              <a:solidFill>
                <a:srgbClr val="000000"/>
              </a:solidFill>
              <a:effectLst/>
              <a:latin typeface="Roboto"/>
            </a:endParaRPr>
          </a:p>
          <a:p>
            <a:br>
              <a:rPr lang="lt-LT" dirty="0"/>
            </a:br>
            <a:br>
              <a:rPr lang="lt-LT" dirty="0"/>
            </a:br>
            <a:endParaRPr lang="lt-LT" dirty="0"/>
          </a:p>
        </p:txBody>
      </p:sp>
      <p:sp>
        <p:nvSpPr>
          <p:cNvPr id="4" name="Slide Number Placeholder 3"/>
          <p:cNvSpPr>
            <a:spLocks noGrp="1"/>
          </p:cNvSpPr>
          <p:nvPr>
            <p:ph type="sldNum" sz="quarter" idx="5"/>
          </p:nvPr>
        </p:nvSpPr>
        <p:spPr/>
        <p:txBody>
          <a:bodyPr/>
          <a:lstStyle/>
          <a:p>
            <a:fld id="{B6A39D49-9F7A-42DB-A6FD-4A26DAC3B722}" type="slidenum">
              <a:rPr lang="lt-LT" smtClean="0"/>
              <a:t>12</a:t>
            </a:fld>
            <a:endParaRPr lang="lt-LT"/>
          </a:p>
        </p:txBody>
      </p:sp>
    </p:spTree>
    <p:extLst>
      <p:ext uri="{BB962C8B-B14F-4D97-AF65-F5344CB8AC3E}">
        <p14:creationId xmlns:p14="http://schemas.microsoft.com/office/powerpoint/2010/main" val="227262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b="0" i="0" dirty="0">
              <a:solidFill>
                <a:srgbClr val="000000"/>
              </a:solidFill>
              <a:effectLst/>
              <a:latin typeface="Roboto"/>
            </a:endParaRPr>
          </a:p>
        </p:txBody>
      </p:sp>
      <p:sp>
        <p:nvSpPr>
          <p:cNvPr id="4" name="Slide Number Placeholder 3"/>
          <p:cNvSpPr>
            <a:spLocks noGrp="1"/>
          </p:cNvSpPr>
          <p:nvPr>
            <p:ph type="sldNum" sz="quarter" idx="5"/>
          </p:nvPr>
        </p:nvSpPr>
        <p:spPr/>
        <p:txBody>
          <a:bodyPr/>
          <a:lstStyle/>
          <a:p>
            <a:fld id="{B6A39D49-9F7A-42DB-A6FD-4A26DAC3B722}" type="slidenum">
              <a:rPr lang="lt-LT" smtClean="0"/>
              <a:t>13</a:t>
            </a:fld>
            <a:endParaRPr lang="lt-LT"/>
          </a:p>
        </p:txBody>
      </p:sp>
    </p:spTree>
    <p:extLst>
      <p:ext uri="{BB962C8B-B14F-4D97-AF65-F5344CB8AC3E}">
        <p14:creationId xmlns:p14="http://schemas.microsoft.com/office/powerpoint/2010/main" val="3029377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err="1"/>
              <a:t>Natura</a:t>
            </a:r>
            <a:r>
              <a:rPr lang="lt-LT" dirty="0"/>
              <a:t> 2000 tinklas – tai ne biurokratų formalumas ar iš viršaus nuleista našta, o svarbus įrankis išsaugant Europos biologinę įvairovę. Tinklo svarba atsispindi ir Europos aplinkos agentūros ataskaitoje. Į gamtos apsaugą žiūrima kompleksiškai, atsižvelgiant į ekosistemų ir rūšių tarpusavio ryšius bei suprantant, kad gamta pranoksta valstybių sienas ir yra bendrasis gėris. </a:t>
            </a:r>
          </a:p>
          <a:p>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t>Europos agentūros duomenimis, </a:t>
            </a:r>
            <a:r>
              <a:rPr lang="en-US" sz="1200" b="1" dirty="0"/>
              <a:t>n</a:t>
            </a:r>
            <a:r>
              <a:rPr lang="lt-LT" sz="1200" b="1" dirty="0"/>
              <a:t>et 81 proc. ES lygmens buveinių yra prastos būklės</a:t>
            </a:r>
            <a:r>
              <a:rPr lang="lt-LT" sz="1200" dirty="0"/>
              <a:t>, o labiausiai blogėja durpynų, žolynų ir kopų buveinės. </a:t>
            </a:r>
            <a:r>
              <a:rPr lang="en-US" sz="1200" dirty="0"/>
              <a:t>Ta</a:t>
            </a:r>
            <a:r>
              <a:rPr lang="lt-LT" sz="1200" dirty="0" err="1"/>
              <a:t>čiau</a:t>
            </a:r>
            <a:r>
              <a:rPr lang="lt-LT" sz="1200" dirty="0"/>
              <a:t> </a:t>
            </a:r>
            <a:r>
              <a:rPr lang="lt-LT" sz="1200" b="1" dirty="0"/>
              <a:t>geresnę būklę išlaiko tos gamtinės buveinės, kurios priklauso „</a:t>
            </a:r>
            <a:r>
              <a:rPr lang="lt-LT" sz="1200" b="1" dirty="0" err="1"/>
              <a:t>Natura</a:t>
            </a:r>
            <a:r>
              <a:rPr lang="lt-LT" sz="1200" b="1" dirty="0"/>
              <a:t> 2000“ tinklui. </a:t>
            </a:r>
            <a:r>
              <a:rPr lang="lt-LT" sz="1200" dirty="0"/>
              <a:t>Pavyzdžiui, pakrančių ir kopų buveinių, kurias „</a:t>
            </a:r>
            <a:r>
              <a:rPr lang="lt-LT" sz="1200" dirty="0" err="1"/>
              <a:t>Natura</a:t>
            </a:r>
            <a:r>
              <a:rPr lang="lt-LT" sz="1200" dirty="0"/>
              <a:t> 2000“ aprėpia geriau, išsaugojimo būklė yra geresnė nei buveinių, kurias ji aprėpia mažiau ar nežymiai.</a:t>
            </a:r>
          </a:p>
          <a:p>
            <a:endParaRPr lang="lt-LT" dirty="0"/>
          </a:p>
        </p:txBody>
      </p:sp>
      <p:sp>
        <p:nvSpPr>
          <p:cNvPr id="4" name="Slide Number Placeholder 3"/>
          <p:cNvSpPr>
            <a:spLocks noGrp="1"/>
          </p:cNvSpPr>
          <p:nvPr>
            <p:ph type="sldNum" sz="quarter" idx="5"/>
          </p:nvPr>
        </p:nvSpPr>
        <p:spPr/>
        <p:txBody>
          <a:bodyPr/>
          <a:lstStyle/>
          <a:p>
            <a:fld id="{B6A39D49-9F7A-42DB-A6FD-4A26DAC3B722}" type="slidenum">
              <a:rPr lang="lt-LT" smtClean="0"/>
              <a:t>2</a:t>
            </a:fld>
            <a:endParaRPr lang="lt-LT"/>
          </a:p>
        </p:txBody>
      </p:sp>
    </p:spTree>
    <p:extLst>
      <p:ext uri="{BB962C8B-B14F-4D97-AF65-F5344CB8AC3E}">
        <p14:creationId xmlns:p14="http://schemas.microsoft.com/office/powerpoint/2010/main" val="3304836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Vengiame klaidos parodyti Europos Komisiją kaip biurokratinę įstaigą, kuri kabinėjasi prie valstybių dėl kažkokio vabalo. Tuo labiau dėl tokio, kurio gamtininkai Lietuvoje neranda. Tokiu būdu parodome EK kaip neadekvačią instituciją. Esmė čia yra visuminis požiūris. EK pradėjo pažeidimo procedūrą, nes Lietuva neužtikrina pilnavertės Buveinių ir paukščių apsaugai svarbių teritorijų apsaugos, tinklas neužbaigtas steigti.</a:t>
            </a:r>
          </a:p>
          <a:p>
            <a:endParaRPr lang="lt-LT" dirty="0"/>
          </a:p>
          <a:p>
            <a:r>
              <a:rPr lang="lt-LT" dirty="0"/>
              <a:t>Labai svarbu atidžiai tikrinti informaciją, įsitikinti, kad tekstas ir nuotrauka kalba apie tą patį. </a:t>
            </a:r>
            <a:r>
              <a:rPr lang="lt-LT" dirty="0" err="1"/>
              <a:t>T.y</a:t>
            </a:r>
            <a:r>
              <a:rPr lang="lt-LT" dirty="0"/>
              <a:t>. jeigu aprašome kažkokią rūšį, įsitikinti, kad įdėta būtent tos rūšies nuotrauka. Patirtis rodo, kad reikia tikrinti net autoritetingų institucijų siunčiamą informaciją. Visi esame žmonės, yra žmogiškasis faktorius, pasitaiko klaidų.</a:t>
            </a:r>
          </a:p>
        </p:txBody>
      </p:sp>
      <p:sp>
        <p:nvSpPr>
          <p:cNvPr id="4" name="Slide Number Placeholder 3"/>
          <p:cNvSpPr>
            <a:spLocks noGrp="1"/>
          </p:cNvSpPr>
          <p:nvPr>
            <p:ph type="sldNum" sz="quarter" idx="5"/>
          </p:nvPr>
        </p:nvSpPr>
        <p:spPr/>
        <p:txBody>
          <a:bodyPr/>
          <a:lstStyle/>
          <a:p>
            <a:fld id="{B6A39D49-9F7A-42DB-A6FD-4A26DAC3B722}" type="slidenum">
              <a:rPr lang="lt-LT" smtClean="0"/>
              <a:t>3</a:t>
            </a:fld>
            <a:endParaRPr lang="lt-LT"/>
          </a:p>
        </p:txBody>
      </p:sp>
    </p:spTree>
    <p:extLst>
      <p:ext uri="{BB962C8B-B14F-4D97-AF65-F5344CB8AC3E}">
        <p14:creationId xmlns:p14="http://schemas.microsoft.com/office/powerpoint/2010/main" val="350508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Gamtos apsauga nėra vien idealistų romantikų reikalas. Tai nėra prabangos dalykas, kurį gali sau leisti pasiturinčios šalys. Gamtos niokojimas kainuoja brangiau, o jos saugojimas – tai būdas taupyti valstybės lėšas, kurios vėliau būtų sunaudojamos žalingų pasekmių šalinimui – kompensuojant potvynių ir sausrų sukeltus nuostolius, švelninant klimato kaitos padarinius ir t.t. Gamtos teikiamos </a:t>
            </a:r>
            <a:r>
              <a:rPr lang="lt-LT" dirty="0" err="1"/>
              <a:t>ekosisteminės</a:t>
            </a:r>
            <a:r>
              <a:rPr lang="lt-LT" dirty="0"/>
              <a:t> paslaugos turi konkrečią vertę, kurią pagal specialias metodikas jau galima išreikšti finansiniais dydžiais. </a:t>
            </a:r>
          </a:p>
          <a:p>
            <a:endParaRPr lang="lt-LT" dirty="0"/>
          </a:p>
          <a:p>
            <a:r>
              <a:rPr lang="lt-LT" b="0" i="0" dirty="0">
                <a:solidFill>
                  <a:srgbClr val="666666"/>
                </a:solidFill>
                <a:effectLst/>
                <a:latin typeface="Raleway"/>
              </a:rPr>
              <a:t>Bendra „</a:t>
            </a:r>
            <a:r>
              <a:rPr lang="lt-LT" b="0" i="0" dirty="0" err="1">
                <a:solidFill>
                  <a:srgbClr val="666666"/>
                </a:solidFill>
                <a:effectLst/>
                <a:latin typeface="Raleway"/>
              </a:rPr>
              <a:t>Natura</a:t>
            </a:r>
            <a:r>
              <a:rPr lang="lt-LT" b="0" i="0" dirty="0">
                <a:solidFill>
                  <a:srgbClr val="666666"/>
                </a:solidFill>
                <a:effectLst/>
                <a:latin typeface="Raleway"/>
              </a:rPr>
              <a:t> 2000“ tinklo </a:t>
            </a:r>
            <a:r>
              <a:rPr lang="lt-LT" b="0" i="0" dirty="0" err="1">
                <a:solidFill>
                  <a:srgbClr val="666666"/>
                </a:solidFill>
                <a:effectLst/>
                <a:latin typeface="Raleway"/>
              </a:rPr>
              <a:t>socio</a:t>
            </a:r>
            <a:r>
              <a:rPr lang="lt-LT" b="0" i="0" dirty="0">
                <a:solidFill>
                  <a:srgbClr val="666666"/>
                </a:solidFill>
                <a:effectLst/>
                <a:latin typeface="Raleway"/>
              </a:rPr>
              <a:t>-ekonominė nauda kasmet siekia 193,7 mln. eurų, o tiesioginės metinės tinklo palaikymo sąnaudos – 10,1 mln. eurų. Studijos metu taip pat nustatyta, jog žemės ir miško naudmenų savininkų dėl „</a:t>
            </a:r>
            <a:r>
              <a:rPr lang="lt-LT" b="0" i="0" dirty="0" err="1">
                <a:solidFill>
                  <a:srgbClr val="666666"/>
                </a:solidFill>
                <a:effectLst/>
                <a:latin typeface="Raleway"/>
              </a:rPr>
              <a:t>Natura</a:t>
            </a:r>
            <a:r>
              <a:rPr lang="lt-LT" b="0" i="0" dirty="0">
                <a:solidFill>
                  <a:srgbClr val="666666"/>
                </a:solidFill>
                <a:effectLst/>
                <a:latin typeface="Raleway"/>
              </a:rPr>
              <a:t> 2000“ teritorijose galiojančių apribojimų prarastos pajamos per metus siekia 78,5 mln. eurų. Visa tai įvertinus, „</a:t>
            </a:r>
            <a:r>
              <a:rPr lang="lt-LT" b="0" i="0" dirty="0" err="1">
                <a:solidFill>
                  <a:srgbClr val="666666"/>
                </a:solidFill>
                <a:effectLst/>
                <a:latin typeface="Raleway"/>
              </a:rPr>
              <a:t>Natura</a:t>
            </a:r>
            <a:r>
              <a:rPr lang="lt-LT" b="0" i="0" dirty="0">
                <a:solidFill>
                  <a:srgbClr val="666666"/>
                </a:solidFill>
                <a:effectLst/>
                <a:latin typeface="Raleway"/>
              </a:rPr>
              <a:t> 2000“ tinklo </a:t>
            </a:r>
            <a:r>
              <a:rPr lang="lt-LT" b="0" i="0" dirty="0" err="1">
                <a:solidFill>
                  <a:srgbClr val="666666"/>
                </a:solidFill>
                <a:effectLst/>
                <a:latin typeface="Raleway"/>
              </a:rPr>
              <a:t>socio</a:t>
            </a:r>
            <a:r>
              <a:rPr lang="lt-LT" b="0" i="0" dirty="0">
                <a:solidFill>
                  <a:srgbClr val="666666"/>
                </a:solidFill>
                <a:effectLst/>
                <a:latin typeface="Raleway"/>
              </a:rPr>
              <a:t>-ekonominė nauda yra 2,2 karto didesnė nei sąnaudos. Vien „</a:t>
            </a:r>
            <a:r>
              <a:rPr lang="lt-LT" b="0" i="0" dirty="0" err="1">
                <a:solidFill>
                  <a:srgbClr val="666666"/>
                </a:solidFill>
                <a:effectLst/>
                <a:latin typeface="Raleway"/>
              </a:rPr>
              <a:t>Natura</a:t>
            </a:r>
            <a:r>
              <a:rPr lang="lt-LT" b="0" i="0" dirty="0">
                <a:solidFill>
                  <a:srgbClr val="666666"/>
                </a:solidFill>
                <a:effectLst/>
                <a:latin typeface="Raleway"/>
              </a:rPr>
              <a:t> 2000“ tinkle esančiuose miškuose užaugančių grybų ir uogų vertė rinkoje sudaro daugiau nei 7,6 mln. eurų per metus, o saugomų teritorijų lankytojų vartojamoji vertė viršija 30 milijonų. Šiose teritorijose vykdomi verslai kasmet sukuria produktų ir paslaugų už daugiau nei 6 mln. eurų. Tačiau didžiausią naudą teikia netiesioginė gamtinių teritorijų vertė – geriamojo vandens ištekliai, apsauga nuo potvynių, žalingo klimato kaitos poveikio mažinimas, gamtos vertybių išsaugojimas ateities kartoms.</a:t>
            </a:r>
            <a:endParaRPr lang="lt-LT" dirty="0"/>
          </a:p>
          <a:p>
            <a:endParaRPr lang="lt-LT" dirty="0"/>
          </a:p>
          <a:p>
            <a:r>
              <a:rPr lang="lt-LT" dirty="0"/>
              <a:t>Studija Lietuvoje atlikta pirmą kartą ir kai kurių duomenų dar trūko, nebuvo visos vertės pilnai įtrauktos. Tačiau Europoje atliktos panašios studijos rodo dar didesnę grynąją </a:t>
            </a:r>
            <a:r>
              <a:rPr lang="lt-LT" dirty="0" err="1"/>
              <a:t>Natura</a:t>
            </a:r>
            <a:r>
              <a:rPr lang="lt-LT" dirty="0"/>
              <a:t> 2000 tinklo teikiamą naudą. Paskutiniuose Komisijos atliktuose tyrimuose tvirtinama, kad „</a:t>
            </a:r>
            <a:r>
              <a:rPr lang="lt-LT" dirty="0" err="1"/>
              <a:t>Natura</a:t>
            </a:r>
            <a:r>
              <a:rPr lang="lt-LT" dirty="0"/>
              <a:t> 2000“ tinklo teikiama nauda vertintina 200- 300 mlrd. EUR per metus. Nors šie duomenys – tai tik pirminis vertinimas, tačiau pradiniai rezultatai rodo, kad iš „</a:t>
            </a:r>
            <a:r>
              <a:rPr lang="lt-LT" dirty="0" err="1"/>
              <a:t>Natura</a:t>
            </a:r>
            <a:r>
              <a:rPr lang="lt-LT" dirty="0"/>
              <a:t> 2000“ tinklo gauta ekonominė nauda gerokai viršija išlaidas, susijusias su šio svarbaus ištekliaus tvarkymu ir apsauga. Pastarosios sudaro maždaug 5,8 mlrd. EUR per metus – jos tėra dalis šio tinklo galimos vertės visuomenei. Šaltinis: https://ec.europa.eu/environment/nature/info/pubs/docs/factsheets/economic/lt.pdf</a:t>
            </a:r>
          </a:p>
          <a:p>
            <a:endParaRPr lang="lt-LT" dirty="0"/>
          </a:p>
          <a:p>
            <a:r>
              <a:rPr lang="lt-LT" dirty="0"/>
              <a:t>Paskaičiuota, kad 1997-2011 m. laikotarpiu pasaulis jau prarado 3,5-18,5 trilijonų eurų per metus dėl </a:t>
            </a:r>
            <a:r>
              <a:rPr lang="lt-LT" dirty="0" err="1"/>
              <a:t>ekosisteminių</a:t>
            </a:r>
            <a:r>
              <a:rPr lang="lt-LT" dirty="0"/>
              <a:t> paslaugų nykimo ir 5,5-10,5 trilijonų eurų dėl žemės degradacijos. Biologinė įvairovė palaiko pasaulio ir Europos Sąjungos maisto saugumą. Dėl biologinės įvairovės nykimo kyla pavojus mūsų maisto sistemoms ir mitybai. Daugiau nei 75% pasaulio maistinių augalų rūšių priklauso nuo gyvūnų apdulkinimo. Šaltinis: https://ec.europa.eu/info/strategy/priorities-2019-2024/european-green-deal/actions-being-taken-eu/eu-biodiversity-strategy-2030_en</a:t>
            </a:r>
          </a:p>
          <a:p>
            <a:endParaRPr lang="lt-LT" dirty="0"/>
          </a:p>
          <a:p>
            <a:endParaRPr lang="lt-LT" dirty="0"/>
          </a:p>
          <a:p>
            <a:endParaRPr lang="lt-LT" dirty="0"/>
          </a:p>
        </p:txBody>
      </p:sp>
      <p:sp>
        <p:nvSpPr>
          <p:cNvPr id="4" name="Slide Number Placeholder 3"/>
          <p:cNvSpPr>
            <a:spLocks noGrp="1"/>
          </p:cNvSpPr>
          <p:nvPr>
            <p:ph type="sldNum" sz="quarter" idx="5"/>
          </p:nvPr>
        </p:nvSpPr>
        <p:spPr/>
        <p:txBody>
          <a:bodyPr/>
          <a:lstStyle/>
          <a:p>
            <a:fld id="{B6A39D49-9F7A-42DB-A6FD-4A26DAC3B722}" type="slidenum">
              <a:rPr lang="lt-LT" smtClean="0"/>
              <a:t>4</a:t>
            </a:fld>
            <a:endParaRPr lang="lt-LT"/>
          </a:p>
        </p:txBody>
      </p:sp>
    </p:spTree>
    <p:extLst>
      <p:ext uri="{BB962C8B-B14F-4D97-AF65-F5344CB8AC3E}">
        <p14:creationId xmlns:p14="http://schemas.microsoft.com/office/powerpoint/2010/main" val="2495337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Remiantis „BGI </a:t>
            </a:r>
            <a:r>
              <a:rPr lang="lt-LT" dirty="0" err="1"/>
              <a:t>Consulting</a:t>
            </a:r>
            <a:r>
              <a:rPr lang="lt-LT" dirty="0"/>
              <a:t>“ atlikta </a:t>
            </a:r>
            <a:r>
              <a:rPr lang="lt-LT" dirty="0" err="1"/>
              <a:t>Natura</a:t>
            </a:r>
            <a:r>
              <a:rPr lang="lt-LT" dirty="0"/>
              <a:t> 2000 tinklo </a:t>
            </a:r>
            <a:r>
              <a:rPr lang="lt-LT" dirty="0" err="1"/>
              <a:t>socio</a:t>
            </a:r>
            <a:r>
              <a:rPr lang="lt-LT" dirty="0"/>
              <a:t>-ekonominės naudos vertinimo studija, vien suminė anglies dioksido sekvestracijos vertė </a:t>
            </a:r>
            <a:r>
              <a:rPr lang="lt-LT" dirty="0" err="1"/>
              <a:t>Natura</a:t>
            </a:r>
            <a:r>
              <a:rPr lang="lt-LT" dirty="0"/>
              <a:t> 2000 miškuose yra lygi </a:t>
            </a:r>
            <a:r>
              <a:rPr lang="lt-LT" sz="1800" b="0" i="0" u="none" strike="noStrike" baseline="0" dirty="0">
                <a:solidFill>
                  <a:srgbClr val="000000"/>
                </a:solidFill>
                <a:latin typeface="Cambria" panose="02040503050406030204" pitchFamily="18" charset="0"/>
              </a:rPr>
              <a:t>26 209 619 Eur per metus ir viršija privačių miško savininkų metinius nuostolius dėl veiklos apribojimų (25 059 749 Eur). 	</a:t>
            </a:r>
          </a:p>
          <a:p>
            <a:endParaRPr lang="lt-LT" dirty="0"/>
          </a:p>
        </p:txBody>
      </p:sp>
      <p:sp>
        <p:nvSpPr>
          <p:cNvPr id="4" name="Slide Number Placeholder 3"/>
          <p:cNvSpPr>
            <a:spLocks noGrp="1"/>
          </p:cNvSpPr>
          <p:nvPr>
            <p:ph type="sldNum" sz="quarter" idx="5"/>
          </p:nvPr>
        </p:nvSpPr>
        <p:spPr/>
        <p:txBody>
          <a:bodyPr/>
          <a:lstStyle/>
          <a:p>
            <a:fld id="{B6A39D49-9F7A-42DB-A6FD-4A26DAC3B722}" type="slidenum">
              <a:rPr lang="lt-LT" smtClean="0"/>
              <a:t>5</a:t>
            </a:fld>
            <a:endParaRPr lang="lt-LT"/>
          </a:p>
        </p:txBody>
      </p:sp>
    </p:spTree>
    <p:extLst>
      <p:ext uri="{BB962C8B-B14F-4D97-AF65-F5344CB8AC3E}">
        <p14:creationId xmlns:p14="http://schemas.microsoft.com/office/powerpoint/2010/main" val="732914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Gamtosaugininkai ir taip vis dar susiduria su pasipriešinimu ir visuomenės nesupratimu, kai skiriami keli milijonai, pavyzdžiui, </a:t>
            </a:r>
            <a:r>
              <a:rPr lang="lt-LT" dirty="0" err="1"/>
              <a:t>niūriaspalvio</a:t>
            </a:r>
            <a:r>
              <a:rPr lang="lt-LT" dirty="0"/>
              <a:t> </a:t>
            </a:r>
            <a:r>
              <a:rPr lang="lt-LT" dirty="0" err="1"/>
              <a:t>auksavabalio</a:t>
            </a:r>
            <a:r>
              <a:rPr lang="lt-LT" dirty="0"/>
              <a:t> apsaugai. Ypač, kai Europą dėl pandemijos ištiko ekonominė krizė, dalis nukentėjusių žmonių gali piktintis, kad pinigai neva švaistomi aplinkosaugai, dėl kažkokių vabalų, užuot </a:t>
            </a:r>
            <a:r>
              <a:rPr lang="lt-LT" dirty="0" err="1"/>
              <a:t>rūpinusis</a:t>
            </a:r>
            <a:r>
              <a:rPr lang="lt-LT" dirty="0"/>
              <a:t> žmonėmis. Mūsų tikslas yra visų pirma atskleisti platesnį požiūrį, visumą, kad saugomos ištisos ekosistemos, kad gamtinės buveinės tampa namais ne vienam </a:t>
            </a:r>
            <a:r>
              <a:rPr lang="lt-LT" dirty="0" err="1"/>
              <a:t>vabaliui</a:t>
            </a:r>
            <a:r>
              <a:rPr lang="lt-LT" dirty="0"/>
              <a:t>, o ir daugeliui kitų rūšių, kad tai gerina gamtos būklę ir didina jos teikiamas </a:t>
            </a:r>
            <a:r>
              <a:rPr lang="lt-LT" dirty="0" err="1"/>
              <a:t>ekosistemines</a:t>
            </a:r>
            <a:r>
              <a:rPr lang="lt-LT" dirty="0"/>
              <a:t> paslaugas. Ir būtina vis kartoti, jog investicijos į gamtosaugą atsiperka su kaupu, ir tą liudija mokslinės studijos. Gamtos teikiamos vertės viršija priežiūrai skiriamas lėšas ir privatininkų nuostolius. </a:t>
            </a:r>
          </a:p>
          <a:p>
            <a:endParaRPr lang="lt-LT" dirty="0"/>
          </a:p>
          <a:p>
            <a:r>
              <a:rPr lang="lt-LT" sz="1800" dirty="0">
                <a:solidFill>
                  <a:srgbClr val="0000FF"/>
                </a:solidFill>
                <a:effectLst/>
                <a:latin typeface="Calibri" panose="020F0502020204030204" pitchFamily="34" charset="0"/>
                <a:ea typeface="Calibri" panose="020F0502020204030204" pitchFamily="34" charset="0"/>
              </a:rPr>
              <a:t>T</a:t>
            </a:r>
            <a:r>
              <a:rPr lang="en-US" sz="1800" dirty="0">
                <a:solidFill>
                  <a:srgbClr val="0000FF"/>
                </a:solidFill>
                <a:effectLst/>
                <a:latin typeface="Calibri" panose="020F0502020204030204" pitchFamily="34" charset="0"/>
                <a:ea typeface="Calibri" panose="020F0502020204030204" pitchFamily="34" charset="0"/>
              </a:rPr>
              <a:t>ai ne tik </a:t>
            </a:r>
            <a:r>
              <a:rPr lang="en-US" sz="1800" dirty="0" err="1">
                <a:solidFill>
                  <a:srgbClr val="0000FF"/>
                </a:solidFill>
                <a:effectLst/>
                <a:latin typeface="Calibri" panose="020F0502020204030204" pitchFamily="34" charset="0"/>
                <a:ea typeface="Calibri" panose="020F0502020204030204" pitchFamily="34" charset="0"/>
              </a:rPr>
              <a:t>siekis</a:t>
            </a:r>
            <a:r>
              <a:rPr lang="en-US" sz="1800" dirty="0">
                <a:solidFill>
                  <a:srgbClr val="0000FF"/>
                </a:solidFill>
                <a:effectLst/>
                <a:latin typeface="Calibri" panose="020F0502020204030204" pitchFamily="34" charset="0"/>
                <a:ea typeface="Calibri" panose="020F0502020204030204" pitchFamily="34" charset="0"/>
              </a:rPr>
              <a:t> </a:t>
            </a:r>
            <a:r>
              <a:rPr lang="en-US" sz="1800" dirty="0" err="1">
                <a:solidFill>
                  <a:srgbClr val="0000FF"/>
                </a:solidFill>
                <a:effectLst/>
                <a:latin typeface="Calibri" panose="020F0502020204030204" pitchFamily="34" charset="0"/>
                <a:ea typeface="Calibri" panose="020F0502020204030204" pitchFamily="34" charset="0"/>
              </a:rPr>
              <a:t>didinti</a:t>
            </a:r>
            <a:r>
              <a:rPr lang="en-US" sz="1800" dirty="0">
                <a:solidFill>
                  <a:srgbClr val="0000FF"/>
                </a:solidFill>
                <a:effectLst/>
                <a:latin typeface="Calibri" panose="020F0502020204030204" pitchFamily="34" charset="0"/>
                <a:ea typeface="Calibri" panose="020F0502020204030204" pitchFamily="34" charset="0"/>
              </a:rPr>
              <a:t> </a:t>
            </a:r>
            <a:r>
              <a:rPr lang="en-US" sz="1800" dirty="0" err="1">
                <a:solidFill>
                  <a:srgbClr val="0000FF"/>
                </a:solidFill>
                <a:effectLst/>
                <a:latin typeface="Calibri" panose="020F0502020204030204" pitchFamily="34" charset="0"/>
                <a:ea typeface="Calibri" panose="020F0502020204030204" pitchFamily="34" charset="0"/>
              </a:rPr>
              <a:t>teikiamas</a:t>
            </a:r>
            <a:r>
              <a:rPr lang="en-US" sz="1800" dirty="0">
                <a:solidFill>
                  <a:srgbClr val="0000FF"/>
                </a:solidFill>
                <a:effectLst/>
                <a:latin typeface="Calibri" panose="020F0502020204030204" pitchFamily="34" charset="0"/>
                <a:ea typeface="Calibri" panose="020F0502020204030204" pitchFamily="34" charset="0"/>
              </a:rPr>
              <a:t> </a:t>
            </a:r>
            <a:r>
              <a:rPr lang="en-US" sz="1800" dirty="0" err="1">
                <a:solidFill>
                  <a:srgbClr val="0000FF"/>
                </a:solidFill>
                <a:effectLst/>
                <a:latin typeface="Calibri" panose="020F0502020204030204" pitchFamily="34" charset="0"/>
                <a:ea typeface="Calibri" panose="020F0502020204030204" pitchFamily="34" charset="0"/>
              </a:rPr>
              <a:t>ekosistemines</a:t>
            </a:r>
            <a:r>
              <a:rPr lang="en-US" sz="1800" dirty="0">
                <a:solidFill>
                  <a:srgbClr val="0000FF"/>
                </a:solidFill>
                <a:effectLst/>
                <a:latin typeface="Calibri" panose="020F0502020204030204" pitchFamily="34" charset="0"/>
                <a:ea typeface="Calibri" panose="020F0502020204030204" pitchFamily="34" charset="0"/>
              </a:rPr>
              <a:t> </a:t>
            </a:r>
            <a:r>
              <a:rPr lang="en-US" sz="1800" dirty="0" err="1">
                <a:solidFill>
                  <a:srgbClr val="0000FF"/>
                </a:solidFill>
                <a:effectLst/>
                <a:latin typeface="Calibri" panose="020F0502020204030204" pitchFamily="34" charset="0"/>
                <a:ea typeface="Calibri" panose="020F0502020204030204" pitchFamily="34" charset="0"/>
              </a:rPr>
              <a:t>paslaugas</a:t>
            </a:r>
            <a:r>
              <a:rPr lang="en-US" sz="1800" dirty="0">
                <a:solidFill>
                  <a:srgbClr val="0000FF"/>
                </a:solidFill>
                <a:effectLst/>
                <a:latin typeface="Calibri" panose="020F0502020204030204" pitchFamily="34" charset="0"/>
                <a:ea typeface="Calibri" panose="020F0502020204030204" pitchFamily="34" charset="0"/>
              </a:rPr>
              <a:t> – tai </a:t>
            </a:r>
            <a:r>
              <a:rPr lang="en-US" sz="1800" dirty="0" err="1">
                <a:solidFill>
                  <a:srgbClr val="0000FF"/>
                </a:solidFill>
                <a:effectLst/>
                <a:latin typeface="Calibri" panose="020F0502020204030204" pitchFamily="34" charset="0"/>
                <a:ea typeface="Calibri" panose="020F0502020204030204" pitchFamily="34" charset="0"/>
              </a:rPr>
              <a:t>jau</a:t>
            </a:r>
            <a:r>
              <a:rPr lang="en-US" sz="1800" dirty="0">
                <a:solidFill>
                  <a:srgbClr val="0000FF"/>
                </a:solidFill>
                <a:effectLst/>
                <a:latin typeface="Calibri" panose="020F0502020204030204" pitchFamily="34" charset="0"/>
                <a:ea typeface="Calibri" panose="020F0502020204030204" pitchFamily="34" charset="0"/>
              </a:rPr>
              <a:t> </a:t>
            </a:r>
            <a:r>
              <a:rPr lang="en-US" sz="1800" dirty="0" err="1">
                <a:solidFill>
                  <a:srgbClr val="0000FF"/>
                </a:solidFill>
                <a:effectLst/>
                <a:latin typeface="Calibri" panose="020F0502020204030204" pitchFamily="34" charset="0"/>
                <a:ea typeface="Calibri" panose="020F0502020204030204" pitchFamily="34" charset="0"/>
              </a:rPr>
              <a:t>išlikimą</a:t>
            </a:r>
            <a:r>
              <a:rPr lang="en-US" sz="1800" dirty="0">
                <a:solidFill>
                  <a:srgbClr val="0000FF"/>
                </a:solidFill>
                <a:effectLst/>
                <a:latin typeface="Calibri" panose="020F0502020204030204" pitchFamily="34" charset="0"/>
                <a:ea typeface="Calibri" panose="020F0502020204030204" pitchFamily="34" charset="0"/>
              </a:rPr>
              <a:t> </a:t>
            </a:r>
            <a:r>
              <a:rPr lang="en-US" sz="1800" dirty="0" err="1">
                <a:solidFill>
                  <a:srgbClr val="0000FF"/>
                </a:solidFill>
                <a:effectLst/>
                <a:latin typeface="Calibri" panose="020F0502020204030204" pitchFamily="34" charset="0"/>
                <a:ea typeface="Calibri" panose="020F0502020204030204" pitchFamily="34" charset="0"/>
              </a:rPr>
              <a:t>lemianti</a:t>
            </a:r>
            <a:r>
              <a:rPr lang="en-US" sz="1800" dirty="0">
                <a:solidFill>
                  <a:srgbClr val="0000FF"/>
                </a:solidFill>
                <a:effectLst/>
                <a:latin typeface="Calibri" panose="020F0502020204030204" pitchFamily="34" charset="0"/>
                <a:ea typeface="Calibri" panose="020F0502020204030204" pitchFamily="34" charset="0"/>
              </a:rPr>
              <a:t> </a:t>
            </a:r>
            <a:r>
              <a:rPr lang="en-US" sz="1800" dirty="0" err="1">
                <a:solidFill>
                  <a:srgbClr val="0000FF"/>
                </a:solidFill>
                <a:effectLst/>
                <a:latin typeface="Calibri" panose="020F0502020204030204" pitchFamily="34" charset="0"/>
                <a:ea typeface="Calibri" panose="020F0502020204030204" pitchFamily="34" charset="0"/>
              </a:rPr>
              <a:t>būtinybė</a:t>
            </a:r>
            <a:r>
              <a:rPr lang="en-US" sz="1800" dirty="0">
                <a:solidFill>
                  <a:srgbClr val="0000FF"/>
                </a:solidFill>
                <a:effectLst/>
                <a:latin typeface="Calibri" panose="020F0502020204030204" pitchFamily="34" charset="0"/>
                <a:ea typeface="Calibri" panose="020F0502020204030204" pitchFamily="34" charset="0"/>
              </a:rPr>
              <a:t>. </a:t>
            </a:r>
            <a:r>
              <a:rPr lang="lt-LT" sz="1800" dirty="0">
                <a:solidFill>
                  <a:srgbClr val="0000FF"/>
                </a:solidFill>
                <a:effectLst/>
                <a:latin typeface="Calibri" panose="020F0502020204030204" pitchFamily="34" charset="0"/>
                <a:ea typeface="Calibri" panose="020F0502020204030204" pitchFamily="34" charset="0"/>
              </a:rPr>
              <a:t>Kaip rašoma ES „Žaliajame kurse“ – </a:t>
            </a:r>
            <a:r>
              <a:rPr lang="lt-LT" b="0" i="0" dirty="0">
                <a:solidFill>
                  <a:srgbClr val="3F4A52"/>
                </a:solidFill>
                <a:effectLst/>
                <a:latin typeface="Open Sans"/>
              </a:rPr>
              <a:t>Europos </a:t>
            </a:r>
            <a:r>
              <a:rPr lang="lt-LT" b="1" i="0" dirty="0">
                <a:solidFill>
                  <a:srgbClr val="3F4A52"/>
                </a:solidFill>
                <a:effectLst/>
                <a:latin typeface="Open Sans"/>
              </a:rPr>
              <a:t>ateitis priklauso nuo planetos sveikatos</a:t>
            </a:r>
            <a:r>
              <a:rPr lang="lt-LT" b="0" i="0" dirty="0">
                <a:solidFill>
                  <a:srgbClr val="3F4A52"/>
                </a:solidFill>
                <a:effectLst/>
                <a:latin typeface="Open Sans"/>
              </a:rPr>
              <a:t>.</a:t>
            </a:r>
          </a:p>
          <a:p>
            <a:r>
              <a:rPr lang="lt-LT" b="0" i="0" dirty="0">
                <a:solidFill>
                  <a:srgbClr val="3F4A52"/>
                </a:solidFill>
                <a:effectLst/>
                <a:latin typeface="Open Sans"/>
              </a:rPr>
              <a:t>Daugiau nei pusė pasaulio bendrojo vidaus produkto (BVP) – 40 trilijonų – priklauso nuo gamtos.</a:t>
            </a:r>
          </a:p>
          <a:p>
            <a:r>
              <a:rPr lang="lt-LT" dirty="0"/>
              <a:t>Biologinė įvairovė yra gyvybiškai būtina. Gamta teikia mums maistą, sveikatą ir vaistus, medžiagas, poilsį ir gerovę. Sveika ekosistema filtruoja mūsų orą ir vandenį, padeda išlaikyti klimato pusiausvyrą, paverčia atliekas atgal į išteklius, apdulkina ir tręšia pasėlius ir dar daugiau.</a:t>
            </a:r>
          </a:p>
        </p:txBody>
      </p:sp>
      <p:sp>
        <p:nvSpPr>
          <p:cNvPr id="4" name="Slide Number Placeholder 3"/>
          <p:cNvSpPr>
            <a:spLocks noGrp="1"/>
          </p:cNvSpPr>
          <p:nvPr>
            <p:ph type="sldNum" sz="quarter" idx="5"/>
          </p:nvPr>
        </p:nvSpPr>
        <p:spPr/>
        <p:txBody>
          <a:bodyPr/>
          <a:lstStyle/>
          <a:p>
            <a:fld id="{B6A39D49-9F7A-42DB-A6FD-4A26DAC3B722}" type="slidenum">
              <a:rPr lang="lt-LT" smtClean="0"/>
              <a:t>6</a:t>
            </a:fld>
            <a:endParaRPr lang="lt-LT"/>
          </a:p>
        </p:txBody>
      </p:sp>
    </p:spTree>
    <p:extLst>
      <p:ext uri="{BB962C8B-B14F-4D97-AF65-F5344CB8AC3E}">
        <p14:creationId xmlns:p14="http://schemas.microsoft.com/office/powerpoint/2010/main" val="1396128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Tokie teiginiai, kaip „reikės surasti buveinių“ skamba panašiai kaip našlaitėlė, išsiųsta vasarį parnešti žibučių, o vargšė Lietuva turinti iš kur nori ištraukti natūralių buveinių Europos Komisijai. Esmė, kad tos buveinės YRA, reikia baigti jas inventorizuoti, nustatyti apsaugos tikslus, įteisinti kaip BAST ir PAST.</a:t>
            </a:r>
          </a:p>
          <a:p>
            <a:r>
              <a:rPr lang="lt-LT" dirty="0"/>
              <a:t>„Perrašyti į kitas buveines“ skamba, lyg visos direktyvų kategorijos, buveinės būtų vien biurokratijos reikalas – vieną dieną prirašai prie vienų, kitą dieną – prie kitų. Nereikėtų žmonėms kelti abejonių sistemos pagrįstumu, o labiau paaiškinti procesus.</a:t>
            </a:r>
          </a:p>
        </p:txBody>
      </p:sp>
      <p:sp>
        <p:nvSpPr>
          <p:cNvPr id="4" name="Slide Number Placeholder 3"/>
          <p:cNvSpPr>
            <a:spLocks noGrp="1"/>
          </p:cNvSpPr>
          <p:nvPr>
            <p:ph type="sldNum" sz="quarter" idx="5"/>
          </p:nvPr>
        </p:nvSpPr>
        <p:spPr/>
        <p:txBody>
          <a:bodyPr/>
          <a:lstStyle/>
          <a:p>
            <a:fld id="{B6A39D49-9F7A-42DB-A6FD-4A26DAC3B722}" type="slidenum">
              <a:rPr lang="lt-LT" smtClean="0"/>
              <a:t>7</a:t>
            </a:fld>
            <a:endParaRPr lang="lt-LT"/>
          </a:p>
        </p:txBody>
      </p:sp>
    </p:spTree>
    <p:extLst>
      <p:ext uri="{BB962C8B-B14F-4D97-AF65-F5344CB8AC3E}">
        <p14:creationId xmlns:p14="http://schemas.microsoft.com/office/powerpoint/2010/main" val="1079233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Žmonėms sunkiai suvokiama, kodėl natūralias buveines reikia prižiūrėti, kodėl žmogus turi kištis į natūralius procesus, juk gamtai puikiai gali susitvarkyti pati, ką darė tūkstančius metų. Dabar, nuvilnijus keletui skandalų, žmonės įtariai vertina bet kokį kišimąsi į gamtą, bijo, kad </a:t>
            </a:r>
            <a:r>
              <a:rPr lang="lt-LT" dirty="0" err="1"/>
              <a:t>gamtotvarka</a:t>
            </a:r>
            <a:r>
              <a:rPr lang="lt-LT" dirty="0"/>
              <a:t> pasibaigs trinkelių išklojimu miške. Pasakojant apie buveines, reikia pabrėžti žmogaus sąlyčio su gamta svarbą, pateikti istorinį kontekstą, kaip jos formavosi. Kaip ekstensyvus ganymas ir šienavimas palaikė gerą pievų ir pelkių būklę, kaip susiformavo medžiais apaugusios ganyklos, kodėl reikia užsiimti </a:t>
            </a:r>
            <a:r>
              <a:rPr lang="lt-LT" dirty="0" err="1"/>
              <a:t>gamtotvarka</a:t>
            </a:r>
            <a:r>
              <a:rPr lang="lt-LT" dirty="0"/>
              <a:t>, norint išsaugoti tam tikras retesnes miškų buveines.</a:t>
            </a:r>
          </a:p>
          <a:p>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Svarbu kalbėti apie agrarinės aplinkosaugos naudą. A</a:t>
            </a:r>
            <a:r>
              <a:rPr lang="lt-LT" sz="1800" dirty="0">
                <a:effectLst/>
                <a:latin typeface="Cambria" panose="02040503050406030204" pitchFamily="18" charset="0"/>
                <a:ea typeface="Calibri" panose="020F0502020204030204" pitchFamily="34" charset="0"/>
                <a:cs typeface="Times New Roman" panose="02020603050405020304" pitchFamily="18" charset="0"/>
              </a:rPr>
              <a:t>grarinės aplinkosaugos priemonėms deklaruojančių ūkininkų produkcija – kuriamas bendras gamtosauginis ir socialinis gėris, kuriuo naudojasi visa visuomenė. Tai – gausėjanti biologinė įvairovė ir kitos gamtos teikiamos </a:t>
            </a:r>
            <a:r>
              <a:rPr lang="lt-LT" sz="1800" dirty="0" err="1">
                <a:effectLst/>
                <a:latin typeface="Cambria" panose="02040503050406030204" pitchFamily="18" charset="0"/>
                <a:ea typeface="Calibri" panose="020F0502020204030204" pitchFamily="34" charset="0"/>
                <a:cs typeface="Times New Roman" panose="02020603050405020304" pitchFamily="18" charset="0"/>
              </a:rPr>
              <a:t>ekosisteminės</a:t>
            </a:r>
            <a:r>
              <a:rPr lang="lt-LT" sz="1800" dirty="0">
                <a:effectLst/>
                <a:latin typeface="Cambria" panose="02040503050406030204" pitchFamily="18" charset="0"/>
                <a:ea typeface="Calibri" panose="020F0502020204030204" pitchFamily="34" charset="0"/>
                <a:cs typeface="Times New Roman" panose="02020603050405020304" pitchFamily="18" charset="0"/>
              </a:rPr>
              <a:t> paslaugos – potvynių rizikos valdymas, šiltnamio efektą sukeliančių dujų kaupimas, vandens valymas, unikalaus kraštovaizdžio išsaugojimas, maistą mums teikiančių vaismedžių ir kitų augalų apdulkinimas, oro gryninimas ir kt.</a:t>
            </a: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lt-LT" dirty="0"/>
          </a:p>
        </p:txBody>
      </p:sp>
      <p:sp>
        <p:nvSpPr>
          <p:cNvPr id="4" name="Slide Number Placeholder 3"/>
          <p:cNvSpPr>
            <a:spLocks noGrp="1"/>
          </p:cNvSpPr>
          <p:nvPr>
            <p:ph type="sldNum" sz="quarter" idx="5"/>
          </p:nvPr>
        </p:nvSpPr>
        <p:spPr/>
        <p:txBody>
          <a:bodyPr/>
          <a:lstStyle/>
          <a:p>
            <a:fld id="{B6A39D49-9F7A-42DB-A6FD-4A26DAC3B722}" type="slidenum">
              <a:rPr lang="lt-LT" smtClean="0"/>
              <a:t>8</a:t>
            </a:fld>
            <a:endParaRPr lang="lt-LT"/>
          </a:p>
        </p:txBody>
      </p:sp>
    </p:spTree>
    <p:extLst>
      <p:ext uri="{BB962C8B-B14F-4D97-AF65-F5344CB8AC3E}">
        <p14:creationId xmlns:p14="http://schemas.microsoft.com/office/powerpoint/2010/main" val="1574356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Čia panašiai kaip su klimato kaitos pasekmėmis. Jeigu gamtai žala jau padaryta, neužtenka visko palikti savieigai. Svarbu akcentuoti, kad tai yra mokslas, o ne kažkokia nepasverta improvizacija. Atliekami </a:t>
            </a:r>
            <a:r>
              <a:rPr lang="lt-LT" dirty="0" err="1"/>
              <a:t>gamtotvarkos</a:t>
            </a:r>
            <a:r>
              <a:rPr lang="lt-LT" dirty="0"/>
              <a:t> priemonių veiksmingumo tyrimai rūšims ir buveinėms, tam savo darbą paskiria daugelis mokslininkų ir gamtosaugos ekspertų.</a:t>
            </a:r>
          </a:p>
          <a:p>
            <a:endParaRPr lang="lt-LT" dirty="0"/>
          </a:p>
          <a:p>
            <a:r>
              <a:rPr lang="lt-LT" sz="1800" dirty="0" err="1">
                <a:effectLst/>
                <a:latin typeface="Calibri" panose="020F0502020204030204" pitchFamily="34" charset="0"/>
                <a:ea typeface="Calibri" panose="020F0502020204030204" pitchFamily="34" charset="0"/>
              </a:rPr>
              <a:t>Gamtotvarka</a:t>
            </a:r>
            <a:r>
              <a:rPr lang="lt-LT" sz="1800" dirty="0">
                <a:effectLst/>
                <a:latin typeface="Calibri" panose="020F0502020204030204" pitchFamily="34" charset="0"/>
                <a:ea typeface="Calibri" panose="020F0502020204030204" pitchFamily="34" charset="0"/>
              </a:rPr>
              <a:t> nėra nei greitas, nei vienkartinis dalykas, kad normalu, jog padarius darbus rezultatas gali pasimatyti negreitai, arba gali tekti nuosekliai periodiškai vykdyti tam tikrus darbus, kurie imituotų natūralius procesus (ir taip, teisinga kritika, kad dėl biurokratijos ir nenuoseklaus finansavimo tie darbai kartais būna nenuoseklūs, neperiodiški, dėl to gali žmonės matyti ne kokias tarpines stadijas, bet vis tiek tai yra geriau nei visiškai apleisti buveines). </a:t>
            </a:r>
            <a:endParaRPr lang="lt-LT" dirty="0"/>
          </a:p>
        </p:txBody>
      </p:sp>
      <p:sp>
        <p:nvSpPr>
          <p:cNvPr id="4" name="Slide Number Placeholder 3"/>
          <p:cNvSpPr>
            <a:spLocks noGrp="1"/>
          </p:cNvSpPr>
          <p:nvPr>
            <p:ph type="sldNum" sz="quarter" idx="5"/>
          </p:nvPr>
        </p:nvSpPr>
        <p:spPr/>
        <p:txBody>
          <a:bodyPr/>
          <a:lstStyle/>
          <a:p>
            <a:fld id="{B6A39D49-9F7A-42DB-A6FD-4A26DAC3B722}" type="slidenum">
              <a:rPr lang="lt-LT" smtClean="0"/>
              <a:t>9</a:t>
            </a:fld>
            <a:endParaRPr lang="lt-LT"/>
          </a:p>
        </p:txBody>
      </p:sp>
    </p:spTree>
    <p:extLst>
      <p:ext uri="{BB962C8B-B14F-4D97-AF65-F5344CB8AC3E}">
        <p14:creationId xmlns:p14="http://schemas.microsoft.com/office/powerpoint/2010/main" val="1238377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4/13/2021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8853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4/13/2021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93071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4/13/2021</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99705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4/13/2021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7163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4/13/2021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4401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4/13/2021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81783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4/13/2021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39414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4/13/2021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45060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4/13/2021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31094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4/13/2021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67549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4/13/2021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72353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4/13/2021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91920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53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Natural bokeh">
            <a:extLst>
              <a:ext uri="{FF2B5EF4-FFF2-40B4-BE49-F238E27FC236}">
                <a16:creationId xmlns:a16="http://schemas.microsoft.com/office/drawing/2014/main" id="{1ECC5344-1364-4EC8-8A06-2F8AA2FCD678}"/>
              </a:ext>
            </a:extLst>
          </p:cNvPr>
          <p:cNvPicPr>
            <a:picLocks noChangeAspect="1"/>
          </p:cNvPicPr>
          <p:nvPr/>
        </p:nvPicPr>
        <p:blipFill rotWithShape="1">
          <a:blip r:embed="rId3"/>
          <a:srcRect t="5656" b="9758"/>
          <a:stretch/>
        </p:blipFill>
        <p:spPr>
          <a:xfrm>
            <a:off x="-1" y="0"/>
            <a:ext cx="12191999" cy="6857990"/>
          </a:xfrm>
          <a:prstGeom prst="rect">
            <a:avLst/>
          </a:prstGeom>
        </p:spPr>
      </p:pic>
      <p:sp>
        <p:nvSpPr>
          <p:cNvPr id="9" name="Rectangle 8">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18982"/>
            <a:ext cx="7537704" cy="246266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7AAC83-AC2C-4ECD-A44B-75FC9CAFAC59}"/>
              </a:ext>
            </a:extLst>
          </p:cNvPr>
          <p:cNvSpPr>
            <a:spLocks noGrp="1"/>
          </p:cNvSpPr>
          <p:nvPr>
            <p:ph type="ctrTitle"/>
          </p:nvPr>
        </p:nvSpPr>
        <p:spPr>
          <a:xfrm>
            <a:off x="735790" y="3331444"/>
            <a:ext cx="6801913" cy="1229306"/>
          </a:xfrm>
        </p:spPr>
        <p:txBody>
          <a:bodyPr>
            <a:normAutofit fontScale="90000"/>
          </a:bodyPr>
          <a:lstStyle/>
          <a:p>
            <a:br>
              <a:rPr lang="en-US" sz="3500" dirty="0">
                <a:solidFill>
                  <a:schemeClr val="tx1"/>
                </a:solidFill>
              </a:rPr>
            </a:br>
            <a:br>
              <a:rPr lang="en-US" sz="3500" dirty="0">
                <a:solidFill>
                  <a:schemeClr val="tx1"/>
                </a:solidFill>
              </a:rPr>
            </a:br>
            <a:br>
              <a:rPr lang="en-US" sz="3500" dirty="0">
                <a:solidFill>
                  <a:schemeClr val="tx1"/>
                </a:solidFill>
              </a:rPr>
            </a:br>
            <a:br>
              <a:rPr lang="en-US" sz="3500" dirty="0">
                <a:solidFill>
                  <a:schemeClr val="tx1"/>
                </a:solidFill>
              </a:rPr>
            </a:br>
            <a:br>
              <a:rPr lang="en-US" sz="3500" dirty="0">
                <a:solidFill>
                  <a:schemeClr val="tx1"/>
                </a:solidFill>
              </a:rPr>
            </a:br>
            <a:br>
              <a:rPr lang="en-US" sz="3500" dirty="0">
                <a:solidFill>
                  <a:schemeClr val="tx1"/>
                </a:solidFill>
              </a:rPr>
            </a:br>
            <a:r>
              <a:rPr lang="lt-LT" sz="3500" b="1" dirty="0">
                <a:solidFill>
                  <a:schemeClr val="tx1"/>
                </a:solidFill>
              </a:rPr>
              <a:t>Kaip komunikuoti apie „</a:t>
            </a:r>
            <a:r>
              <a:rPr lang="lt-LT" sz="3500" b="1" dirty="0" err="1">
                <a:solidFill>
                  <a:schemeClr val="tx1"/>
                </a:solidFill>
              </a:rPr>
              <a:t>Natura</a:t>
            </a:r>
            <a:r>
              <a:rPr lang="lt-LT" sz="3500" b="1" dirty="0">
                <a:solidFill>
                  <a:schemeClr val="tx1"/>
                </a:solidFill>
              </a:rPr>
              <a:t> 2000“</a:t>
            </a:r>
            <a:r>
              <a:rPr lang="en-US" sz="3500" b="1" dirty="0">
                <a:solidFill>
                  <a:schemeClr val="tx1"/>
                </a:solidFill>
              </a:rPr>
              <a:t>:</a:t>
            </a:r>
            <a:br>
              <a:rPr lang="en-US" sz="3500" dirty="0">
                <a:solidFill>
                  <a:schemeClr val="tx1"/>
                </a:solidFill>
              </a:rPr>
            </a:br>
            <a:r>
              <a:rPr lang="lt-LT" sz="3600" dirty="0">
                <a:solidFill>
                  <a:schemeClr val="tx1"/>
                </a:solidFill>
              </a:rPr>
              <a:t>pagrindinės žinutės, dažniausiai kylantys klausimai</a:t>
            </a:r>
            <a:endParaRPr lang="lt-LT" sz="3500" dirty="0">
              <a:solidFill>
                <a:schemeClr val="tx1"/>
              </a:solidFill>
            </a:endParaRPr>
          </a:p>
        </p:txBody>
      </p:sp>
      <p:sp>
        <p:nvSpPr>
          <p:cNvPr id="3" name="Subtitle 2">
            <a:extLst>
              <a:ext uri="{FF2B5EF4-FFF2-40B4-BE49-F238E27FC236}">
                <a16:creationId xmlns:a16="http://schemas.microsoft.com/office/drawing/2014/main" id="{6D54DE5B-F598-4392-BBDD-000BCCA15D2A}"/>
              </a:ext>
            </a:extLst>
          </p:cNvPr>
          <p:cNvSpPr>
            <a:spLocks noGrp="1"/>
          </p:cNvSpPr>
          <p:nvPr>
            <p:ph type="subTitle" idx="1"/>
          </p:nvPr>
        </p:nvSpPr>
        <p:spPr>
          <a:xfrm>
            <a:off x="735791" y="4735798"/>
            <a:ext cx="6470693" cy="802597"/>
          </a:xfrm>
        </p:spPr>
        <p:txBody>
          <a:bodyPr>
            <a:normAutofit fontScale="85000" lnSpcReduction="20000"/>
          </a:bodyPr>
          <a:lstStyle/>
          <a:p>
            <a:r>
              <a:rPr lang="lt-LT" cap="none" dirty="0"/>
              <a:t>M</a:t>
            </a:r>
            <a:r>
              <a:rPr lang="en-US" cap="none" dirty="0" err="1"/>
              <a:t>onika</a:t>
            </a:r>
            <a:r>
              <a:rPr lang="en-US" cap="none" dirty="0"/>
              <a:t> </a:t>
            </a:r>
            <a:r>
              <a:rPr lang="lt-LT" cap="none" dirty="0"/>
              <a:t>M</a:t>
            </a:r>
            <a:r>
              <a:rPr lang="en-US" cap="none" dirty="0" err="1"/>
              <a:t>idveryt</a:t>
            </a:r>
            <a:r>
              <a:rPr lang="lt-LT" cap="none" dirty="0"/>
              <a:t>ė</a:t>
            </a:r>
          </a:p>
          <a:p>
            <a:r>
              <a:rPr lang="lt-LT" cap="none" dirty="0"/>
              <a:t>LIFE IP komunikacijos specialistė</a:t>
            </a:r>
          </a:p>
          <a:p>
            <a:endParaRPr lang="lt-LT" dirty="0"/>
          </a:p>
        </p:txBody>
      </p:sp>
      <p:cxnSp>
        <p:nvCxnSpPr>
          <p:cNvPr id="11" name="!!Straight Connector">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2700">
            <a:solidFill>
              <a:schemeClr val="tx1">
                <a:lumMod val="75000"/>
                <a:lumOff val="25000"/>
                <a:alpha val="9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390A367-0330-4E03-9D5F-40308A797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Logo&#10;&#10;Description automatically generated">
            <a:extLst>
              <a:ext uri="{FF2B5EF4-FFF2-40B4-BE49-F238E27FC236}">
                <a16:creationId xmlns:a16="http://schemas.microsoft.com/office/drawing/2014/main" id="{63B096EA-2E37-434E-AD25-642EA8B34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505" y="-35340"/>
            <a:ext cx="1657809" cy="2013554"/>
          </a:xfrm>
          <a:prstGeom prst="rect">
            <a:avLst/>
          </a:prstGeom>
        </p:spPr>
      </p:pic>
      <p:pic>
        <p:nvPicPr>
          <p:cNvPr id="15" name="Picture 14" descr="Background pattern&#10;&#10;Description automatically generated">
            <a:extLst>
              <a:ext uri="{FF2B5EF4-FFF2-40B4-BE49-F238E27FC236}">
                <a16:creationId xmlns:a16="http://schemas.microsoft.com/office/drawing/2014/main" id="{FD8ABD0A-AAF9-4F53-AE2B-9887FE5E56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318" y="5230191"/>
            <a:ext cx="1427064" cy="1031460"/>
          </a:xfrm>
          <a:prstGeom prst="rect">
            <a:avLst/>
          </a:prstGeom>
        </p:spPr>
      </p:pic>
      <p:pic>
        <p:nvPicPr>
          <p:cNvPr id="17" name="Picture 16" descr="Logo, company name&#10;&#10;Description automatically generated">
            <a:extLst>
              <a:ext uri="{FF2B5EF4-FFF2-40B4-BE49-F238E27FC236}">
                <a16:creationId xmlns:a16="http://schemas.microsoft.com/office/drawing/2014/main" id="{B6850C12-B325-467C-BF38-E3C2C1F4EC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5970" y="5230191"/>
            <a:ext cx="1498439" cy="1031460"/>
          </a:xfrm>
          <a:prstGeom prst="rect">
            <a:avLst/>
          </a:prstGeom>
        </p:spPr>
      </p:pic>
    </p:spTree>
    <p:extLst>
      <p:ext uri="{BB962C8B-B14F-4D97-AF65-F5344CB8AC3E}">
        <p14:creationId xmlns:p14="http://schemas.microsoft.com/office/powerpoint/2010/main" val="1803109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719446-C254-44C0-874F-1B1951C524A8}"/>
              </a:ext>
            </a:extLst>
          </p:cNvPr>
          <p:cNvSpPr>
            <a:spLocks noGrp="1"/>
          </p:cNvSpPr>
          <p:nvPr>
            <p:ph type="title"/>
          </p:nvPr>
        </p:nvSpPr>
        <p:spPr>
          <a:xfrm>
            <a:off x="477078" y="516836"/>
            <a:ext cx="3100136" cy="1960234"/>
          </a:xfrm>
        </p:spPr>
        <p:txBody>
          <a:bodyPr>
            <a:normAutofit/>
          </a:bodyPr>
          <a:lstStyle/>
          <a:p>
            <a:r>
              <a:rPr lang="lt-LT" sz="4000">
                <a:solidFill>
                  <a:srgbClr val="46B198"/>
                </a:solidFill>
              </a:rPr>
              <a:t>Pagrindinės žinutės</a:t>
            </a:r>
          </a:p>
        </p:txBody>
      </p:sp>
      <p:cxnSp>
        <p:nvCxnSpPr>
          <p:cNvPr id="50" name="Straight Connector 49">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AECDCF0-CFA1-4DCA-81B8-397E152735B9}"/>
              </a:ext>
            </a:extLst>
          </p:cNvPr>
          <p:cNvSpPr>
            <a:spLocks noGrp="1"/>
          </p:cNvSpPr>
          <p:nvPr>
            <p:ph idx="1"/>
          </p:nvPr>
        </p:nvSpPr>
        <p:spPr>
          <a:xfrm>
            <a:off x="492371" y="2790854"/>
            <a:ext cx="3227072" cy="3371389"/>
          </a:xfrm>
        </p:spPr>
        <p:txBody>
          <a:bodyPr>
            <a:normAutofit/>
          </a:bodyPr>
          <a:lstStyle/>
          <a:p>
            <a:r>
              <a:rPr lang="lt-LT" sz="1800" dirty="0"/>
              <a:t>Žinutė </a:t>
            </a:r>
            <a:r>
              <a:rPr lang="lt-LT" sz="1800" dirty="0" err="1"/>
              <a:t>nr.</a:t>
            </a:r>
            <a:r>
              <a:rPr lang="lt-LT" sz="1800" dirty="0"/>
              <a:t> 5. </a:t>
            </a:r>
            <a:r>
              <a:rPr lang="lt-LT" sz="1800" b="1" dirty="0"/>
              <a:t>Miškas nėra parkas.</a:t>
            </a:r>
            <a:endParaRPr lang="en-US" sz="1800" b="1" dirty="0"/>
          </a:p>
          <a:p>
            <a:r>
              <a:rPr lang="en-US" sz="1800" dirty="0" err="1"/>
              <a:t>Lietuvos</a:t>
            </a:r>
            <a:r>
              <a:rPr lang="en-US" sz="1800" dirty="0"/>
              <a:t> </a:t>
            </a:r>
            <a:r>
              <a:rPr lang="en-US" sz="1800" dirty="0" err="1"/>
              <a:t>gyventoj</a:t>
            </a:r>
            <a:r>
              <a:rPr lang="lt-LT" sz="1800" dirty="0"/>
              <a:t>ų apklausa parodė, jog 75 proc. žmonių mano, jog miškas turi būti nors kiek prižiūrimas, nelabai supranta virtuolių ir stuobrių prasmės, vertingo miško bruožų. </a:t>
            </a:r>
          </a:p>
        </p:txBody>
      </p:sp>
      <p:pic>
        <p:nvPicPr>
          <p:cNvPr id="5" name="Picture 4" descr="A bear walking through the woods&#10;&#10;Description automatically generated with low confidence">
            <a:extLst>
              <a:ext uri="{FF2B5EF4-FFF2-40B4-BE49-F238E27FC236}">
                <a16:creationId xmlns:a16="http://schemas.microsoft.com/office/drawing/2014/main" id="{638557B3-AC96-4FF1-8DFF-85C43118A93D}"/>
              </a:ext>
            </a:extLst>
          </p:cNvPr>
          <p:cNvPicPr>
            <a:picLocks noChangeAspect="1"/>
          </p:cNvPicPr>
          <p:nvPr/>
        </p:nvPicPr>
        <p:blipFill rotWithShape="1">
          <a:blip r:embed="rId3">
            <a:extLst>
              <a:ext uri="{28A0092B-C50C-407E-A947-70E740481C1C}">
                <a14:useLocalDpi xmlns:a14="http://schemas.microsoft.com/office/drawing/2010/main" val="0"/>
              </a:ext>
            </a:extLst>
          </a:blip>
          <a:srcRect l="10382" r="10966"/>
          <a:stretch/>
        </p:blipFill>
        <p:spPr>
          <a:xfrm>
            <a:off x="4080728" y="10"/>
            <a:ext cx="8111272" cy="6857990"/>
          </a:xfrm>
          <a:prstGeom prst="rect">
            <a:avLst/>
          </a:prstGeom>
        </p:spPr>
      </p:pic>
    </p:spTree>
    <p:extLst>
      <p:ext uri="{BB962C8B-B14F-4D97-AF65-F5344CB8AC3E}">
        <p14:creationId xmlns:p14="http://schemas.microsoft.com/office/powerpoint/2010/main" val="206133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719446-C254-44C0-874F-1B1951C524A8}"/>
              </a:ext>
            </a:extLst>
          </p:cNvPr>
          <p:cNvSpPr>
            <a:spLocks noGrp="1"/>
          </p:cNvSpPr>
          <p:nvPr>
            <p:ph type="title"/>
          </p:nvPr>
        </p:nvSpPr>
        <p:spPr>
          <a:xfrm>
            <a:off x="477078" y="516836"/>
            <a:ext cx="3100136" cy="1960234"/>
          </a:xfrm>
        </p:spPr>
        <p:txBody>
          <a:bodyPr>
            <a:normAutofit/>
          </a:bodyPr>
          <a:lstStyle/>
          <a:p>
            <a:r>
              <a:rPr lang="lt-LT" sz="4000">
                <a:solidFill>
                  <a:srgbClr val="46B198"/>
                </a:solidFill>
              </a:rPr>
              <a:t>Papildomos žinutės</a:t>
            </a:r>
          </a:p>
        </p:txBody>
      </p:sp>
      <p:cxnSp>
        <p:nvCxnSpPr>
          <p:cNvPr id="48" name="Straight Connector 47">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AECDCF0-CFA1-4DCA-81B8-397E152735B9}"/>
              </a:ext>
            </a:extLst>
          </p:cNvPr>
          <p:cNvSpPr>
            <a:spLocks noGrp="1"/>
          </p:cNvSpPr>
          <p:nvPr>
            <p:ph idx="1"/>
          </p:nvPr>
        </p:nvSpPr>
        <p:spPr>
          <a:xfrm>
            <a:off x="492370" y="2790855"/>
            <a:ext cx="3100135" cy="3311766"/>
          </a:xfrm>
        </p:spPr>
        <p:txBody>
          <a:bodyPr>
            <a:normAutofit/>
          </a:bodyPr>
          <a:lstStyle/>
          <a:p>
            <a:r>
              <a:rPr lang="lt-LT" sz="1800" b="1" dirty="0"/>
              <a:t>Ugnis – ne vien naikinanti, bet ir kurianti jėga</a:t>
            </a:r>
            <a:r>
              <a:rPr lang="lt-LT" sz="1800" dirty="0"/>
              <a:t>, būtina dalies rūšių išlikimui. Kontroliuojamas deginimas – tai pagalba gamtai Vakarų taigos ir Kerpinių pušynų miškuose, kur žaibų sukelti gaisrai buvo natūralus gamtos reiškinys. Ši </a:t>
            </a:r>
            <a:r>
              <a:rPr lang="lt-LT" sz="1800" dirty="0" err="1"/>
              <a:t>gamtotvarkos</a:t>
            </a:r>
            <a:r>
              <a:rPr lang="lt-LT" sz="1800" dirty="0"/>
              <a:t> priemonė aktualiausia pietų Lietuvoje, kur gaisrai įsiliepsnodavo dažniausiai.</a:t>
            </a:r>
          </a:p>
          <a:p>
            <a:endParaRPr lang="en-US" sz="1600" dirty="0"/>
          </a:p>
        </p:txBody>
      </p:sp>
      <p:pic>
        <p:nvPicPr>
          <p:cNvPr id="6" name="Picture 5" descr="A picture containing grass, tree, outdoor, plant&#10;&#10;Description automatically generated">
            <a:extLst>
              <a:ext uri="{FF2B5EF4-FFF2-40B4-BE49-F238E27FC236}">
                <a16:creationId xmlns:a16="http://schemas.microsoft.com/office/drawing/2014/main" id="{F73D288B-1704-4221-8C32-4E90BE25F116}"/>
              </a:ext>
            </a:extLst>
          </p:cNvPr>
          <p:cNvPicPr>
            <a:picLocks noChangeAspect="1"/>
          </p:cNvPicPr>
          <p:nvPr/>
        </p:nvPicPr>
        <p:blipFill rotWithShape="1">
          <a:blip r:embed="rId3">
            <a:extLst>
              <a:ext uri="{28A0092B-C50C-407E-A947-70E740481C1C}">
                <a14:useLocalDpi xmlns:a14="http://schemas.microsoft.com/office/drawing/2010/main" val="0"/>
              </a:ext>
            </a:extLst>
          </a:blip>
          <a:srcRect r="11294"/>
          <a:stretch/>
        </p:blipFill>
        <p:spPr>
          <a:xfrm>
            <a:off x="4080728" y="10"/>
            <a:ext cx="8111272" cy="6857990"/>
          </a:xfrm>
          <a:prstGeom prst="rect">
            <a:avLst/>
          </a:prstGeom>
        </p:spPr>
      </p:pic>
    </p:spTree>
    <p:extLst>
      <p:ext uri="{BB962C8B-B14F-4D97-AF65-F5344CB8AC3E}">
        <p14:creationId xmlns:p14="http://schemas.microsoft.com/office/powerpoint/2010/main" val="187769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719446-C254-44C0-874F-1B1951C524A8}"/>
              </a:ext>
            </a:extLst>
          </p:cNvPr>
          <p:cNvSpPr>
            <a:spLocks noGrp="1"/>
          </p:cNvSpPr>
          <p:nvPr>
            <p:ph type="title"/>
          </p:nvPr>
        </p:nvSpPr>
        <p:spPr>
          <a:xfrm>
            <a:off x="477078" y="516836"/>
            <a:ext cx="3100136" cy="1960234"/>
          </a:xfrm>
        </p:spPr>
        <p:txBody>
          <a:bodyPr>
            <a:normAutofit/>
          </a:bodyPr>
          <a:lstStyle/>
          <a:p>
            <a:r>
              <a:rPr lang="lt-LT" sz="4000" dirty="0">
                <a:solidFill>
                  <a:srgbClr val="46B198"/>
                </a:solidFill>
              </a:rPr>
              <a:t>Papildomos žinutės</a:t>
            </a:r>
          </a:p>
        </p:txBody>
      </p:sp>
      <p:cxnSp>
        <p:nvCxnSpPr>
          <p:cNvPr id="57" name="Straight Connector 56">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AECDCF0-CFA1-4DCA-81B8-397E152735B9}"/>
              </a:ext>
            </a:extLst>
          </p:cNvPr>
          <p:cNvSpPr>
            <a:spLocks noGrp="1"/>
          </p:cNvSpPr>
          <p:nvPr>
            <p:ph idx="1"/>
          </p:nvPr>
        </p:nvSpPr>
        <p:spPr>
          <a:xfrm>
            <a:off x="492370" y="2790855"/>
            <a:ext cx="3386100" cy="3311766"/>
          </a:xfrm>
        </p:spPr>
        <p:txBody>
          <a:bodyPr>
            <a:noAutofit/>
          </a:bodyPr>
          <a:lstStyle/>
          <a:p>
            <a:pPr>
              <a:lnSpc>
                <a:spcPct val="90000"/>
              </a:lnSpc>
            </a:pPr>
            <a:r>
              <a:rPr lang="lt-LT" sz="1700" dirty="0"/>
              <a:t>Miškas sugeria šiltnamio efektą sukeliančias dujas, </a:t>
            </a:r>
            <a:r>
              <a:rPr lang="lt-LT" sz="1700" b="1" dirty="0"/>
              <a:t>kol nėra iškertamas ir CO2 nebūna išlaisvinamas panaudojus medieną</a:t>
            </a:r>
            <a:r>
              <a:rPr lang="lt-LT" sz="1700" dirty="0"/>
              <a:t>, išmetus statybines medžiagas, baldus, sudeginus medieną. Miškininkai bando pateisinti intensyvų ūkininkavimą miškuose teigdami, jog toks ūkininkavimas palankus klimato kaitos švelninimui, nes daugiausiai CO2 suriša jauni medžiai augdami, o sename miške kaupimas mažėja, didėja išskyrimas medienai pūvant. </a:t>
            </a:r>
          </a:p>
          <a:p>
            <a:pPr>
              <a:lnSpc>
                <a:spcPct val="90000"/>
              </a:lnSpc>
            </a:pPr>
            <a:r>
              <a:rPr lang="lt-LT" sz="1700" dirty="0"/>
              <a:t>Svarbu su šiuo mitu kovoti.</a:t>
            </a:r>
            <a:endParaRPr lang="en-US" sz="1700" dirty="0"/>
          </a:p>
        </p:txBody>
      </p:sp>
      <p:pic>
        <p:nvPicPr>
          <p:cNvPr id="5" name="Picture 4" descr="A picture containing tree, grass, plant, outdoor&#10;&#10;Description automatically generated">
            <a:extLst>
              <a:ext uri="{FF2B5EF4-FFF2-40B4-BE49-F238E27FC236}">
                <a16:creationId xmlns:a16="http://schemas.microsoft.com/office/drawing/2014/main" id="{4BF076E4-BEB5-4E68-A0D6-76F155611EDB}"/>
              </a:ext>
            </a:extLst>
          </p:cNvPr>
          <p:cNvPicPr>
            <a:picLocks noChangeAspect="1"/>
          </p:cNvPicPr>
          <p:nvPr/>
        </p:nvPicPr>
        <p:blipFill rotWithShape="1">
          <a:blip r:embed="rId3">
            <a:extLst>
              <a:ext uri="{28A0092B-C50C-407E-A947-70E740481C1C}">
                <a14:useLocalDpi xmlns:a14="http://schemas.microsoft.com/office/drawing/2010/main" val="0"/>
              </a:ext>
            </a:extLst>
          </a:blip>
          <a:srcRect l="8465" r="12585" b="-1"/>
          <a:stretch/>
        </p:blipFill>
        <p:spPr>
          <a:xfrm>
            <a:off x="4080728" y="10"/>
            <a:ext cx="8111272" cy="6857990"/>
          </a:xfrm>
          <a:prstGeom prst="rect">
            <a:avLst/>
          </a:prstGeom>
        </p:spPr>
      </p:pic>
    </p:spTree>
    <p:extLst>
      <p:ext uri="{BB962C8B-B14F-4D97-AF65-F5344CB8AC3E}">
        <p14:creationId xmlns:p14="http://schemas.microsoft.com/office/powerpoint/2010/main" val="5881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719446-C254-44C0-874F-1B1951C524A8}"/>
              </a:ext>
            </a:extLst>
          </p:cNvPr>
          <p:cNvSpPr>
            <a:spLocks noGrp="1"/>
          </p:cNvSpPr>
          <p:nvPr>
            <p:ph type="title"/>
          </p:nvPr>
        </p:nvSpPr>
        <p:spPr>
          <a:xfrm>
            <a:off x="477077" y="516836"/>
            <a:ext cx="3425451" cy="1960234"/>
          </a:xfrm>
        </p:spPr>
        <p:txBody>
          <a:bodyPr>
            <a:normAutofit/>
          </a:bodyPr>
          <a:lstStyle/>
          <a:p>
            <a:r>
              <a:rPr lang="lt-LT" sz="3200" dirty="0">
                <a:solidFill>
                  <a:srgbClr val="46B198"/>
                </a:solidFill>
              </a:rPr>
              <a:t>Bendradarbiaukime</a:t>
            </a:r>
          </a:p>
        </p:txBody>
      </p:sp>
      <p:cxnSp>
        <p:nvCxnSpPr>
          <p:cNvPr id="57" name="Straight Connector 56">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AECDCF0-CFA1-4DCA-81B8-397E152735B9}"/>
              </a:ext>
            </a:extLst>
          </p:cNvPr>
          <p:cNvSpPr>
            <a:spLocks noGrp="1"/>
          </p:cNvSpPr>
          <p:nvPr>
            <p:ph idx="1"/>
          </p:nvPr>
        </p:nvSpPr>
        <p:spPr>
          <a:xfrm>
            <a:off x="492371" y="2790855"/>
            <a:ext cx="3084844" cy="3311766"/>
          </a:xfrm>
        </p:spPr>
        <p:txBody>
          <a:bodyPr>
            <a:normAutofit/>
          </a:bodyPr>
          <a:lstStyle/>
          <a:p>
            <a:pPr>
              <a:lnSpc>
                <a:spcPct val="90000"/>
              </a:lnSpc>
              <a:buFont typeface="Wingdings" panose="05000000000000000000" pitchFamily="2" charset="2"/>
              <a:buChar char="Ø"/>
            </a:pPr>
            <a:r>
              <a:rPr lang="lt-LT" sz="1800" dirty="0"/>
              <a:t>Talkos saugomose teritorijose (visuomeninė aplinkosauginė veikla įmonėms, bendraminčių grupėms su galimybe juos edukuoti)</a:t>
            </a:r>
          </a:p>
          <a:p>
            <a:pPr>
              <a:lnSpc>
                <a:spcPct val="90000"/>
              </a:lnSpc>
              <a:buFont typeface="Wingdings" panose="05000000000000000000" pitchFamily="2" charset="2"/>
              <a:buChar char="Ø"/>
            </a:pPr>
            <a:r>
              <a:rPr lang="lt-LT" sz="1800" dirty="0"/>
              <a:t>Edukaciniai renginiai ir ekskursijos parkuose su „</a:t>
            </a:r>
            <a:r>
              <a:rPr lang="lt-LT" sz="1800" dirty="0" err="1"/>
              <a:t>Naturalit</a:t>
            </a:r>
            <a:r>
              <a:rPr lang="lt-LT" sz="1800" dirty="0"/>
              <a:t>“ projekto gamtosaugos ekspertais</a:t>
            </a:r>
          </a:p>
          <a:p>
            <a:pPr>
              <a:lnSpc>
                <a:spcPct val="90000"/>
              </a:lnSpc>
              <a:buFont typeface="Wingdings" panose="05000000000000000000" pitchFamily="2" charset="2"/>
              <a:buChar char="Ø"/>
            </a:pPr>
            <a:r>
              <a:rPr lang="lt-LT" sz="1800" dirty="0"/>
              <a:t>„</a:t>
            </a:r>
            <a:r>
              <a:rPr lang="lt-LT" sz="1800" dirty="0" err="1"/>
              <a:t>Natura</a:t>
            </a:r>
            <a:r>
              <a:rPr lang="lt-LT" sz="1800" dirty="0"/>
              <a:t> 2000“ dienos minėjimas „Gamtinės buveinės – kas tai?“</a:t>
            </a:r>
          </a:p>
        </p:txBody>
      </p:sp>
      <p:pic>
        <p:nvPicPr>
          <p:cNvPr id="6" name="Picture 5" descr="A picture containing text, plant, tree&#10;&#10;Description automatically generated">
            <a:extLst>
              <a:ext uri="{FF2B5EF4-FFF2-40B4-BE49-F238E27FC236}">
                <a16:creationId xmlns:a16="http://schemas.microsoft.com/office/drawing/2014/main" id="{56B2A03E-886D-4A7F-AEDC-76D14CB77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7812" y="1269363"/>
            <a:ext cx="8339554" cy="4725674"/>
          </a:xfrm>
          <a:prstGeom prst="rect">
            <a:avLst/>
          </a:prstGeom>
          <a:ln>
            <a:noFill/>
          </a:ln>
          <a:effectLst>
            <a:softEdge rad="112500"/>
          </a:effectLst>
        </p:spPr>
      </p:pic>
    </p:spTree>
    <p:extLst>
      <p:ext uri="{BB962C8B-B14F-4D97-AF65-F5344CB8AC3E}">
        <p14:creationId xmlns:p14="http://schemas.microsoft.com/office/powerpoint/2010/main" val="9505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719446-C254-44C0-874F-1B1951C524A8}"/>
              </a:ext>
            </a:extLst>
          </p:cNvPr>
          <p:cNvSpPr>
            <a:spLocks noGrp="1"/>
          </p:cNvSpPr>
          <p:nvPr>
            <p:ph type="title"/>
          </p:nvPr>
        </p:nvSpPr>
        <p:spPr>
          <a:xfrm>
            <a:off x="477078" y="516836"/>
            <a:ext cx="3100136" cy="1960234"/>
          </a:xfrm>
        </p:spPr>
        <p:txBody>
          <a:bodyPr>
            <a:normAutofit/>
          </a:bodyPr>
          <a:lstStyle/>
          <a:p>
            <a:r>
              <a:rPr lang="lt-LT" sz="4000">
                <a:solidFill>
                  <a:srgbClr val="46B198"/>
                </a:solidFill>
              </a:rPr>
              <a:t>Pagrindinės žinutės</a:t>
            </a:r>
          </a:p>
        </p:txBody>
      </p:sp>
      <p:cxnSp>
        <p:nvCxnSpPr>
          <p:cNvPr id="39" name="Straight Connector 38">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AECDCF0-CFA1-4DCA-81B8-397E152735B9}"/>
              </a:ext>
            </a:extLst>
          </p:cNvPr>
          <p:cNvSpPr>
            <a:spLocks noGrp="1"/>
          </p:cNvSpPr>
          <p:nvPr>
            <p:ph idx="1"/>
          </p:nvPr>
        </p:nvSpPr>
        <p:spPr>
          <a:xfrm>
            <a:off x="492371" y="2790855"/>
            <a:ext cx="3308104" cy="3311766"/>
          </a:xfrm>
        </p:spPr>
        <p:txBody>
          <a:bodyPr>
            <a:noAutofit/>
          </a:bodyPr>
          <a:lstStyle/>
          <a:p>
            <a:pPr>
              <a:lnSpc>
                <a:spcPct val="90000"/>
              </a:lnSpc>
            </a:pPr>
            <a:r>
              <a:rPr lang="lt-LT" sz="1500" dirty="0"/>
              <a:t>Žinutė </a:t>
            </a:r>
            <a:r>
              <a:rPr lang="lt-LT" sz="1500" dirty="0" err="1"/>
              <a:t>nr.</a:t>
            </a:r>
            <a:r>
              <a:rPr lang="lt-LT" sz="1500" dirty="0"/>
              <a:t> 1: „</a:t>
            </a:r>
            <a:r>
              <a:rPr lang="lt-LT" sz="1500" b="1" dirty="0" err="1"/>
              <a:t>Natura</a:t>
            </a:r>
            <a:r>
              <a:rPr lang="lt-LT" sz="1500" b="1" dirty="0"/>
              <a:t> 2000“ didžiausio masto ir svarbiausia Europos Sąjungos gamtosauginė iniciatyva</a:t>
            </a:r>
            <a:r>
              <a:rPr lang="lt-LT" sz="1500" dirty="0"/>
              <a:t>, teisiškai įpareigojanti visas ES valstybes nares užtikrinti vertingiausių gamtinių teritorijų apsaugą. Į buveinių ir rūšių apsaugą žiūrima kompleksiškai, kaip į visumą, atsižvelgiant į buveinių ir rūšių tarpusavio ryšius.</a:t>
            </a:r>
          </a:p>
          <a:p>
            <a:pPr>
              <a:lnSpc>
                <a:spcPct val="90000"/>
              </a:lnSpc>
            </a:pPr>
            <a:r>
              <a:rPr lang="lt-LT" sz="1500" dirty="0"/>
              <a:t>Europos agentūros duomenimis, </a:t>
            </a:r>
            <a:r>
              <a:rPr lang="lt-LT" sz="1500" b="1" dirty="0"/>
              <a:t>geresnę būklę išlaiko tos gamtinės buveinės, kurios priklauso „</a:t>
            </a:r>
            <a:r>
              <a:rPr lang="lt-LT" sz="1500" b="1" dirty="0" err="1"/>
              <a:t>Natura</a:t>
            </a:r>
            <a:r>
              <a:rPr lang="lt-LT" sz="1500" b="1" dirty="0"/>
              <a:t> 2000“ tinklui. </a:t>
            </a:r>
            <a:r>
              <a:rPr lang="lt-LT" sz="1500" dirty="0"/>
              <a:t>Pavyzdžiui, pakrančių ir kopų buveinių, kurias „</a:t>
            </a:r>
            <a:r>
              <a:rPr lang="lt-LT" sz="1500" dirty="0" err="1"/>
              <a:t>Natura</a:t>
            </a:r>
            <a:r>
              <a:rPr lang="lt-LT" sz="1500" dirty="0"/>
              <a:t> 2000“ aprėpia geriau, išsaugojimo būklė yra geresnė nei buveinių, kurias ji aprėpia mažiau ar nežymiai.</a:t>
            </a:r>
          </a:p>
        </p:txBody>
      </p:sp>
      <p:pic>
        <p:nvPicPr>
          <p:cNvPr id="5" name="Picture 4" descr="A picture containing tree, outdoor, nature, pasture&#10;&#10;Description automatically generated">
            <a:extLst>
              <a:ext uri="{FF2B5EF4-FFF2-40B4-BE49-F238E27FC236}">
                <a16:creationId xmlns:a16="http://schemas.microsoft.com/office/drawing/2014/main" id="{D02EF2EF-73A2-4DD7-A0DA-941E22EBF2FC}"/>
              </a:ext>
            </a:extLst>
          </p:cNvPr>
          <p:cNvPicPr>
            <a:picLocks noChangeAspect="1"/>
          </p:cNvPicPr>
          <p:nvPr/>
        </p:nvPicPr>
        <p:blipFill rotWithShape="1">
          <a:blip r:embed="rId3">
            <a:extLst>
              <a:ext uri="{28A0092B-C50C-407E-A947-70E740481C1C}">
                <a14:useLocalDpi xmlns:a14="http://schemas.microsoft.com/office/drawing/2010/main" val="0"/>
              </a:ext>
            </a:extLst>
          </a:blip>
          <a:srcRect l="10526" r="10525" b="-1"/>
          <a:stretch/>
        </p:blipFill>
        <p:spPr>
          <a:xfrm>
            <a:off x="4080728" y="10"/>
            <a:ext cx="8111272" cy="6857990"/>
          </a:xfrm>
          <a:prstGeom prst="rect">
            <a:avLst/>
          </a:prstGeom>
        </p:spPr>
      </p:pic>
    </p:spTree>
    <p:extLst>
      <p:ext uri="{BB962C8B-B14F-4D97-AF65-F5344CB8AC3E}">
        <p14:creationId xmlns:p14="http://schemas.microsoft.com/office/powerpoint/2010/main" val="3299425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CA68ED-22C8-4D0F-A54E-26619469FBF7}"/>
              </a:ext>
            </a:extLst>
          </p:cNvPr>
          <p:cNvSpPr>
            <a:spLocks noGrp="1"/>
          </p:cNvSpPr>
          <p:nvPr>
            <p:ph type="title"/>
          </p:nvPr>
        </p:nvSpPr>
        <p:spPr>
          <a:xfrm>
            <a:off x="642256" y="634946"/>
            <a:ext cx="6967583" cy="1450757"/>
          </a:xfrm>
        </p:spPr>
        <p:txBody>
          <a:bodyPr>
            <a:normAutofit/>
          </a:bodyPr>
          <a:lstStyle/>
          <a:p>
            <a:r>
              <a:rPr lang="lt-LT" sz="4900" dirty="0"/>
              <a:t>Dažniausiai daromos klaidos</a:t>
            </a:r>
          </a:p>
        </p:txBody>
      </p:sp>
      <p:cxnSp>
        <p:nvCxnSpPr>
          <p:cNvPr id="16" name="Straight Connector 15">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6240" y="2267421"/>
            <a:ext cx="6035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1A60ABA-53D5-48F5-A114-E48FFE1091EA}"/>
              </a:ext>
            </a:extLst>
          </p:cNvPr>
          <p:cNvSpPr>
            <a:spLocks noGrp="1"/>
          </p:cNvSpPr>
          <p:nvPr>
            <p:ph idx="1"/>
          </p:nvPr>
        </p:nvSpPr>
        <p:spPr>
          <a:xfrm>
            <a:off x="642257" y="2407436"/>
            <a:ext cx="6432434" cy="3461658"/>
          </a:xfrm>
        </p:spPr>
        <p:txBody>
          <a:bodyPr>
            <a:normAutofit/>
          </a:bodyPr>
          <a:lstStyle/>
          <a:p>
            <a:pPr>
              <a:lnSpc>
                <a:spcPct val="90000"/>
              </a:lnSpc>
            </a:pPr>
            <a:r>
              <a:rPr lang="lt-LT" sz="1900" b="1" i="0" dirty="0">
                <a:solidFill>
                  <a:srgbClr val="FF0000"/>
                </a:solidFill>
                <a:effectLst/>
                <a:latin typeface="Garamond" panose="02020404030301010803" pitchFamily="18" charset="0"/>
              </a:rPr>
              <a:t>Jo vardas – margasis</a:t>
            </a:r>
            <a:r>
              <a:rPr lang="lt-LT" sz="1900" b="1" i="0" u="sng" dirty="0">
                <a:solidFill>
                  <a:srgbClr val="FF0000"/>
                </a:solidFill>
                <a:effectLst/>
                <a:latin typeface="Garamond" panose="02020404030301010803" pitchFamily="18" charset="0"/>
              </a:rPr>
              <a:t> akiuotis</a:t>
            </a:r>
            <a:r>
              <a:rPr lang="lt-LT" sz="1900" b="1" i="0" dirty="0">
                <a:solidFill>
                  <a:srgbClr val="FF0000"/>
                </a:solidFill>
                <a:effectLst/>
                <a:latin typeface="Garamond" panose="02020404030301010803" pitchFamily="18" charset="0"/>
              </a:rPr>
              <a:t>. </a:t>
            </a:r>
            <a:r>
              <a:rPr lang="lt-LT" sz="1900" b="0" i="0" dirty="0">
                <a:effectLst/>
                <a:latin typeface="Garamond" panose="02020404030301010803" pitchFamily="18" charset="0"/>
              </a:rPr>
              <a:t>Tai puošeiva šešiakojis vabalas iš ūsuočių šeimos – vienas iš 21 rūšių, </a:t>
            </a:r>
            <a:r>
              <a:rPr lang="lt-LT" sz="1900" b="1" dirty="0">
                <a:effectLst/>
                <a:latin typeface="Garamond" panose="02020404030301010803" pitchFamily="18" charset="0"/>
              </a:rPr>
              <a:t>dėl kurių Europos Komisija pradėjo prieš Lietuvą pažeidimo procedūrą</a:t>
            </a:r>
            <a:r>
              <a:rPr lang="lt-LT" sz="1900" b="0" i="0" dirty="0">
                <a:effectLst/>
                <a:latin typeface="Garamond" panose="02020404030301010803" pitchFamily="18" charset="0"/>
              </a:rPr>
              <a:t>. Padarėlis turėjo būti apsaugotas pagal europinę Buveinių direktyvą.</a:t>
            </a:r>
          </a:p>
          <a:p>
            <a:pPr>
              <a:lnSpc>
                <a:spcPct val="90000"/>
              </a:lnSpc>
            </a:pPr>
            <a:r>
              <a:rPr lang="lt-LT" sz="1900" b="1" i="0" dirty="0">
                <a:effectLst/>
                <a:latin typeface="Garamond" panose="02020404030301010803" pitchFamily="18" charset="0"/>
              </a:rPr>
              <a:t>Tačiau Lietuva to nepadarė. </a:t>
            </a:r>
            <a:r>
              <a:rPr lang="lt-LT" sz="1900" b="1" i="0" dirty="0">
                <a:solidFill>
                  <a:srgbClr val="FF0000"/>
                </a:solidFill>
                <a:effectLst/>
                <a:latin typeface="Garamond" panose="02020404030301010803" pitchFamily="18" charset="0"/>
              </a:rPr>
              <a:t>Nepadarė, nes margasis </a:t>
            </a:r>
            <a:r>
              <a:rPr lang="lt-LT" sz="1900" b="1" i="0" u="sng" dirty="0">
                <a:solidFill>
                  <a:srgbClr val="FF0000"/>
                </a:solidFill>
                <a:effectLst/>
                <a:latin typeface="Garamond" panose="02020404030301010803" pitchFamily="18" charset="0"/>
              </a:rPr>
              <a:t>ūsuotis</a:t>
            </a:r>
            <a:r>
              <a:rPr lang="lt-LT" sz="1900" b="1" i="0" dirty="0">
                <a:solidFill>
                  <a:srgbClr val="FF0000"/>
                </a:solidFill>
                <a:effectLst/>
                <a:latin typeface="Garamond" panose="02020404030301010803" pitchFamily="18" charset="0"/>
              </a:rPr>
              <a:t> Lietuvoje nesiveisia </a:t>
            </a:r>
            <a:r>
              <a:rPr lang="lt-LT" sz="1900" b="0" i="0" dirty="0">
                <a:effectLst/>
                <a:latin typeface="Garamond" panose="02020404030301010803" pitchFamily="18" charset="0"/>
              </a:rPr>
              <a:t>– arba gamtininkams jo nepavyko aptikti. „Mieli entomologai, jeigu vabalą pastebėsite, atsiųskite duomenų. Radavietę įkelsime į saugomų rūšių informacinę sistemą, o nuotrauką – į svetainę </a:t>
            </a:r>
            <a:r>
              <a:rPr lang="lt-LT" sz="1900" b="0" i="0" dirty="0" err="1">
                <a:effectLst/>
                <a:latin typeface="Garamond" panose="02020404030301010803" pitchFamily="18" charset="0"/>
              </a:rPr>
              <a:t>gamtosknyga.lt</a:t>
            </a:r>
            <a:r>
              <a:rPr lang="lt-LT" sz="1900" b="0" i="0" dirty="0">
                <a:effectLst/>
                <a:latin typeface="Garamond" panose="02020404030301010803" pitchFamily="18" charset="0"/>
              </a:rPr>
              <a:t>“, – šmaikštauja Aplinkos ministerijos </a:t>
            </a:r>
            <a:r>
              <a:rPr lang="en-US" sz="1900" b="0" i="0" dirty="0" err="1">
                <a:effectLst/>
                <a:latin typeface="Garamond" panose="02020404030301010803" pitchFamily="18" charset="0"/>
              </a:rPr>
              <a:t>atstovas</a:t>
            </a:r>
            <a:r>
              <a:rPr lang="lt-LT" sz="1900" b="0" i="0" dirty="0">
                <a:effectLst/>
                <a:latin typeface="Garamond" panose="02020404030301010803" pitchFamily="18" charset="0"/>
              </a:rPr>
              <a:t>.</a:t>
            </a:r>
          </a:p>
        </p:txBody>
      </p:sp>
      <p:pic>
        <p:nvPicPr>
          <p:cNvPr id="9" name="Picture 8" descr="A close up of a fly&#10;&#10;Description automatically generated with medium confidence">
            <a:extLst>
              <a:ext uri="{FF2B5EF4-FFF2-40B4-BE49-F238E27FC236}">
                <a16:creationId xmlns:a16="http://schemas.microsoft.com/office/drawing/2014/main" id="{DBE165AE-2C4E-4F65-84D6-040D85B70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1274" y="2634907"/>
            <a:ext cx="3998469" cy="2519036"/>
          </a:xfrm>
          <a:prstGeom prst="rect">
            <a:avLst/>
          </a:prstGeom>
          <a:ln>
            <a:noFill/>
          </a:ln>
          <a:effectLst>
            <a:softEdge rad="112500"/>
          </a:effectLst>
        </p:spPr>
      </p:pic>
      <p:pic>
        <p:nvPicPr>
          <p:cNvPr id="7" name="Picture 6" descr="A picture containing shape&#10;&#10;Description automatically generated">
            <a:extLst>
              <a:ext uri="{FF2B5EF4-FFF2-40B4-BE49-F238E27FC236}">
                <a16:creationId xmlns:a16="http://schemas.microsoft.com/office/drawing/2014/main" id="{67C73783-F4F4-4122-A455-E593A5D2407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965038" y="10380"/>
            <a:ext cx="2075323" cy="2075323"/>
          </a:xfrm>
          <a:prstGeom prst="rect">
            <a:avLst/>
          </a:prstGeom>
        </p:spPr>
      </p:pic>
      <p:sp>
        <p:nvSpPr>
          <p:cNvPr id="18" name="Rectangle 17">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61617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719446-C254-44C0-874F-1B1951C524A8}"/>
              </a:ext>
            </a:extLst>
          </p:cNvPr>
          <p:cNvSpPr>
            <a:spLocks noGrp="1"/>
          </p:cNvSpPr>
          <p:nvPr>
            <p:ph type="title"/>
          </p:nvPr>
        </p:nvSpPr>
        <p:spPr>
          <a:xfrm>
            <a:off x="477078" y="516836"/>
            <a:ext cx="3100136" cy="1960234"/>
          </a:xfrm>
        </p:spPr>
        <p:txBody>
          <a:bodyPr>
            <a:normAutofit/>
          </a:bodyPr>
          <a:lstStyle/>
          <a:p>
            <a:r>
              <a:rPr lang="lt-LT" sz="4000" dirty="0">
                <a:solidFill>
                  <a:srgbClr val="46B198"/>
                </a:solidFill>
              </a:rPr>
              <a:t>Pagrindinės žinutės</a:t>
            </a:r>
          </a:p>
        </p:txBody>
      </p:sp>
      <p:cxnSp>
        <p:nvCxnSpPr>
          <p:cNvPr id="39" name="Straight Connector 38">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AECDCF0-CFA1-4DCA-81B8-397E152735B9}"/>
              </a:ext>
            </a:extLst>
          </p:cNvPr>
          <p:cNvSpPr>
            <a:spLocks noGrp="1"/>
          </p:cNvSpPr>
          <p:nvPr>
            <p:ph idx="1"/>
          </p:nvPr>
        </p:nvSpPr>
        <p:spPr>
          <a:xfrm>
            <a:off x="477078" y="2801772"/>
            <a:ext cx="3507596" cy="3654845"/>
          </a:xfrm>
        </p:spPr>
        <p:txBody>
          <a:bodyPr>
            <a:normAutofit/>
          </a:bodyPr>
          <a:lstStyle/>
          <a:p>
            <a:pPr>
              <a:lnSpc>
                <a:spcPct val="90000"/>
              </a:lnSpc>
            </a:pPr>
            <a:r>
              <a:rPr lang="lt-LT" sz="1800" dirty="0"/>
              <a:t>Žinutė </a:t>
            </a:r>
            <a:r>
              <a:rPr lang="lt-LT" sz="1800" dirty="0" err="1"/>
              <a:t>nr.</a:t>
            </a:r>
            <a:r>
              <a:rPr lang="lt-LT" sz="1800" dirty="0"/>
              <a:t> 2: Saugoti gamtą ir plėsti „</a:t>
            </a:r>
            <a:r>
              <a:rPr lang="lt-LT" sz="1800" dirty="0" err="1"/>
              <a:t>Natura</a:t>
            </a:r>
            <a:r>
              <a:rPr lang="lt-LT" sz="1800" dirty="0"/>
              <a:t> 2000“ tinklą </a:t>
            </a:r>
            <a:r>
              <a:rPr lang="lt-LT" sz="1800" b="1" dirty="0"/>
              <a:t>apsimoka</a:t>
            </a:r>
            <a:r>
              <a:rPr lang="lt-LT" sz="1800" dirty="0"/>
              <a:t>. </a:t>
            </a:r>
          </a:p>
          <a:p>
            <a:pPr>
              <a:lnSpc>
                <a:spcPct val="90000"/>
              </a:lnSpc>
            </a:pPr>
            <a:r>
              <a:rPr lang="lt-LT" sz="1800" dirty="0"/>
              <a:t>Pirmą kartą Lietuvoje atlikta išsami studija leido įvertinti gamtos teikiamą naudą ir finansiškai – esamos „</a:t>
            </a:r>
            <a:r>
              <a:rPr lang="lt-LT" sz="1800" dirty="0" err="1"/>
              <a:t>Natura</a:t>
            </a:r>
            <a:r>
              <a:rPr lang="lt-LT" sz="1800" dirty="0"/>
              <a:t> 2000“ teritorijos mūsų šalyje kasmet sukuria per 105 mln. eurų grynosios naudos. </a:t>
            </a:r>
          </a:p>
          <a:p>
            <a:pPr>
              <a:lnSpc>
                <a:spcPct val="90000"/>
              </a:lnSpc>
            </a:pPr>
            <a:r>
              <a:rPr lang="lt-LT" sz="1800" b="1" dirty="0"/>
              <a:t>„</a:t>
            </a:r>
            <a:r>
              <a:rPr lang="lt-LT" sz="1800" b="1" dirty="0" err="1"/>
              <a:t>Natura</a:t>
            </a:r>
            <a:r>
              <a:rPr lang="lt-LT" sz="1800" b="1" dirty="0"/>
              <a:t> 2000“ tinklo </a:t>
            </a:r>
            <a:r>
              <a:rPr lang="lt-LT" sz="1800" b="1" dirty="0" err="1"/>
              <a:t>socio</a:t>
            </a:r>
            <a:r>
              <a:rPr lang="lt-LT" sz="1800" b="1" dirty="0"/>
              <a:t>-ekonominė nauda yra 2,2 karto didesnė nei sąnaudos.</a:t>
            </a:r>
          </a:p>
        </p:txBody>
      </p:sp>
      <p:pic>
        <p:nvPicPr>
          <p:cNvPr id="5" name="Picture 4" descr="A stream in a forest&#10;&#10;Description automatically generated with low confidence">
            <a:extLst>
              <a:ext uri="{FF2B5EF4-FFF2-40B4-BE49-F238E27FC236}">
                <a16:creationId xmlns:a16="http://schemas.microsoft.com/office/drawing/2014/main" id="{D75E0C54-0B94-43D1-9BDC-D588D3749657}"/>
              </a:ext>
            </a:extLst>
          </p:cNvPr>
          <p:cNvPicPr>
            <a:picLocks noChangeAspect="1"/>
          </p:cNvPicPr>
          <p:nvPr/>
        </p:nvPicPr>
        <p:blipFill rotWithShape="1">
          <a:blip r:embed="rId3">
            <a:extLst>
              <a:ext uri="{28A0092B-C50C-407E-A947-70E740481C1C}">
                <a14:useLocalDpi xmlns:a14="http://schemas.microsoft.com/office/drawing/2010/main" val="0"/>
              </a:ext>
            </a:extLst>
          </a:blip>
          <a:srcRect l="9197" r="11853" b="-1"/>
          <a:stretch/>
        </p:blipFill>
        <p:spPr>
          <a:xfrm>
            <a:off x="4080728" y="10"/>
            <a:ext cx="8111272" cy="6857990"/>
          </a:xfrm>
          <a:prstGeom prst="rect">
            <a:avLst/>
          </a:prstGeom>
        </p:spPr>
      </p:pic>
    </p:spTree>
    <p:extLst>
      <p:ext uri="{BB962C8B-B14F-4D97-AF65-F5344CB8AC3E}">
        <p14:creationId xmlns:p14="http://schemas.microsoft.com/office/powerpoint/2010/main" val="1186721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46B19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9247E30-221B-47C6-A5AE-6F8B8C705D9C}"/>
              </a:ext>
            </a:extLst>
          </p:cNvPr>
          <p:cNvSpPr>
            <a:spLocks noGrp="1"/>
          </p:cNvSpPr>
          <p:nvPr>
            <p:ph type="title"/>
          </p:nvPr>
        </p:nvSpPr>
        <p:spPr>
          <a:xfrm>
            <a:off x="492370" y="516836"/>
            <a:ext cx="3084844" cy="1961086"/>
          </a:xfrm>
        </p:spPr>
        <p:txBody>
          <a:bodyPr>
            <a:normAutofit/>
          </a:bodyPr>
          <a:lstStyle/>
          <a:p>
            <a:r>
              <a:rPr lang="lt-LT" sz="4000">
                <a:solidFill>
                  <a:srgbClr val="FFFFFF"/>
                </a:solidFill>
              </a:rPr>
              <a:t>Pagrindinės žinutės</a:t>
            </a:r>
            <a:endParaRPr lang="lt-LT" sz="4000" dirty="0">
              <a:solidFill>
                <a:srgbClr val="FFFFFF"/>
              </a:solidFill>
            </a:endParaRPr>
          </a:p>
        </p:txBody>
      </p:sp>
      <p:cxnSp>
        <p:nvCxnSpPr>
          <p:cNvPr id="16" name="Straight Connector 15">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A0588C48-EC68-4462-B84E-DB23A569BDD5}"/>
              </a:ext>
            </a:extLst>
          </p:cNvPr>
          <p:cNvSpPr>
            <a:spLocks noGrp="1"/>
          </p:cNvSpPr>
          <p:nvPr>
            <p:ph idx="1"/>
          </p:nvPr>
        </p:nvSpPr>
        <p:spPr>
          <a:xfrm>
            <a:off x="571751" y="2799654"/>
            <a:ext cx="3084843" cy="3303145"/>
          </a:xfrm>
        </p:spPr>
        <p:txBody>
          <a:bodyPr>
            <a:normAutofit/>
          </a:bodyPr>
          <a:lstStyle/>
          <a:p>
            <a:pPr>
              <a:buFont typeface="Wingdings" panose="05000000000000000000" pitchFamily="2" charset="2"/>
              <a:buChar char="Ø"/>
            </a:pPr>
            <a:r>
              <a:rPr lang="lt-LT" sz="1800">
                <a:solidFill>
                  <a:srgbClr val="FFFFFF"/>
                </a:solidFill>
              </a:rPr>
              <a:t>Lietuvos gyventojų apklausa parodė, kad žmonės vis geriau supranta miško teikiamas ekosistemines paslaugas ir dauguma jų vertina aukščiau nei medienos išteklius.</a:t>
            </a:r>
          </a:p>
          <a:p>
            <a:pPr>
              <a:buFont typeface="Wingdings" panose="05000000000000000000" pitchFamily="2" charset="2"/>
              <a:buChar char="Ø"/>
            </a:pPr>
            <a:r>
              <a:rPr lang="lt-LT" sz="1800">
                <a:solidFill>
                  <a:srgbClr val="FFFFFF"/>
                </a:solidFill>
              </a:rPr>
              <a:t>Žmonės palaiko gamtosauginius miško kirtimų ribojimus saugomose teritorijose, taip pat ir privačiuose miškuose.</a:t>
            </a:r>
            <a:endParaRPr lang="lt-LT" sz="1800" dirty="0">
              <a:solidFill>
                <a:srgbClr val="FFFFFF"/>
              </a:solidFill>
            </a:endParaRPr>
          </a:p>
        </p:txBody>
      </p:sp>
      <p:pic>
        <p:nvPicPr>
          <p:cNvPr id="5" name="Content Placeholder 4">
            <a:extLst>
              <a:ext uri="{FF2B5EF4-FFF2-40B4-BE49-F238E27FC236}">
                <a16:creationId xmlns:a16="http://schemas.microsoft.com/office/drawing/2014/main" id="{8D1049C2-C39E-4A45-BE13-902F28CE0A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59934" y="1169449"/>
            <a:ext cx="8017213" cy="3930284"/>
          </a:xfrm>
          <a:prstGeom prst="rect">
            <a:avLst/>
          </a:prstGeom>
        </p:spPr>
      </p:pic>
    </p:spTree>
    <p:extLst>
      <p:ext uri="{BB962C8B-B14F-4D97-AF65-F5344CB8AC3E}">
        <p14:creationId xmlns:p14="http://schemas.microsoft.com/office/powerpoint/2010/main" val="809289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CA68ED-22C8-4D0F-A54E-26619469FBF7}"/>
              </a:ext>
            </a:extLst>
          </p:cNvPr>
          <p:cNvSpPr>
            <a:spLocks noGrp="1"/>
          </p:cNvSpPr>
          <p:nvPr>
            <p:ph type="title"/>
          </p:nvPr>
        </p:nvSpPr>
        <p:spPr>
          <a:xfrm>
            <a:off x="642256" y="634946"/>
            <a:ext cx="6967583" cy="1450757"/>
          </a:xfrm>
        </p:spPr>
        <p:txBody>
          <a:bodyPr>
            <a:normAutofit/>
          </a:bodyPr>
          <a:lstStyle/>
          <a:p>
            <a:r>
              <a:rPr lang="lt-LT" sz="4900" dirty="0"/>
              <a:t>Dažniausiai daromos klaidos</a:t>
            </a:r>
          </a:p>
        </p:txBody>
      </p:sp>
      <p:cxnSp>
        <p:nvCxnSpPr>
          <p:cNvPr id="16" name="Straight Connector 15">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6240" y="2267421"/>
            <a:ext cx="6035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1A60ABA-53D5-48F5-A114-E48FFE1091EA}"/>
              </a:ext>
            </a:extLst>
          </p:cNvPr>
          <p:cNvSpPr>
            <a:spLocks noGrp="1"/>
          </p:cNvSpPr>
          <p:nvPr>
            <p:ph idx="1"/>
          </p:nvPr>
        </p:nvSpPr>
        <p:spPr>
          <a:xfrm>
            <a:off x="642257" y="2407436"/>
            <a:ext cx="6432434" cy="3461658"/>
          </a:xfrm>
        </p:spPr>
        <p:txBody>
          <a:bodyPr>
            <a:noAutofit/>
          </a:bodyPr>
          <a:lstStyle/>
          <a:p>
            <a:pPr>
              <a:lnSpc>
                <a:spcPct val="90000"/>
              </a:lnSpc>
            </a:pPr>
            <a:r>
              <a:rPr lang="lt-LT" sz="2200" b="1" i="0" dirty="0">
                <a:solidFill>
                  <a:srgbClr val="444444"/>
                </a:solidFill>
                <a:effectLst/>
              </a:rPr>
              <a:t>„Apsaugoti gamtą Europai – </a:t>
            </a:r>
            <a:r>
              <a:rPr lang="lt-LT" sz="2200" b="1" i="0" dirty="0">
                <a:solidFill>
                  <a:srgbClr val="FF0000"/>
                </a:solidFill>
                <a:effectLst/>
              </a:rPr>
              <a:t>brangus užsiėmimas</a:t>
            </a:r>
            <a:r>
              <a:rPr lang="lt-LT" sz="2200" b="1" i="0" dirty="0">
                <a:solidFill>
                  <a:srgbClr val="444444"/>
                </a:solidFill>
                <a:effectLst/>
              </a:rPr>
              <a:t>.</a:t>
            </a:r>
            <a:r>
              <a:rPr lang="lt-LT" sz="2200" b="0" i="0" dirty="0">
                <a:solidFill>
                  <a:srgbClr val="444444"/>
                </a:solidFill>
                <a:effectLst/>
              </a:rPr>
              <a:t> Pavyzdžiui, Lietuvoje dėl dviejų šimtų mažojo erelio rėksnio porų gerovės: lizdų remonto, dirbtinių lizdų kėlimo, mokslinių tyrimų, dokumentų rengimo ir kt., skirta daugiau kaip 1 mln. eurų europinių lėšų – </a:t>
            </a:r>
            <a:r>
              <a:rPr lang="lt-LT" sz="2200" b="0" i="0" dirty="0">
                <a:solidFill>
                  <a:srgbClr val="FF0000"/>
                </a:solidFill>
                <a:effectLst/>
              </a:rPr>
              <a:t>vienos lizdavietės sąnaudos sudarė 5 tūkst. eurų</a:t>
            </a:r>
            <a:r>
              <a:rPr lang="lt-LT" sz="2200" b="0" i="0" dirty="0">
                <a:solidFill>
                  <a:srgbClr val="444444"/>
                </a:solidFill>
                <a:effectLst/>
              </a:rPr>
              <a:t>. Kitais atvejais dar skiriamos kompensacijos nuosavybės savininkams. Tačiau buveinių apsauga ir atsiperka – Lietuvos mokslininkų skaičiavimais, ekosistemų paslaugų saugomuose miškuose metinė vertė yra 1,5 karto didesnė nei vienam kartui iškirsta mediena.“</a:t>
            </a:r>
            <a:endParaRPr lang="lt-LT" sz="2200" dirty="0"/>
          </a:p>
        </p:txBody>
      </p:sp>
      <p:pic>
        <p:nvPicPr>
          <p:cNvPr id="9" name="Picture 8" descr="A close up of a fly&#10;&#10;Description automatically generated with medium confidence">
            <a:extLst>
              <a:ext uri="{FF2B5EF4-FFF2-40B4-BE49-F238E27FC236}">
                <a16:creationId xmlns:a16="http://schemas.microsoft.com/office/drawing/2014/main" id="{DBE165AE-2C4E-4F65-84D6-040D85B70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1274" y="2634907"/>
            <a:ext cx="3998469" cy="2519036"/>
          </a:xfrm>
          <a:prstGeom prst="rect">
            <a:avLst/>
          </a:prstGeom>
          <a:ln>
            <a:noFill/>
          </a:ln>
          <a:effectLst>
            <a:softEdge rad="112500"/>
          </a:effectLst>
        </p:spPr>
      </p:pic>
      <p:pic>
        <p:nvPicPr>
          <p:cNvPr id="7" name="Picture 6" descr="A picture containing shape&#10;&#10;Description automatically generated">
            <a:extLst>
              <a:ext uri="{FF2B5EF4-FFF2-40B4-BE49-F238E27FC236}">
                <a16:creationId xmlns:a16="http://schemas.microsoft.com/office/drawing/2014/main" id="{67C73783-F4F4-4122-A455-E593A5D2407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965038" y="10380"/>
            <a:ext cx="2075323" cy="2075323"/>
          </a:xfrm>
          <a:prstGeom prst="rect">
            <a:avLst/>
          </a:prstGeom>
        </p:spPr>
      </p:pic>
      <p:sp>
        <p:nvSpPr>
          <p:cNvPr id="18" name="Rectangle 17">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09367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CA68ED-22C8-4D0F-A54E-26619469FBF7}"/>
              </a:ext>
            </a:extLst>
          </p:cNvPr>
          <p:cNvSpPr>
            <a:spLocks noGrp="1"/>
          </p:cNvSpPr>
          <p:nvPr>
            <p:ph type="title"/>
          </p:nvPr>
        </p:nvSpPr>
        <p:spPr>
          <a:xfrm>
            <a:off x="642257" y="634946"/>
            <a:ext cx="7114732" cy="1450757"/>
          </a:xfrm>
        </p:spPr>
        <p:txBody>
          <a:bodyPr>
            <a:normAutofit/>
          </a:bodyPr>
          <a:lstStyle/>
          <a:p>
            <a:r>
              <a:rPr lang="lt-LT" sz="4900" dirty="0"/>
              <a:t>Dažniausiai daromos klaidos</a:t>
            </a:r>
          </a:p>
        </p:txBody>
      </p:sp>
      <p:cxnSp>
        <p:nvCxnSpPr>
          <p:cNvPr id="25" name="Straight Connector 24">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6240" y="2267421"/>
            <a:ext cx="6035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1A60ABA-53D5-48F5-A114-E48FFE1091EA}"/>
              </a:ext>
            </a:extLst>
          </p:cNvPr>
          <p:cNvSpPr>
            <a:spLocks noGrp="1"/>
          </p:cNvSpPr>
          <p:nvPr>
            <p:ph idx="1"/>
          </p:nvPr>
        </p:nvSpPr>
        <p:spPr>
          <a:xfrm>
            <a:off x="642257" y="2407436"/>
            <a:ext cx="6432434" cy="3461658"/>
          </a:xfrm>
        </p:spPr>
        <p:txBody>
          <a:bodyPr>
            <a:normAutofit/>
          </a:bodyPr>
          <a:lstStyle/>
          <a:p>
            <a:r>
              <a:rPr lang="lt-LT" b="0" i="0" dirty="0">
                <a:effectLst/>
              </a:rPr>
              <a:t>„Planui įgyvendinti ministrui neužteks spragtelėti pirštais – vien šiais metais naujoms teritorijoms nustatyti </a:t>
            </a:r>
            <a:r>
              <a:rPr lang="lt-LT" b="1" i="0" dirty="0">
                <a:effectLst/>
              </a:rPr>
              <a:t>reikia </a:t>
            </a:r>
            <a:r>
              <a:rPr lang="lt-LT" b="1" i="0" dirty="0">
                <a:solidFill>
                  <a:srgbClr val="FF0000"/>
                </a:solidFill>
                <a:effectLst/>
              </a:rPr>
              <a:t>surasti</a:t>
            </a:r>
            <a:r>
              <a:rPr lang="lt-LT" b="1" i="0" dirty="0">
                <a:effectLst/>
              </a:rPr>
              <a:t> apie 34 tūkst. ha natūralių buveinių</a:t>
            </a:r>
            <a:r>
              <a:rPr lang="lt-LT" b="0" i="0" dirty="0">
                <a:effectLst/>
              </a:rPr>
              <a:t>. Pavyzdžiui, apie 6 tūkst. ha saugomų teritorijų miškų </a:t>
            </a:r>
            <a:r>
              <a:rPr lang="lt-LT" b="1" i="0" dirty="0">
                <a:effectLst/>
              </a:rPr>
              <a:t>reikia </a:t>
            </a:r>
            <a:r>
              <a:rPr lang="lt-LT" b="1" i="0" dirty="0">
                <a:solidFill>
                  <a:srgbClr val="FF0000"/>
                </a:solidFill>
                <a:effectLst/>
              </a:rPr>
              <a:t>perrašyti</a:t>
            </a:r>
            <a:r>
              <a:rPr lang="lt-LT" b="1" i="0" dirty="0">
                <a:effectLst/>
              </a:rPr>
              <a:t> Plačialapių ir mišrių miškų buveinei</a:t>
            </a:r>
            <a:r>
              <a:rPr lang="lt-LT" b="0" i="0" dirty="0">
                <a:effectLst/>
              </a:rPr>
              <a:t>.“</a:t>
            </a:r>
          </a:p>
          <a:p>
            <a:endParaRPr lang="lt-LT" dirty="0"/>
          </a:p>
          <a:p>
            <a:endParaRPr lang="lt-LT" dirty="0"/>
          </a:p>
        </p:txBody>
      </p:sp>
      <p:pic>
        <p:nvPicPr>
          <p:cNvPr id="5" name="Picture 4" descr="A picture containing grass, tree, outdoor, field&#10;&#10;Description automatically generated">
            <a:extLst>
              <a:ext uri="{FF2B5EF4-FFF2-40B4-BE49-F238E27FC236}">
                <a16:creationId xmlns:a16="http://schemas.microsoft.com/office/drawing/2014/main" id="{F6BD0A0C-A709-4550-84DC-76A312324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907" y="2517851"/>
            <a:ext cx="3773836" cy="2519036"/>
          </a:xfrm>
          <a:prstGeom prst="rect">
            <a:avLst/>
          </a:prstGeom>
          <a:ln>
            <a:noFill/>
          </a:ln>
          <a:effectLst>
            <a:softEdge rad="112500"/>
          </a:effectLst>
        </p:spPr>
      </p:pic>
      <p:pic>
        <p:nvPicPr>
          <p:cNvPr id="7" name="Picture 6" descr="A picture containing shape&#10;&#10;Description automatically generated">
            <a:extLst>
              <a:ext uri="{FF2B5EF4-FFF2-40B4-BE49-F238E27FC236}">
                <a16:creationId xmlns:a16="http://schemas.microsoft.com/office/drawing/2014/main" id="{67C73783-F4F4-4122-A455-E593A5D2407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962174" y="-7116"/>
            <a:ext cx="2092819" cy="2092819"/>
          </a:xfrm>
          <a:prstGeom prst="rect">
            <a:avLst/>
          </a:prstGeom>
        </p:spPr>
      </p:pic>
      <p:sp>
        <p:nvSpPr>
          <p:cNvPr id="27" name="Rectangle 26">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7152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719446-C254-44C0-874F-1B1951C524A8}"/>
              </a:ext>
            </a:extLst>
          </p:cNvPr>
          <p:cNvSpPr>
            <a:spLocks noGrp="1"/>
          </p:cNvSpPr>
          <p:nvPr>
            <p:ph type="title"/>
          </p:nvPr>
        </p:nvSpPr>
        <p:spPr>
          <a:xfrm>
            <a:off x="477078" y="516836"/>
            <a:ext cx="3100136" cy="1960234"/>
          </a:xfrm>
        </p:spPr>
        <p:txBody>
          <a:bodyPr>
            <a:normAutofit/>
          </a:bodyPr>
          <a:lstStyle/>
          <a:p>
            <a:r>
              <a:rPr lang="lt-LT" sz="4000">
                <a:solidFill>
                  <a:srgbClr val="46B198"/>
                </a:solidFill>
              </a:rPr>
              <a:t>Pagrindinės žinutės</a:t>
            </a:r>
          </a:p>
        </p:txBody>
      </p:sp>
      <p:cxnSp>
        <p:nvCxnSpPr>
          <p:cNvPr id="57" name="Straight Connector 56">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AECDCF0-CFA1-4DCA-81B8-397E152735B9}"/>
              </a:ext>
            </a:extLst>
          </p:cNvPr>
          <p:cNvSpPr>
            <a:spLocks noGrp="1"/>
          </p:cNvSpPr>
          <p:nvPr>
            <p:ph idx="1"/>
          </p:nvPr>
        </p:nvSpPr>
        <p:spPr>
          <a:xfrm>
            <a:off x="492370" y="2790855"/>
            <a:ext cx="3266830" cy="3311766"/>
          </a:xfrm>
        </p:spPr>
        <p:txBody>
          <a:bodyPr>
            <a:normAutofit/>
          </a:bodyPr>
          <a:lstStyle/>
          <a:p>
            <a:r>
              <a:rPr lang="lt-LT" sz="1800" dirty="0"/>
              <a:t>Žinutė </a:t>
            </a:r>
            <a:r>
              <a:rPr lang="lt-LT" sz="1800" dirty="0" err="1"/>
              <a:t>nr.</a:t>
            </a:r>
            <a:r>
              <a:rPr lang="lt-LT" sz="1800" dirty="0"/>
              <a:t> 3. </a:t>
            </a:r>
            <a:r>
              <a:rPr lang="lt-LT" sz="1800" b="1" dirty="0"/>
              <a:t>Žmogus nėra gamtos priešas</a:t>
            </a:r>
            <a:r>
              <a:rPr lang="lt-LT" sz="1800" dirty="0"/>
              <a:t>, o jo įsikišimas nėra savaime blogas. Europos gamta ir daugelis natūralių ir pusiau natūralių buveinių formavosi sąlytyje su žmogumi ir yra priklausomos nuo tolesnės jo veiklos. Todėl sparčiausiai blogėja šlapynių, pievų buveinių būklė. Agrarinė aplinkosauga – vienas iš sprendimo būdų.</a:t>
            </a:r>
          </a:p>
        </p:txBody>
      </p:sp>
      <p:pic>
        <p:nvPicPr>
          <p:cNvPr id="5" name="Picture 4" descr="A field of flowers&#10;&#10;Description automatically generated with medium confidence">
            <a:extLst>
              <a:ext uri="{FF2B5EF4-FFF2-40B4-BE49-F238E27FC236}">
                <a16:creationId xmlns:a16="http://schemas.microsoft.com/office/drawing/2014/main" id="{E0AFBCBD-DC8C-4085-9AE6-34A4A71A83EB}"/>
              </a:ext>
            </a:extLst>
          </p:cNvPr>
          <p:cNvPicPr>
            <a:picLocks noChangeAspect="1"/>
          </p:cNvPicPr>
          <p:nvPr/>
        </p:nvPicPr>
        <p:blipFill rotWithShape="1">
          <a:blip r:embed="rId3">
            <a:extLst>
              <a:ext uri="{28A0092B-C50C-407E-A947-70E740481C1C}">
                <a14:useLocalDpi xmlns:a14="http://schemas.microsoft.com/office/drawing/2010/main" val="0"/>
              </a:ext>
            </a:extLst>
          </a:blip>
          <a:srcRect l="2279" r="16407" b="-1"/>
          <a:stretch/>
        </p:blipFill>
        <p:spPr>
          <a:xfrm>
            <a:off x="4080728" y="10"/>
            <a:ext cx="8111272" cy="6857990"/>
          </a:xfrm>
          <a:prstGeom prst="rect">
            <a:avLst/>
          </a:prstGeom>
        </p:spPr>
      </p:pic>
    </p:spTree>
    <p:extLst>
      <p:ext uri="{BB962C8B-B14F-4D97-AF65-F5344CB8AC3E}">
        <p14:creationId xmlns:p14="http://schemas.microsoft.com/office/powerpoint/2010/main" val="687908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304992-7FF6-42AF-A0BD-49AD022C3295}"/>
              </a:ext>
            </a:extLst>
          </p:cNvPr>
          <p:cNvSpPr>
            <a:spLocks noGrp="1"/>
          </p:cNvSpPr>
          <p:nvPr>
            <p:ph type="title"/>
          </p:nvPr>
        </p:nvSpPr>
        <p:spPr>
          <a:xfrm>
            <a:off x="477078" y="516836"/>
            <a:ext cx="3100136" cy="1960234"/>
          </a:xfrm>
        </p:spPr>
        <p:txBody>
          <a:bodyPr>
            <a:normAutofit/>
          </a:bodyPr>
          <a:lstStyle/>
          <a:p>
            <a:r>
              <a:rPr lang="lt-LT" sz="4000">
                <a:solidFill>
                  <a:srgbClr val="46B198"/>
                </a:solidFill>
              </a:rPr>
              <a:t>Pagrindinės žinutės</a:t>
            </a:r>
          </a:p>
        </p:txBody>
      </p:sp>
      <p:cxnSp>
        <p:nvCxnSpPr>
          <p:cNvPr id="55" name="Straight Connector 54">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4906362-523F-4E79-B842-B432C1B31C9F}"/>
              </a:ext>
            </a:extLst>
          </p:cNvPr>
          <p:cNvSpPr>
            <a:spLocks noGrp="1"/>
          </p:cNvSpPr>
          <p:nvPr>
            <p:ph idx="1"/>
          </p:nvPr>
        </p:nvSpPr>
        <p:spPr>
          <a:xfrm>
            <a:off x="492370" y="2790855"/>
            <a:ext cx="3235907" cy="3311766"/>
          </a:xfrm>
        </p:spPr>
        <p:txBody>
          <a:bodyPr>
            <a:normAutofit fontScale="92500"/>
          </a:bodyPr>
          <a:lstStyle/>
          <a:p>
            <a:r>
              <a:rPr lang="lt-LT" sz="1800" dirty="0"/>
              <a:t>Žinutė </a:t>
            </a:r>
            <a:r>
              <a:rPr lang="lt-LT" sz="1800" dirty="0" err="1"/>
              <a:t>nr.</a:t>
            </a:r>
            <a:r>
              <a:rPr lang="lt-LT" sz="1800" dirty="0"/>
              <a:t> 4: </a:t>
            </a:r>
            <a:r>
              <a:rPr lang="lt-LT" sz="1800" b="1" dirty="0" err="1"/>
              <a:t>Gamtotvarka</a:t>
            </a:r>
            <a:r>
              <a:rPr lang="lt-LT" sz="1800" dirty="0"/>
              <a:t> – tai žmogaus sukeltų neigiamų pasekmių gamtai kompensacija, pažeistų </a:t>
            </a:r>
            <a:r>
              <a:rPr lang="lt-LT" sz="1800" b="1" dirty="0"/>
              <a:t>gamtinių buveinių „gydymo priemonės“.</a:t>
            </a:r>
            <a:r>
              <a:rPr lang="en-US" sz="1800" b="1" dirty="0"/>
              <a:t> </a:t>
            </a:r>
            <a:r>
              <a:rPr lang="en-US" sz="1800" dirty="0" err="1"/>
              <a:t>Paprastai</a:t>
            </a:r>
            <a:r>
              <a:rPr lang="en-US" sz="1800" dirty="0"/>
              <a:t> j</a:t>
            </a:r>
            <a:r>
              <a:rPr lang="lt-LT" sz="1800" dirty="0"/>
              <a:t>ų reikia po žmogaus įsikišimo į gamtos procesus arba, kitu atveju, nutraukus šimtmečius trukusią svarbią veiklą. </a:t>
            </a:r>
            <a:endParaRPr lang="en-US" sz="1800" dirty="0"/>
          </a:p>
          <a:p>
            <a:r>
              <a:rPr lang="en-US" sz="1600" dirty="0"/>
              <a:t>* </a:t>
            </a:r>
            <a:r>
              <a:rPr lang="lt-LT" sz="1800" i="1" dirty="0"/>
              <a:t>Užbėgti už akių ir patiems iškelti žmonėms kylančius klausimus, pvz. kam kištis į gamtos procesus, ir į juos atsakyti.</a:t>
            </a:r>
          </a:p>
        </p:txBody>
      </p:sp>
      <p:pic>
        <p:nvPicPr>
          <p:cNvPr id="5" name="Picture 4" descr="A picture containing grass, outdoor, tree, field&#10;&#10;Description automatically generated">
            <a:extLst>
              <a:ext uri="{FF2B5EF4-FFF2-40B4-BE49-F238E27FC236}">
                <a16:creationId xmlns:a16="http://schemas.microsoft.com/office/drawing/2014/main" id="{DEE13296-CF46-4D89-9A28-3A485468F5E3}"/>
              </a:ext>
            </a:extLst>
          </p:cNvPr>
          <p:cNvPicPr>
            <a:picLocks noChangeAspect="1"/>
          </p:cNvPicPr>
          <p:nvPr/>
        </p:nvPicPr>
        <p:blipFill rotWithShape="1">
          <a:blip r:embed="rId3">
            <a:extLst>
              <a:ext uri="{28A0092B-C50C-407E-A947-70E740481C1C}">
                <a14:useLocalDpi xmlns:a14="http://schemas.microsoft.com/office/drawing/2010/main" val="0"/>
              </a:ext>
            </a:extLst>
          </a:blip>
          <a:srcRect l="5647" r="5647"/>
          <a:stretch/>
        </p:blipFill>
        <p:spPr>
          <a:xfrm>
            <a:off x="4080728" y="10"/>
            <a:ext cx="8111272" cy="6857990"/>
          </a:xfrm>
          <a:prstGeom prst="rect">
            <a:avLst/>
          </a:prstGeom>
        </p:spPr>
      </p:pic>
    </p:spTree>
    <p:extLst>
      <p:ext uri="{BB962C8B-B14F-4D97-AF65-F5344CB8AC3E}">
        <p14:creationId xmlns:p14="http://schemas.microsoft.com/office/powerpoint/2010/main" val="3479975384"/>
      </p:ext>
    </p:extLst>
  </p:cSld>
  <p:clrMapOvr>
    <a:masterClrMapping/>
  </p:clrMapOvr>
</p:sld>
</file>

<file path=ppt/theme/theme1.xml><?xml version="1.0" encoding="utf-8"?>
<a:theme xmlns:a="http://schemas.openxmlformats.org/drawingml/2006/main" name="RetrospectVTI">
  <a:themeElements>
    <a:clrScheme name="AnalogousFromDarkSeed_2SEEDS">
      <a:dk1>
        <a:srgbClr val="000000"/>
      </a:dk1>
      <a:lt1>
        <a:srgbClr val="FFFFFF"/>
      </a:lt1>
      <a:dk2>
        <a:srgbClr val="2C3A21"/>
      </a:dk2>
      <a:lt2>
        <a:srgbClr val="E5E2E8"/>
      </a:lt2>
      <a:accent1>
        <a:srgbClr val="6EB13B"/>
      </a:accent1>
      <a:accent2>
        <a:srgbClr val="99A842"/>
      </a:accent2>
      <a:accent3>
        <a:srgbClr val="48B547"/>
      </a:accent3>
      <a:accent4>
        <a:srgbClr val="3BB164"/>
      </a:accent4>
      <a:accent5>
        <a:srgbClr val="46B198"/>
      </a:accent5>
      <a:accent6>
        <a:srgbClr val="3B9CB1"/>
      </a:accent6>
      <a:hlink>
        <a:srgbClr val="318D94"/>
      </a:hlink>
      <a:folHlink>
        <a:srgbClr val="7F7F7F"/>
      </a:folHlink>
    </a:clrScheme>
    <a:fontScheme name="Retrospect">
      <a:majorFont>
        <a:latin typeface="Garamon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4161</TotalTime>
  <Words>2693</Words>
  <Application>Microsoft Office PowerPoint</Application>
  <PresentationFormat>Widescreen</PresentationFormat>
  <Paragraphs>87</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Calibri</vt:lpstr>
      <vt:lpstr>Cambria</vt:lpstr>
      <vt:lpstr>Garamond</vt:lpstr>
      <vt:lpstr>Inter var</vt:lpstr>
      <vt:lpstr>Open Sans</vt:lpstr>
      <vt:lpstr>Raleway</vt:lpstr>
      <vt:lpstr>Roboto</vt:lpstr>
      <vt:lpstr>Wingdings</vt:lpstr>
      <vt:lpstr>RetrospectVTI</vt:lpstr>
      <vt:lpstr>      Kaip komunikuoti apie „Natura 2000“: pagrindinės žinutės, dažniausiai kylantys klausimai</vt:lpstr>
      <vt:lpstr>Pagrindinės žinutės</vt:lpstr>
      <vt:lpstr>Dažniausiai daromos klaidos</vt:lpstr>
      <vt:lpstr>Pagrindinės žinutės</vt:lpstr>
      <vt:lpstr>Pagrindinės žinutės</vt:lpstr>
      <vt:lpstr>Dažniausiai daromos klaidos</vt:lpstr>
      <vt:lpstr>Dažniausiai daromos klaidos</vt:lpstr>
      <vt:lpstr>Pagrindinės žinutės</vt:lpstr>
      <vt:lpstr>Pagrindinės žinutės</vt:lpstr>
      <vt:lpstr>Pagrindinės žinutės</vt:lpstr>
      <vt:lpstr>Papildomos žinutės</vt:lpstr>
      <vt:lpstr>Papildomos žinutės</vt:lpstr>
      <vt:lpstr>Bendradarbiaukime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Kaip komunikuoti apie „Natura 2000“</dc:title>
  <dc:creator>Monika Midverytė</dc:creator>
  <cp:lastModifiedBy>Monika Midverytė</cp:lastModifiedBy>
  <cp:revision>70</cp:revision>
  <dcterms:created xsi:type="dcterms:W3CDTF">2021-03-23T09:41:13Z</dcterms:created>
  <dcterms:modified xsi:type="dcterms:W3CDTF">2021-04-13T14:24:00Z</dcterms:modified>
</cp:coreProperties>
</file>