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456" r:id="rId2"/>
    <p:sldId id="457" r:id="rId3"/>
    <p:sldId id="4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-464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FDA0AA-7F2B-468F-98DE-BC264DD827F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C8C510B-C545-4908-8ACD-CEE727A3277C}">
      <dgm:prSet custT="1"/>
      <dgm:spPr/>
      <dgm:t>
        <a:bodyPr/>
        <a:lstStyle/>
        <a:p>
          <a:pPr algn="ctr"/>
          <a:r>
            <a:rPr lang="lt-LT" sz="2400" dirty="0" smtClean="0"/>
            <a:t>Savalaikis prieš diskusijas dėl nacionalinio </a:t>
          </a:r>
          <a:r>
            <a:rPr lang="lt-LT" sz="2400" smtClean="0"/>
            <a:t>miškų susitarimo</a:t>
          </a:r>
          <a:endParaRPr lang="en-GB" sz="2400" dirty="0"/>
        </a:p>
      </dgm:t>
    </dgm:pt>
    <dgm:pt modelId="{76E59B6E-E53A-403F-AFFD-1EF01496FDD0}" type="parTrans" cxnId="{2EF7352E-79D6-40F4-B321-BAA17E10E7F4}">
      <dgm:prSet/>
      <dgm:spPr/>
      <dgm:t>
        <a:bodyPr/>
        <a:lstStyle/>
        <a:p>
          <a:pPr algn="ctr"/>
          <a:endParaRPr lang="en-GB" sz="2400"/>
        </a:p>
      </dgm:t>
    </dgm:pt>
    <dgm:pt modelId="{BF9C1287-44D4-4D7E-AB83-5D4E849D7385}" type="sibTrans" cxnId="{2EF7352E-79D6-40F4-B321-BAA17E10E7F4}">
      <dgm:prSet/>
      <dgm:spPr/>
      <dgm:t>
        <a:bodyPr/>
        <a:lstStyle/>
        <a:p>
          <a:pPr algn="ctr"/>
          <a:endParaRPr lang="en-GB" sz="2400"/>
        </a:p>
      </dgm:t>
    </dgm:pt>
    <dgm:pt modelId="{DC354FED-81CB-4EBA-89CC-CB89600E0BBF}" type="pres">
      <dgm:prSet presAssocID="{D9FDA0AA-7F2B-468F-98DE-BC264DD827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lt-LT"/>
        </a:p>
      </dgm:t>
    </dgm:pt>
    <dgm:pt modelId="{C014060E-4E46-4211-B011-16365BF2D767}" type="pres">
      <dgm:prSet presAssocID="{4C8C510B-C545-4908-8ACD-CEE727A3277C}" presName="parentText" presStyleLbl="node1" presStyleIdx="0" presStyleCnt="1" custScaleY="241556">
        <dgm:presLayoutVars>
          <dgm:chMax val="0"/>
          <dgm:bulletEnabled val="1"/>
        </dgm:presLayoutVars>
      </dgm:prSet>
      <dgm:spPr/>
      <dgm:t>
        <a:bodyPr/>
        <a:lstStyle/>
        <a:p>
          <a:endParaRPr lang="lt-LT"/>
        </a:p>
      </dgm:t>
    </dgm:pt>
  </dgm:ptLst>
  <dgm:cxnLst>
    <dgm:cxn modelId="{2EF7352E-79D6-40F4-B321-BAA17E10E7F4}" srcId="{D9FDA0AA-7F2B-468F-98DE-BC264DD827F9}" destId="{4C8C510B-C545-4908-8ACD-CEE727A3277C}" srcOrd="0" destOrd="0" parTransId="{76E59B6E-E53A-403F-AFFD-1EF01496FDD0}" sibTransId="{BF9C1287-44D4-4D7E-AB83-5D4E849D7385}"/>
    <dgm:cxn modelId="{BC7C4F90-C174-41FA-8F0F-15CAC611DCA7}" type="presOf" srcId="{D9FDA0AA-7F2B-468F-98DE-BC264DD827F9}" destId="{DC354FED-81CB-4EBA-89CC-CB89600E0BBF}" srcOrd="0" destOrd="0" presId="urn:microsoft.com/office/officeart/2005/8/layout/vList2"/>
    <dgm:cxn modelId="{8937C570-BE59-47DB-BA42-DB40C0CF1547}" type="presOf" srcId="{4C8C510B-C545-4908-8ACD-CEE727A3277C}" destId="{C014060E-4E46-4211-B011-16365BF2D767}" srcOrd="0" destOrd="0" presId="urn:microsoft.com/office/officeart/2005/8/layout/vList2"/>
    <dgm:cxn modelId="{BD5AB572-CE7A-4E85-A597-E2E72053C4A2}" type="presParOf" srcId="{DC354FED-81CB-4EBA-89CC-CB89600E0BBF}" destId="{C014060E-4E46-4211-B011-16365BF2D76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14060E-4E46-4211-B011-16365BF2D767}">
      <dsp:nvSpPr>
        <dsp:cNvPr id="0" name=""/>
        <dsp:cNvSpPr/>
      </dsp:nvSpPr>
      <dsp:spPr>
        <a:xfrm>
          <a:off x="0" y="11854"/>
          <a:ext cx="10631749" cy="67762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t-LT" sz="2400" kern="1200" dirty="0" smtClean="0"/>
            <a:t>Savalaikis prieš diskusijas dėl nacionalinio </a:t>
          </a:r>
          <a:r>
            <a:rPr lang="lt-LT" sz="2400" kern="1200" smtClean="0"/>
            <a:t>miškų susitarimo</a:t>
          </a:r>
          <a:endParaRPr lang="en-GB" sz="2400" kern="1200" dirty="0"/>
        </a:p>
      </dsp:txBody>
      <dsp:txXfrm>
        <a:off x="33079" y="44933"/>
        <a:ext cx="10565591" cy="6114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C0D2D6-64C5-4707-B154-D7922AF2E271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EC071-2467-4C65-B517-2011893E2B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458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EC071-2467-4C65-B517-2011893E2B4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86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19945D5-E4C3-489D-A89B-6CC3C233E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1F2AA35-A87F-4DFC-A05D-0DF025026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3C042-9F2A-4B79-90EF-DC554EF04310}" type="datetime1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FC09786-D8AA-41F3-A52B-C6E1F70A5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z="1200" smtClean="0"/>
              <a:t>Nerijus Kupstaitis, 2021 m. kovo 9 d.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A7F93F-DAFE-4DFD-8098-2229BD06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="" xmlns:a16="http://schemas.microsoft.com/office/drawing/2014/main" id="{091EE061-502F-43B7-9B82-063297C08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37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EC8434C-7DF2-47B2-9640-B64E2F550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6112DDC-C62D-42D6-B643-04C13911C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FDE0E07-A643-4166-BDD1-D35A7C28F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2734F4E-F3AE-4293-8238-C735D2E88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553BA-AC60-4EFD-AC4E-4A6CBF09886F}" type="datetime1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9C78131-E11C-41EB-92FB-693868AA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B3DE7A-CE80-4F68-B6B0-F7A43451E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80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7C3602-7EF3-45B2-8A9A-1C6C03870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68EF8AF-DCBF-47AB-9E71-FE2FE8E51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FC38200-A1A2-4AFD-8A0A-A559FDE9D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8552C-8453-4862-A972-1FD62362D8A3}" type="datetime1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1A8EF07-3770-4F39-80D8-90207631E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6359D5-6B77-448A-AA0D-6EA5257FC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170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241A0B0-E908-4C4F-A31C-251B2BEC57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0B1416D-9977-44B1-89BC-A45B12A8F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2CA118-03A3-490A-8A32-B2F73AB1F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BC19-50F3-4B34-BDE3-A4128EACF135}" type="datetime1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6D1C96-4851-4FD7-B593-46FF2A69C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AEBE7B-1357-4C02-82BB-CD1CF04D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955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B8DD2B-3583-455A-8FA2-E26D07C72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9916565-6785-441E-BB92-269944D425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341582" cy="365125"/>
          </a:xfrm>
        </p:spPr>
        <p:txBody>
          <a:bodyPr/>
          <a:lstStyle/>
          <a:p>
            <a:fld id="{7D2A0C84-E221-4FAC-A035-21820698F869}" type="datetime1">
              <a:rPr lang="en-GB" smtClean="0"/>
              <a:t>03/03/2021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3CB3EE5-E509-4A75-9096-EDBBAA200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18327" y="6356350"/>
            <a:ext cx="7564581" cy="365125"/>
          </a:xfrm>
        </p:spPr>
        <p:txBody>
          <a:bodyPr/>
          <a:lstStyle/>
          <a:p>
            <a:r>
              <a:rPr lang="fi-FI" sz="1200" smtClean="0"/>
              <a:t>Nerijus Kupstaitis, 2021 m. kovo 9 d.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59785C8-A81E-4B64-8E36-3F18F4521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21454" y="6356350"/>
            <a:ext cx="1332345" cy="365125"/>
          </a:xfrm>
        </p:spPr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77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5EA500-99AE-4CCE-B6FA-2200FE5F5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0276A5A-4CAE-40CE-A14E-785CB52CB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D8367D1-FAD3-4274-AEC4-E6DC68091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6043F-05CE-416E-A142-D4AFA7C7163F}" type="datetime1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611F1C7-F7A3-4901-9046-F68B91B58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9F4CF0A-5A10-4960-9F77-FE44C78CE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45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6F825D-C4C7-497A-8058-F9B34EA1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17D71EE-4C9A-4A6E-9CA2-CC05D2BA8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246FD79-DF05-4BE2-8464-61E30E368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C0033-5235-4372-89CD-0D215C23DB62}" type="datetime1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52A5B30-12C1-449D-95A7-9F0D9FDB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81418A2-6EC5-4F2D-86A0-ED09F0934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329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6D1BD2-8E85-43F8-88FE-B1B283B92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DB7C510-034C-4F63-8DBF-E18B7AB5E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C40CF73-F39E-4E8D-A318-CB0504D56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3643929-1F5C-4002-BC3C-C59EDED3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7D1D6-63C4-49A7-A950-EC3724472054}" type="datetime1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7CC43B0-8F7C-4A09-B871-FB8210C5A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17E5D2C-1DFA-468E-816A-DD707FE3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57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1CC48FD-C144-45AC-B6AB-F518EF1B5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200166E-04C8-4E29-B969-AE0AA5F72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6E4552D-9ADD-4645-A092-6781531E35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23C6D46-9240-4C2F-8B2C-5B70A1BE8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17B09C0-8857-4494-B27D-1256635E1D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A98E620-055F-417C-87D9-ADA1757CD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6F425-B473-4E8A-AF5F-1B75990FB5E2}" type="datetime1">
              <a:rPr lang="en-GB" smtClean="0"/>
              <a:t>03/03/2021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BD413D6-C435-472A-9489-43D00DBE2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FE45D07-F63F-4028-AE32-E02763902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57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4E7D94-AD56-4CEB-9E32-D2EE805D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DDAC041-C90B-48EF-92F6-4BA88391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5D21-1145-4553-9449-E2FED2A34076}" type="datetime1">
              <a:rPr lang="en-GB" smtClean="0"/>
              <a:t>03/03/2021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D0D97C0-3B47-4189-B607-F73492471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3F7F12-F30A-4451-885F-082CC4AB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21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D13031E-345A-4A1E-9306-854F060E0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7A3B3-2143-41B7-BCEC-2E3BC79BB741}" type="datetime1">
              <a:rPr lang="en-GB" smtClean="0"/>
              <a:t>03/03/2021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DD288C1-B4A5-4BED-B3AB-44386C4F2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EC3B468-9DDB-4BC2-B4F4-65F2BB9FC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0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52A45C-480B-4959-BF21-13E90BCA7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A74B235-12FE-4769-BBF3-3F1170D6B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F34029E-38B6-47A2-8E0D-0726DA31D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0AF9C33-ABDC-4DE2-9B16-6223110F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3B46-C718-4F97-8E5A-4F69E18F89A7}" type="datetime1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13448D-296D-4B10-9FC1-2C4298C38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A535020-7B16-469E-A9F1-3BB27DFF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72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68B94E6-CB95-4A37-9D7B-D7A570C3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AF1297-E923-4BB9-BE1A-E85A52148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B0B36CA-F1C2-4E8E-A467-ABA56F29C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12CFB-F422-48FC-971E-09AF5764B24A}" type="datetime1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95CCBB6-DE14-4650-9413-D3F68FA49D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Nerijus Kupstaitis, 2021 m. kovo 9 d.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8CE586D-2917-4D37-A8E2-7F06BFCD63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2880B-D842-4800-80C9-C9C882260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8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/>
              <a:t>Miško buveinių tvarkymo rekomendacijos - žingsnis link aiškesnės miškų politikos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3212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i="1" dirty="0" smtClean="0">
                <a:solidFill>
                  <a:srgbClr val="FF0000"/>
                </a:solidFill>
              </a:rPr>
              <a:t>Vienas iš šiandieninės miškų politikos iššūkių:</a:t>
            </a:r>
          </a:p>
          <a:p>
            <a:r>
              <a:rPr lang="lt-LT" sz="2400" dirty="0" smtClean="0"/>
              <a:t>gilėjantis </a:t>
            </a:r>
            <a:r>
              <a:rPr lang="lt-LT" sz="2400" b="1" dirty="0"/>
              <a:t>konfliktas tarp geresnės gamtosaugos ir racionalesnio miško naudojimo </a:t>
            </a:r>
            <a:r>
              <a:rPr lang="lt-LT" sz="2400" dirty="0"/>
              <a:t>siekių – poreikis naujoms miškininkystės priemonėms ir naujo balanso </a:t>
            </a:r>
            <a:r>
              <a:rPr lang="lt-LT" sz="2400" dirty="0" smtClean="0"/>
              <a:t>paieškai</a:t>
            </a:r>
          </a:p>
          <a:p>
            <a:pPr marL="0" indent="0">
              <a:buNone/>
            </a:pPr>
            <a:r>
              <a:rPr lang="lt-LT" sz="2400" i="1" u="sng" dirty="0" smtClean="0"/>
              <a:t>Realybė</a:t>
            </a:r>
            <a:r>
              <a:rPr lang="lt-LT" sz="2400" i="1" dirty="0" smtClean="0"/>
              <a:t>: </a:t>
            </a:r>
            <a:r>
              <a:rPr lang="lt-LT" sz="2400" dirty="0" smtClean="0"/>
              <a:t>nuo 2018 metų stumdymasis tarp kraštutinumų: nuo visiško (kad ir laikino) miškų ūkinės veiklos uždraudimo buveinėse iki ūkiniams miškams įprastos veiklos</a:t>
            </a:r>
          </a:p>
          <a:p>
            <a:pPr marL="0" indent="0">
              <a:buNone/>
            </a:pPr>
            <a:r>
              <a:rPr lang="lt-LT" sz="2400" i="1" dirty="0" smtClean="0">
                <a:solidFill>
                  <a:srgbClr val="FF0000"/>
                </a:solidFill>
              </a:rPr>
              <a:t>EB svarbos miško buveinės – maždaug dešimtadalis Lietuvos miškų: </a:t>
            </a:r>
          </a:p>
          <a:p>
            <a:r>
              <a:rPr lang="lt-LT" sz="2400" dirty="0" smtClean="0"/>
              <a:t>sąlyginai nedidelė dalis, paliekanti daugiau nei būtina erdvės konkuruojančių miško </a:t>
            </a:r>
            <a:r>
              <a:rPr lang="lt-LT" sz="2400" dirty="0" err="1" smtClean="0"/>
              <a:t>ekosisteminių</a:t>
            </a:r>
            <a:r>
              <a:rPr lang="lt-LT" sz="2400" dirty="0" smtClean="0"/>
              <a:t> </a:t>
            </a:r>
            <a:r>
              <a:rPr lang="lt-LT" sz="2400" dirty="0"/>
              <a:t>paslaugų subalansuotam teikimui</a:t>
            </a:r>
            <a:r>
              <a:rPr lang="lt-LT" sz="2400" dirty="0" smtClean="0"/>
              <a:t>, taip pat ir įprastoms miškininkystės priemonėms</a:t>
            </a:r>
          </a:p>
          <a:p>
            <a:endParaRPr lang="lt-LT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30E3CA7-B3DA-47AD-BE97-681D0F29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z="1600" smtClean="0"/>
              <a:t>1</a:t>
            </a:fld>
            <a:endParaRPr lang="en-GB" sz="1600" dirty="0"/>
          </a:p>
        </p:txBody>
      </p:sp>
      <p:pic>
        <p:nvPicPr>
          <p:cNvPr id="5" name="Picture 15" descr="LogoAM">
            <a:extLst>
              <a:ext uri="{FF2B5EF4-FFF2-40B4-BE49-F238E27FC236}">
                <a16:creationId xmlns="" xmlns:a16="http://schemas.microsoft.com/office/drawing/2014/main" id="{6268DF0F-58B8-45E7-805F-87A72E786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446" y="307389"/>
            <a:ext cx="928707" cy="99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z="1600" dirty="0" smtClean="0"/>
              <a:t>Nerijus Kupstaitis, 2021 m. kovo 9 d.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760057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/>
              <a:t>Miško buveinių tvarkymo rekomendacijos - žingsnis link aiškesnės miškų </a:t>
            </a:r>
            <a:r>
              <a:rPr lang="lt-LT" sz="3200" b="1" dirty="0" smtClean="0"/>
              <a:t>politikos (2)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3212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i="1" dirty="0" smtClean="0">
                <a:solidFill>
                  <a:srgbClr val="FF0000"/>
                </a:solidFill>
              </a:rPr>
              <a:t>Įprastos miškininkystės priemonės nėra tinkamos miško buveinių tvarkymui:</a:t>
            </a:r>
          </a:p>
          <a:p>
            <a:r>
              <a:rPr lang="lt-LT" sz="2400" dirty="0"/>
              <a:t>v</a:t>
            </a:r>
            <a:r>
              <a:rPr lang="lt-LT" sz="2400" dirty="0" smtClean="0"/>
              <a:t>isi </a:t>
            </a:r>
            <a:r>
              <a:rPr lang="lt-LT" sz="2400" dirty="0" err="1" smtClean="0"/>
              <a:t>plynieji</a:t>
            </a:r>
            <a:r>
              <a:rPr lang="lt-LT" sz="2400" dirty="0" smtClean="0"/>
              <a:t> ir </a:t>
            </a:r>
            <a:r>
              <a:rPr lang="lt-LT" sz="2400" dirty="0" err="1" smtClean="0"/>
              <a:t>atvejiniai</a:t>
            </a:r>
            <a:r>
              <a:rPr lang="lt-LT" sz="2400" dirty="0" smtClean="0"/>
              <a:t> miško kirtimai (Lietuvoje vyraujantys miško kirtimų būdai) pripažįstami naikinančiais miško buveines praktiškai visais atvejais</a:t>
            </a:r>
          </a:p>
          <a:p>
            <a:r>
              <a:rPr lang="lt-LT" sz="2400" dirty="0" smtClean="0"/>
              <a:t>nuolatinės senų medžių dangos miškininkystės priemonės Lietuvoje praktiškai neegzistuoja (netgi pagrindinių atrankinių miško kirtimų būdas taikomas labai retai)</a:t>
            </a:r>
          </a:p>
          <a:p>
            <a:r>
              <a:rPr lang="lt-LT" sz="2400" dirty="0"/>
              <a:t>s</a:t>
            </a:r>
            <a:r>
              <a:rPr lang="lt-LT" sz="2400" dirty="0" smtClean="0"/>
              <a:t>anitariniais miško kirtimais paprastai išimama ir negyva mediena </a:t>
            </a:r>
          </a:p>
          <a:p>
            <a:pPr marL="0" indent="0">
              <a:buNone/>
            </a:pPr>
            <a:r>
              <a:rPr lang="lt-LT" sz="2400" i="1" dirty="0" smtClean="0">
                <a:solidFill>
                  <a:srgbClr val="FF0000"/>
                </a:solidFill>
              </a:rPr>
              <a:t>Siūlomas adaptyvaus buveinių tvarkymo modelis: </a:t>
            </a:r>
          </a:p>
          <a:p>
            <a:r>
              <a:rPr lang="lt-LT" sz="2400" dirty="0"/>
              <a:t>p</a:t>
            </a:r>
            <a:r>
              <a:rPr lang="lt-LT" sz="2400" dirty="0" smtClean="0"/>
              <a:t>ripažįstama, kad rekomendacijos turi būti atnaujinamos maždaug po penkerių metų integruojant per tą laiką įgytas patirtis ir naujas žinias </a:t>
            </a:r>
            <a:endParaRPr lang="lt-LT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30E3CA7-B3DA-47AD-BE97-681D0F29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z="1600" smtClean="0"/>
              <a:t>2</a:t>
            </a:fld>
            <a:endParaRPr lang="en-GB" sz="1600"/>
          </a:p>
        </p:txBody>
      </p:sp>
      <p:pic>
        <p:nvPicPr>
          <p:cNvPr id="5" name="Picture 15" descr="LogoAM">
            <a:extLst>
              <a:ext uri="{FF2B5EF4-FFF2-40B4-BE49-F238E27FC236}">
                <a16:creationId xmlns="" xmlns:a16="http://schemas.microsoft.com/office/drawing/2014/main" id="{6268DF0F-58B8-45E7-805F-87A72E786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446" y="307389"/>
            <a:ext cx="928707" cy="99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z="1600" dirty="0" smtClean="0"/>
              <a:t>Nerijus Kupstaitis, 2021 m. kovo 9 d.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0896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/>
              <a:t>Miško buveinių tvarkymo rekomendacijos - žingsnis link aiškesnės miškų </a:t>
            </a:r>
            <a:r>
              <a:rPr lang="lt-LT" sz="3200" b="1" dirty="0" smtClean="0"/>
              <a:t>politikos (3)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32127" cy="28538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2400" i="1" dirty="0" smtClean="0">
                <a:solidFill>
                  <a:srgbClr val="FF0000"/>
                </a:solidFill>
              </a:rPr>
              <a:t>Svarbus dokumentas sprendžiant biologinės įvairovės apsaugos ir miško naudojimo santykio klausimą:</a:t>
            </a:r>
          </a:p>
          <a:p>
            <a:r>
              <a:rPr lang="lt-LT" sz="2400" dirty="0"/>
              <a:t>g</a:t>
            </a:r>
            <a:r>
              <a:rPr lang="lt-LT" sz="2400" dirty="0" smtClean="0"/>
              <a:t>ausesnėms ir dažniau sutinkamoms buveinėms numato ne vien </a:t>
            </a:r>
            <a:r>
              <a:rPr lang="lt-LT" sz="2400" dirty="0" err="1" smtClean="0"/>
              <a:t>gamtotvarkos</a:t>
            </a:r>
            <a:r>
              <a:rPr lang="lt-LT" sz="2400" dirty="0" smtClean="0"/>
              <a:t>, bet ir kraštovaizdžio natūralios dinamikos imitavimo priemones (kirtimus)</a:t>
            </a:r>
          </a:p>
          <a:p>
            <a:r>
              <a:rPr lang="lt-LT" sz="2400" dirty="0" smtClean="0"/>
              <a:t>leidžia tiksliau ir realiau įvertinti (</a:t>
            </a:r>
            <a:r>
              <a:rPr lang="lt-LT" sz="2400" dirty="0" err="1" smtClean="0"/>
              <a:t>socio)ekonominius</a:t>
            </a:r>
            <a:r>
              <a:rPr lang="lt-LT" sz="2400" dirty="0" smtClean="0"/>
              <a:t> praradimus dėl miško naudojimo apribojimų buveinėse</a:t>
            </a:r>
          </a:p>
          <a:p>
            <a:r>
              <a:rPr lang="lt-LT" sz="2400" dirty="0"/>
              <a:t>p</a:t>
            </a:r>
            <a:r>
              <a:rPr lang="lt-LT" sz="2400" dirty="0" smtClean="0"/>
              <a:t>adeda apsispręsti dėl labiau subalansuotos ilgalaikės </a:t>
            </a:r>
            <a:r>
              <a:rPr lang="lt-LT" sz="2400" smtClean="0"/>
              <a:t>miškų politikos</a:t>
            </a:r>
            <a:endParaRPr lang="lt-LT" sz="2400" dirty="0" smtClean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30E3CA7-B3DA-47AD-BE97-681D0F293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880B-D842-4800-80C9-C9C8822600F6}" type="slidenum">
              <a:rPr lang="en-GB" sz="1600" smtClean="0"/>
              <a:t>3</a:t>
            </a:fld>
            <a:endParaRPr lang="en-GB" sz="1600"/>
          </a:p>
        </p:txBody>
      </p:sp>
      <p:pic>
        <p:nvPicPr>
          <p:cNvPr id="5" name="Picture 15" descr="LogoAM">
            <a:extLst>
              <a:ext uri="{FF2B5EF4-FFF2-40B4-BE49-F238E27FC236}">
                <a16:creationId xmlns="" xmlns:a16="http://schemas.microsoft.com/office/drawing/2014/main" id="{6268DF0F-58B8-45E7-805F-87A72E786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446" y="307389"/>
            <a:ext cx="928707" cy="997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z="1600" dirty="0" smtClean="0"/>
              <a:t>Nerijus Kupstaitis, 2021 m. kovo 9 d.</a:t>
            </a:r>
            <a:endParaRPr lang="en-GB" sz="1600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="" xmlns:a16="http://schemas.microsoft.com/office/drawing/2014/main" id="{67A055BB-9DD3-4109-AB65-B3AC40E6A2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5460025"/>
              </p:ext>
            </p:extLst>
          </p:nvPr>
        </p:nvGraphicFramePr>
        <p:xfrm>
          <a:off x="838200" y="5220706"/>
          <a:ext cx="10631749" cy="701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Arrow: Down 7">
            <a:extLst>
              <a:ext uri="{FF2B5EF4-FFF2-40B4-BE49-F238E27FC236}">
                <a16:creationId xmlns="" xmlns:a16="http://schemas.microsoft.com/office/drawing/2014/main" id="{BA03F76E-58EF-4ADC-B060-0AC18DCE2BDF}"/>
              </a:ext>
            </a:extLst>
          </p:cNvPr>
          <p:cNvSpPr/>
          <p:nvPr/>
        </p:nvSpPr>
        <p:spPr>
          <a:xfrm>
            <a:off x="5387003" y="4679461"/>
            <a:ext cx="1547304" cy="434711"/>
          </a:xfrm>
          <a:prstGeom prst="downArrow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39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7" grpId="0">
        <p:bldAsOne/>
      </p:bldGraphic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6494</TotalTime>
  <Words>297</Words>
  <Application>Microsoft Office PowerPoint</Application>
  <PresentationFormat>Custom</PresentationFormat>
  <Paragraphs>26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Miško buveinių tvarkymo rekomendacijos - žingsnis link aiškesnės miškų politikos</vt:lpstr>
      <vt:lpstr>Miško buveinių tvarkymo rekomendacijos - žingsnis link aiškesnės miškų politikos (2)</vt:lpstr>
      <vt:lpstr>Miško buveinių tvarkymo rekomendacijos - žingsnis link aiškesnės miškų politikos 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Kupstaitis</dc:creator>
  <cp:lastModifiedBy>Nerijus Kupstaitis</cp:lastModifiedBy>
  <cp:revision>151</cp:revision>
  <dcterms:created xsi:type="dcterms:W3CDTF">2018-11-06T06:48:46Z</dcterms:created>
  <dcterms:modified xsi:type="dcterms:W3CDTF">2021-03-03T15:08:15Z</dcterms:modified>
</cp:coreProperties>
</file>