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763" r:id="rId3"/>
    <p:sldId id="602" r:id="rId4"/>
    <p:sldId id="663" r:id="rId5"/>
    <p:sldId id="767" r:id="rId6"/>
    <p:sldId id="601" r:id="rId7"/>
    <p:sldId id="620" r:id="rId8"/>
    <p:sldId id="621" r:id="rId9"/>
    <p:sldId id="625" r:id="rId10"/>
    <p:sldId id="623" r:id="rId11"/>
    <p:sldId id="622" r:id="rId12"/>
    <p:sldId id="780" r:id="rId13"/>
    <p:sldId id="764" r:id="rId14"/>
    <p:sldId id="765" r:id="rId15"/>
    <p:sldId id="667" r:id="rId16"/>
    <p:sldId id="766" r:id="rId17"/>
    <p:sldId id="670" r:id="rId18"/>
    <p:sldId id="669" r:id="rId19"/>
    <p:sldId id="626" r:id="rId20"/>
    <p:sldId id="627" r:id="rId21"/>
    <p:sldId id="629" r:id="rId22"/>
    <p:sldId id="630" r:id="rId23"/>
    <p:sldId id="631" r:id="rId24"/>
    <p:sldId id="735" r:id="rId25"/>
    <p:sldId id="770" r:id="rId26"/>
    <p:sldId id="768" r:id="rId27"/>
    <p:sldId id="661" r:id="rId28"/>
    <p:sldId id="662" r:id="rId29"/>
    <p:sldId id="704" r:id="rId30"/>
    <p:sldId id="649" r:id="rId31"/>
    <p:sldId id="705" r:id="rId32"/>
    <p:sldId id="650" r:id="rId33"/>
    <p:sldId id="736" r:id="rId34"/>
    <p:sldId id="737" r:id="rId35"/>
    <p:sldId id="722" r:id="rId36"/>
    <p:sldId id="712" r:id="rId37"/>
    <p:sldId id="713" r:id="rId38"/>
    <p:sldId id="714" r:id="rId39"/>
    <p:sldId id="715" r:id="rId40"/>
    <p:sldId id="716" r:id="rId41"/>
    <p:sldId id="717" r:id="rId42"/>
    <p:sldId id="719" r:id="rId43"/>
    <p:sldId id="720" r:id="rId44"/>
    <p:sldId id="721" r:id="rId45"/>
    <p:sldId id="787" r:id="rId46"/>
    <p:sldId id="738" r:id="rId47"/>
    <p:sldId id="605" r:id="rId48"/>
    <p:sldId id="739" r:id="rId49"/>
    <p:sldId id="740" r:id="rId50"/>
    <p:sldId id="778" r:id="rId51"/>
    <p:sldId id="651" r:id="rId52"/>
    <p:sldId id="777" r:id="rId53"/>
    <p:sldId id="771" r:id="rId54"/>
    <p:sldId id="788" r:id="rId55"/>
    <p:sldId id="773" r:id="rId56"/>
    <p:sldId id="774" r:id="rId57"/>
    <p:sldId id="775" r:id="rId58"/>
    <p:sldId id="655" r:id="rId59"/>
    <p:sldId id="742" r:id="rId60"/>
    <p:sldId id="743" r:id="rId61"/>
    <p:sldId id="746" r:id="rId62"/>
    <p:sldId id="747" r:id="rId63"/>
    <p:sldId id="671" r:id="rId64"/>
    <p:sldId id="779" r:id="rId65"/>
    <p:sldId id="748" r:id="rId66"/>
    <p:sldId id="749" r:id="rId67"/>
    <p:sldId id="750" r:id="rId68"/>
    <p:sldId id="751" r:id="rId69"/>
    <p:sldId id="752" r:id="rId70"/>
    <p:sldId id="792" r:id="rId71"/>
    <p:sldId id="754" r:id="rId72"/>
    <p:sldId id="730" r:id="rId73"/>
    <p:sldId id="755" r:id="rId74"/>
    <p:sldId id="753" r:id="rId75"/>
    <p:sldId id="733" r:id="rId76"/>
    <p:sldId id="756" r:id="rId77"/>
    <p:sldId id="758" r:id="rId78"/>
    <p:sldId id="791" r:id="rId79"/>
    <p:sldId id="757" r:id="rId80"/>
    <p:sldId id="759" r:id="rId81"/>
    <p:sldId id="760" r:id="rId82"/>
    <p:sldId id="761" r:id="rId83"/>
    <p:sldId id="762" r:id="rId84"/>
    <p:sldId id="732" r:id="rId85"/>
    <p:sldId id="257" r:id="rId86"/>
    <p:sldId id="260" r:id="rId87"/>
    <p:sldId id="261" r:id="rId88"/>
    <p:sldId id="262" r:id="rId89"/>
    <p:sldId id="723" r:id="rId90"/>
    <p:sldId id="784" r:id="rId91"/>
    <p:sldId id="785" r:id="rId92"/>
    <p:sldId id="729" r:id="rId93"/>
    <p:sldId id="702" r:id="rId94"/>
    <p:sldId id="786" r:id="rId95"/>
    <p:sldId id="696" r:id="rId96"/>
    <p:sldId id="697" r:id="rId97"/>
    <p:sldId id="699" r:id="rId98"/>
    <p:sldId id="586" r:id="rId99"/>
  </p:sldIdLst>
  <p:sldSz cx="12192000" cy="6858000"/>
  <p:notesSz cx="6797675" cy="992822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B1D"/>
    <a:srgbClr val="781E40"/>
    <a:srgbClr val="3E222B"/>
    <a:srgbClr val="71BCF5"/>
    <a:srgbClr val="F076D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20" autoAdjust="0"/>
  </p:normalViewPr>
  <p:slideViewPr>
    <p:cSldViewPr snapToGrid="0" showGuides="1">
      <p:cViewPr varScale="1">
        <p:scale>
          <a:sx n="77" d="100"/>
          <a:sy n="77" d="100"/>
        </p:scale>
        <p:origin x="172" y="36"/>
      </p:cViewPr>
      <p:guideLst>
        <p:guide orient="horz" pos="2137"/>
        <p:guide pos="3840"/>
      </p:guideLst>
    </p:cSldViewPr>
  </p:slideViewPr>
  <p:notesTextViewPr>
    <p:cViewPr>
      <p:scale>
        <a:sx n="1" d="1"/>
        <a:sy n="1" d="1"/>
      </p:scale>
      <p:origin x="0" y="0"/>
    </p:cViewPr>
  </p:notesTextViewPr>
  <p:sorterViewPr>
    <p:cViewPr>
      <p:scale>
        <a:sx n="100" d="100"/>
        <a:sy n="100" d="100"/>
      </p:scale>
      <p:origin x="0" y="-94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Buveinės pagal buveinių grupę</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3289-4ED8-8776-86C4BDC98508}"/>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3289-4ED8-8776-86C4BDC98508}"/>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3289-4ED8-8776-86C4BDC985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89-4ED8-8776-86C4BDC98508}"/>
              </c:ext>
            </c:extLst>
          </c:dPt>
          <c:dPt>
            <c:idx val="4"/>
            <c:bubble3D val="0"/>
            <c:spPr>
              <a:solidFill>
                <a:srgbClr val="FFFF00"/>
              </a:solidFill>
              <a:ln w="19050">
                <a:solidFill>
                  <a:schemeClr val="lt1"/>
                </a:solidFill>
              </a:ln>
              <a:effectLst/>
            </c:spPr>
            <c:extLst>
              <c:ext xmlns:c16="http://schemas.microsoft.com/office/drawing/2014/chart" uri="{C3380CC4-5D6E-409C-BE32-E72D297353CC}">
                <c16:uniqueId val="{00000009-3289-4ED8-8776-86C4BDC98508}"/>
              </c:ext>
            </c:extLst>
          </c:dPt>
          <c:dLbls>
            <c:dLbl>
              <c:idx val="0"/>
              <c:layout>
                <c:manualLayout>
                  <c:x val="-0.22317135244285674"/>
                  <c:y val="-0.1509845451568581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3289-4ED8-8776-86C4BDC98508}"/>
                </c:ext>
              </c:extLst>
            </c:dLbl>
            <c:dLbl>
              <c:idx val="1"/>
              <c:layout>
                <c:manualLayout>
                  <c:x val="0"/>
                  <c:y val="0.16324778683770985"/>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289-4ED8-8776-86C4BDC98508}"/>
                </c:ext>
              </c:extLst>
            </c:dLbl>
            <c:dLbl>
              <c:idx val="2"/>
              <c:layout>
                <c:manualLayout>
                  <c:x val="-1.7604339669984346E-2"/>
                  <c:y val="9.1965939418828645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3289-4ED8-8776-86C4BDC98508}"/>
                </c:ext>
              </c:extLst>
            </c:dLbl>
            <c:dLbl>
              <c:idx val="3"/>
              <c:layout>
                <c:manualLayout>
                  <c:x val="-5.6254167015162587E-2"/>
                  <c:y val="8.1799601539326808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3289-4ED8-8776-86C4BDC98508}"/>
                </c:ext>
              </c:extLst>
            </c:dLbl>
            <c:dLbl>
              <c:idx val="4"/>
              <c:layout>
                <c:manualLayout>
                  <c:x val="0.31540355824262484"/>
                  <c:y val="8.1799601539326802E-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3289-4ED8-8776-86C4BDC9850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85000"/>
                      </a:schemeClr>
                    </a:solidFill>
                    <a:latin typeface="+mn-lt"/>
                    <a:ea typeface="+mn-ea"/>
                    <a:cs typeface="+mn-cs"/>
                  </a:defRPr>
                </a:pPr>
                <a:endParaRPr lang="lt-LT"/>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Miškų ir joms artimos buveinės</c:v>
                </c:pt>
                <c:pt idx="1">
                  <c:v>Natūralios ar pusiau natūralios pievos</c:v>
                </c:pt>
                <c:pt idx="2">
                  <c:v>Vandens</c:v>
                </c:pt>
                <c:pt idx="3">
                  <c:v>Pelkės</c:v>
                </c:pt>
                <c:pt idx="4">
                  <c:v>Smėlynų ir kopų</c:v>
                </c:pt>
              </c:strCache>
            </c:strRef>
          </c:cat>
          <c:val>
            <c:numRef>
              <c:f>Sheet1!$B$2:$B$6</c:f>
              <c:numCache>
                <c:formatCode>General</c:formatCode>
                <c:ptCount val="5"/>
                <c:pt idx="0">
                  <c:v>62</c:v>
                </c:pt>
                <c:pt idx="1">
                  <c:v>18</c:v>
                </c:pt>
                <c:pt idx="2">
                  <c:v>13</c:v>
                </c:pt>
                <c:pt idx="3">
                  <c:v>6</c:v>
                </c:pt>
                <c:pt idx="4">
                  <c:v>1</c:v>
                </c:pt>
              </c:numCache>
            </c:numRef>
          </c:val>
          <c:extLst>
            <c:ext xmlns:c16="http://schemas.microsoft.com/office/drawing/2014/chart" uri="{C3380CC4-5D6E-409C-BE32-E72D297353CC}">
              <c16:uniqueId val="{0000000A-3289-4ED8-8776-86C4BDC985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C9B12D0-90A7-4726-8D65-CC476FCE484A}" type="datetimeFigureOut">
              <a:rPr lang="en-GB" smtClean="0"/>
              <a:t>09/03/2021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006AC37A-6B54-41B6-ABE1-2B56064652B4}" type="slidenum">
              <a:rPr lang="en-GB" smtClean="0"/>
              <a:t>‹#›</a:t>
            </a:fld>
            <a:endParaRPr lang="en-GB"/>
          </a:p>
        </p:txBody>
      </p:sp>
    </p:spTree>
    <p:extLst>
      <p:ext uri="{BB962C8B-B14F-4D97-AF65-F5344CB8AC3E}">
        <p14:creationId xmlns:p14="http://schemas.microsoft.com/office/powerpoint/2010/main" val="12209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Pagrindin</a:t>
            </a:r>
            <a:r>
              <a:rPr lang="lt-LT" dirty="0"/>
              <a:t>ės priemonės, tai nėra baigtinis sąrašas.</a:t>
            </a:r>
          </a:p>
          <a:p>
            <a:r>
              <a:rPr lang="lt-LT" dirty="0"/>
              <a:t>Jei nenurodyta kitaip, vykdymui galėtų pakakti miškotvarkos projekto (gamtosauginių priemonių plano).</a:t>
            </a:r>
          </a:p>
          <a:p>
            <a:r>
              <a:rPr lang="lt-LT" dirty="0"/>
              <a:t>Priemonės yra rekomendacinio plano, jei yra priemonė, jos nebūtina gyvendinti (buvo klausimas iš gamtininkų).</a:t>
            </a:r>
          </a:p>
          <a:p>
            <a:endParaRPr lang="en-US" dirty="0"/>
          </a:p>
        </p:txBody>
      </p:sp>
      <p:sp>
        <p:nvSpPr>
          <p:cNvPr id="4" name="Slide Number Placeholder 3"/>
          <p:cNvSpPr>
            <a:spLocks noGrp="1"/>
          </p:cNvSpPr>
          <p:nvPr>
            <p:ph type="sldNum" sz="quarter" idx="5"/>
          </p:nvPr>
        </p:nvSpPr>
        <p:spPr/>
        <p:txBody>
          <a:bodyPr/>
          <a:lstStyle/>
          <a:p>
            <a:fld id="{006AC37A-6B54-41B6-ABE1-2B56064652B4}" type="slidenum">
              <a:rPr lang="en-GB" smtClean="0"/>
              <a:t>35</a:t>
            </a:fld>
            <a:endParaRPr lang="en-GB"/>
          </a:p>
        </p:txBody>
      </p:sp>
    </p:spTree>
    <p:extLst>
      <p:ext uri="{BB962C8B-B14F-4D97-AF65-F5344CB8AC3E}">
        <p14:creationId xmlns:p14="http://schemas.microsoft.com/office/powerpoint/2010/main" val="213707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dirty="0">
                <a:solidFill>
                  <a:schemeClr val="bg1"/>
                </a:solidFill>
                <a:latin typeface="Times New Roman" panose="02020603050405020304" pitchFamily="18" charset="0"/>
                <a:ea typeface="Times New Roman" panose="02020603050405020304" pitchFamily="18" charset="0"/>
              </a:rPr>
              <a:t>Antru atveju buveinės plotas turėtų būti mažiau nei 50.</a:t>
            </a:r>
          </a:p>
          <a:p>
            <a:r>
              <a:rPr lang="lt-LT" sz="1200" dirty="0">
                <a:solidFill>
                  <a:schemeClr val="bg1"/>
                </a:solidFill>
                <a:latin typeface="Times New Roman" panose="02020603050405020304" pitchFamily="18" charset="0"/>
                <a:ea typeface="Times New Roman" panose="02020603050405020304" pitchFamily="18" charset="0"/>
              </a:rPr>
              <a:t>Natūralių buveinių kaita į kitus buveinių tipus yra įprastas reiškinys. </a:t>
            </a:r>
            <a:endParaRPr lang="en-US" sz="1200" dirty="0">
              <a:solidFill>
                <a:schemeClr val="bg1"/>
              </a:solidFill>
              <a:latin typeface="Times New Roman" panose="02020603050405020304" pitchFamily="18" charset="0"/>
              <a:ea typeface="Times New Roman" panose="02020603050405020304" pitchFamily="18" charset="0"/>
            </a:endParaRPr>
          </a:p>
          <a:p>
            <a:r>
              <a:rPr lang="lt-LT" sz="1200" dirty="0">
                <a:solidFill>
                  <a:schemeClr val="bg1"/>
                </a:solidFill>
                <a:latin typeface="Times New Roman" panose="02020603050405020304" pitchFamily="18" charset="0"/>
                <a:ea typeface="Times New Roman" panose="02020603050405020304" pitchFamily="18" charset="0"/>
              </a:rPr>
              <a:t>Išimtiniais atvejais tokia kaita gali lemti buveinių apsaugos būklės pablogėjimą. </a:t>
            </a:r>
            <a:endParaRPr lang="en-US" sz="1200" dirty="0">
              <a:solidFill>
                <a:schemeClr val="bg1"/>
              </a:solidFill>
              <a:latin typeface="Times New Roman" panose="02020603050405020304" pitchFamily="18" charset="0"/>
              <a:ea typeface="Times New Roman" panose="02020603050405020304" pitchFamily="18" charset="0"/>
            </a:endParaRPr>
          </a:p>
          <a:p>
            <a:r>
              <a:rPr lang="lt-LT" sz="1200" dirty="0">
                <a:solidFill>
                  <a:schemeClr val="bg1"/>
                </a:solidFill>
                <a:latin typeface="Times New Roman" panose="02020603050405020304" pitchFamily="18" charset="0"/>
                <a:ea typeface="Times New Roman" panose="02020603050405020304" pitchFamily="18" charset="0"/>
              </a:rPr>
              <a:t>Siekiant užkirsti tam kelią gali būti numatomos gamtotvarkos priemonės, pašalinant buveinės virsmą kitomis buveinėmis skatinančias medžių rūšis. </a:t>
            </a:r>
            <a:endParaRPr lang="en-US" dirty="0"/>
          </a:p>
        </p:txBody>
      </p:sp>
      <p:sp>
        <p:nvSpPr>
          <p:cNvPr id="4" name="Slide Number Placeholder 3"/>
          <p:cNvSpPr>
            <a:spLocks noGrp="1"/>
          </p:cNvSpPr>
          <p:nvPr>
            <p:ph type="sldNum" sz="quarter" idx="5"/>
          </p:nvPr>
        </p:nvSpPr>
        <p:spPr/>
        <p:txBody>
          <a:bodyPr/>
          <a:lstStyle/>
          <a:p>
            <a:fld id="{006AC37A-6B54-41B6-ABE1-2B56064652B4}" type="slidenum">
              <a:rPr lang="en-GB" smtClean="0"/>
              <a:t>41</a:t>
            </a:fld>
            <a:endParaRPr lang="en-GB"/>
          </a:p>
        </p:txBody>
      </p:sp>
    </p:spTree>
    <p:extLst>
      <p:ext uri="{BB962C8B-B14F-4D97-AF65-F5344CB8AC3E}">
        <p14:creationId xmlns:p14="http://schemas.microsoft.com/office/powerpoint/2010/main" val="121648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Po </a:t>
            </a:r>
            <a:r>
              <a:rPr lang="lt-LT" dirty="0" err="1"/>
              <a:t>darbū</a:t>
            </a:r>
            <a:r>
              <a:rPr lang="lt-LT" dirty="0"/>
              <a:t> turi išlikti buveinei būdingi požymiai</a:t>
            </a:r>
            <a:endParaRPr lang="en-US" dirty="0"/>
          </a:p>
        </p:txBody>
      </p:sp>
      <p:sp>
        <p:nvSpPr>
          <p:cNvPr id="4" name="Slide Number Placeholder 3"/>
          <p:cNvSpPr>
            <a:spLocks noGrp="1"/>
          </p:cNvSpPr>
          <p:nvPr>
            <p:ph type="sldNum" sz="quarter" idx="5"/>
          </p:nvPr>
        </p:nvSpPr>
        <p:spPr/>
        <p:txBody>
          <a:bodyPr/>
          <a:lstStyle/>
          <a:p>
            <a:fld id="{006AC37A-6B54-41B6-ABE1-2B56064652B4}" type="slidenum">
              <a:rPr lang="en-GB" smtClean="0"/>
              <a:t>42</a:t>
            </a:fld>
            <a:endParaRPr lang="en-GB"/>
          </a:p>
        </p:txBody>
      </p:sp>
    </p:spTree>
    <p:extLst>
      <p:ext uri="{BB962C8B-B14F-4D97-AF65-F5344CB8AC3E}">
        <p14:creationId xmlns:p14="http://schemas.microsoft.com/office/powerpoint/2010/main" val="223877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Rūšys – būdingos buveinei ir </a:t>
            </a:r>
            <a:r>
              <a:rPr lang="lt-LT" dirty="0" err="1"/>
              <a:t>šviesiamėgės</a:t>
            </a:r>
            <a:endParaRPr lang="en-US" dirty="0"/>
          </a:p>
        </p:txBody>
      </p:sp>
      <p:sp>
        <p:nvSpPr>
          <p:cNvPr id="4" name="Slide Number Placeholder 3"/>
          <p:cNvSpPr>
            <a:spLocks noGrp="1"/>
          </p:cNvSpPr>
          <p:nvPr>
            <p:ph type="sldNum" sz="quarter" idx="5"/>
          </p:nvPr>
        </p:nvSpPr>
        <p:spPr/>
        <p:txBody>
          <a:bodyPr/>
          <a:lstStyle/>
          <a:p>
            <a:fld id="{006AC37A-6B54-41B6-ABE1-2B56064652B4}" type="slidenum">
              <a:rPr lang="en-GB" smtClean="0"/>
              <a:t>43</a:t>
            </a:fld>
            <a:endParaRPr lang="en-GB"/>
          </a:p>
        </p:txBody>
      </p:sp>
    </p:spTree>
    <p:extLst>
      <p:ext uri="{BB962C8B-B14F-4D97-AF65-F5344CB8AC3E}">
        <p14:creationId xmlns:p14="http://schemas.microsoft.com/office/powerpoint/2010/main" val="339453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E755-F67A-4C74-8788-7B2355AF2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80669C5B-080B-4007-A57D-04BE9C1A4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D5038E17-10C6-4921-BEC4-B468C9D9D511}"/>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5" name="Footer Placeholder 4">
            <a:extLst>
              <a:ext uri="{FF2B5EF4-FFF2-40B4-BE49-F238E27FC236}">
                <a16:creationId xmlns:a16="http://schemas.microsoft.com/office/drawing/2014/main" id="{2812B4EE-92D4-4970-81E1-E9E5B56C7F3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69E56E87-7235-40CA-A986-94945AFB3C14}"/>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982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1123-4F02-4459-B413-2DBE9C9CFB99}"/>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666D6700-4CCF-4042-884C-6C12829880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6ECE8AE5-89DC-4825-9224-6616BE0E7001}"/>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5" name="Footer Placeholder 4">
            <a:extLst>
              <a:ext uri="{FF2B5EF4-FFF2-40B4-BE49-F238E27FC236}">
                <a16:creationId xmlns:a16="http://schemas.microsoft.com/office/drawing/2014/main" id="{8D55D1AD-937A-4345-BB3E-44A6933E849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94D3998B-7F67-42CC-B0BB-31D4B6B360C6}"/>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20094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05E4F-D8E8-4112-99BC-94D027122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96E0183D-3E11-47F7-83B0-B7E008E2A3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5A771D7B-E495-45AF-8940-A653B2D4BA54}"/>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5" name="Footer Placeholder 4">
            <a:extLst>
              <a:ext uri="{FF2B5EF4-FFF2-40B4-BE49-F238E27FC236}">
                <a16:creationId xmlns:a16="http://schemas.microsoft.com/office/drawing/2014/main" id="{19076673-5D9C-424B-B03B-4906B473D0C9}"/>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ADCCD7E-EA1A-4CDE-9AEC-ABB76276675E}"/>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14356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BA5D-F019-4E17-B67A-3D8056BE1F89}"/>
              </a:ext>
            </a:extLst>
          </p:cNvPr>
          <p:cNvSpPr>
            <a:spLocks noGrp="1"/>
          </p:cNvSpPr>
          <p:nvPr>
            <p:ph type="title"/>
          </p:nvPr>
        </p:nvSpPr>
        <p:spPr/>
        <p:txBody>
          <a:bodyPr/>
          <a:lstStyle>
            <a:lvl1pPr>
              <a:defRPr b="1">
                <a:solidFill>
                  <a:schemeClr val="bg1"/>
                </a:solidFill>
              </a:defRPr>
            </a:lvl1pPr>
          </a:lstStyle>
          <a:p>
            <a:r>
              <a:rPr lang="en-US" dirty="0"/>
              <a:t>Click to edit Master title style</a:t>
            </a:r>
            <a:endParaRPr lang="lt-LT" dirty="0"/>
          </a:p>
        </p:txBody>
      </p:sp>
      <p:sp>
        <p:nvSpPr>
          <p:cNvPr id="3" name="Content Placeholder 2">
            <a:extLst>
              <a:ext uri="{FF2B5EF4-FFF2-40B4-BE49-F238E27FC236}">
                <a16:creationId xmlns:a16="http://schemas.microsoft.com/office/drawing/2014/main" id="{FC85E0EA-175F-49BD-8903-D26A191C4B7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a:extLst>
              <a:ext uri="{FF2B5EF4-FFF2-40B4-BE49-F238E27FC236}">
                <a16:creationId xmlns:a16="http://schemas.microsoft.com/office/drawing/2014/main" id="{C1E9D444-B2E5-4AB7-8AB7-0903D9AA97AE}"/>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5" name="Footer Placeholder 4">
            <a:extLst>
              <a:ext uri="{FF2B5EF4-FFF2-40B4-BE49-F238E27FC236}">
                <a16:creationId xmlns:a16="http://schemas.microsoft.com/office/drawing/2014/main" id="{B72D9E0D-BBC6-454F-BAC7-19AC87B62838}"/>
              </a:ext>
            </a:extLst>
          </p:cNvPr>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68710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9C33-EE05-4349-A13E-1BF642B43D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6EBCB5B8-CC4D-4B65-94D5-5DDD7B3B7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3F7C79-4A7D-4CE5-BDF8-AAEB4F170C93}"/>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5" name="Footer Placeholder 4">
            <a:extLst>
              <a:ext uri="{FF2B5EF4-FFF2-40B4-BE49-F238E27FC236}">
                <a16:creationId xmlns:a16="http://schemas.microsoft.com/office/drawing/2014/main" id="{224E790E-50C7-4AD1-8548-76D813A15E6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DD14444-83BF-440E-A203-A15765A51E40}"/>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314437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6083-B21B-415B-AC84-1BB6978200C1}"/>
              </a:ext>
            </a:extLst>
          </p:cNvPr>
          <p:cNvSpPr>
            <a:spLocks noGrp="1"/>
          </p:cNvSpPr>
          <p:nvPr>
            <p:ph type="title"/>
          </p:nvPr>
        </p:nvSpPr>
        <p:spPr/>
        <p:txBody>
          <a:bodyPr/>
          <a:lstStyle>
            <a:lvl1pPr>
              <a:defRPr b="1">
                <a:solidFill>
                  <a:schemeClr val="bg1"/>
                </a:solidFill>
              </a:defRPr>
            </a:lvl1pPr>
          </a:lstStyle>
          <a:p>
            <a:r>
              <a:rPr lang="en-US" dirty="0"/>
              <a:t>Click to edit Master title style</a:t>
            </a:r>
            <a:endParaRPr lang="lt-LT" dirty="0"/>
          </a:p>
        </p:txBody>
      </p:sp>
      <p:sp>
        <p:nvSpPr>
          <p:cNvPr id="3" name="Content Placeholder 2">
            <a:extLst>
              <a:ext uri="{FF2B5EF4-FFF2-40B4-BE49-F238E27FC236}">
                <a16:creationId xmlns:a16="http://schemas.microsoft.com/office/drawing/2014/main" id="{878264D0-160F-47CE-9AA0-826F65406E0A}"/>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D6DD4C22-4BAD-4A1B-8BCE-D310DE9947E9}"/>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BF18E43B-6AA0-4996-B997-1C0E81EF15BD}"/>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6" name="Footer Placeholder 5">
            <a:extLst>
              <a:ext uri="{FF2B5EF4-FFF2-40B4-BE49-F238E27FC236}">
                <a16:creationId xmlns:a16="http://schemas.microsoft.com/office/drawing/2014/main" id="{297E2109-DFE9-4C8F-81C1-A2C4FB839530}"/>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2965A4CE-C52C-45F2-A444-24B26613E7A5}"/>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30295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5093-35DA-4582-947E-2A1BDBF6FE05}"/>
              </a:ext>
            </a:extLst>
          </p:cNvPr>
          <p:cNvSpPr>
            <a:spLocks noGrp="1"/>
          </p:cNvSpPr>
          <p:nvPr>
            <p:ph type="title"/>
          </p:nvPr>
        </p:nvSpPr>
        <p:spPr>
          <a:xfrm>
            <a:off x="839788" y="365125"/>
            <a:ext cx="10515600" cy="1325563"/>
          </a:xfrm>
        </p:spPr>
        <p:txBody>
          <a:bodyPr/>
          <a:lstStyle>
            <a:lvl1pPr>
              <a:defRPr b="1">
                <a:solidFill>
                  <a:schemeClr val="bg1"/>
                </a:solidFill>
              </a:defRPr>
            </a:lvl1pPr>
          </a:lstStyle>
          <a:p>
            <a:r>
              <a:rPr lang="en-US" dirty="0"/>
              <a:t>Click to edit Master title style</a:t>
            </a:r>
            <a:endParaRPr lang="lt-LT" dirty="0"/>
          </a:p>
        </p:txBody>
      </p:sp>
      <p:sp>
        <p:nvSpPr>
          <p:cNvPr id="3" name="Text Placeholder 2">
            <a:extLst>
              <a:ext uri="{FF2B5EF4-FFF2-40B4-BE49-F238E27FC236}">
                <a16:creationId xmlns:a16="http://schemas.microsoft.com/office/drawing/2014/main" id="{74B48FE0-5552-4B8B-977E-60E6439AC70D}"/>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6DEB3D1-A13F-47E1-B09E-D6222FBA332B}"/>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C48E4F73-CCA0-4281-9359-391961B691A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C7B575-8C4A-4F82-86BC-2674FEC4F5AE}"/>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061027DC-B7FC-47EE-833B-4F4D36AC7BC0}"/>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8" name="Footer Placeholder 7">
            <a:extLst>
              <a:ext uri="{FF2B5EF4-FFF2-40B4-BE49-F238E27FC236}">
                <a16:creationId xmlns:a16="http://schemas.microsoft.com/office/drawing/2014/main" id="{7544CC23-7192-4784-BCD4-A14ECD32683B}"/>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6CADE070-2D51-415A-998E-DBBFAE44DE33}"/>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139678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FC87-CA80-4685-9DE9-F0D7774794EF}"/>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69658ED5-8361-40D8-8987-C77E0F36B386}"/>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4" name="Footer Placeholder 3">
            <a:extLst>
              <a:ext uri="{FF2B5EF4-FFF2-40B4-BE49-F238E27FC236}">
                <a16:creationId xmlns:a16="http://schemas.microsoft.com/office/drawing/2014/main" id="{3466A9DD-5CB1-4D39-8C63-360899AA50FE}"/>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B258637B-8DD5-45EE-8D81-B6732CECB587}"/>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244521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53FD3-29AD-4D45-A4C3-49584DE955B6}"/>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3" name="Footer Placeholder 2">
            <a:extLst>
              <a:ext uri="{FF2B5EF4-FFF2-40B4-BE49-F238E27FC236}">
                <a16:creationId xmlns:a16="http://schemas.microsoft.com/office/drawing/2014/main" id="{CEE7E148-9969-413F-8481-79D2EE4AEFA4}"/>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ED2D8FD0-8607-406F-8693-6052CDABA7A7}"/>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368049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16FE-134C-4729-AFF0-273BE4BB4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8C2D6AC8-7BC7-4230-BF39-1C42E380D1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15F687DB-F12B-4FDE-843F-337D41E33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594820-785A-46F2-B953-6DE9C8FB1176}"/>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6" name="Footer Placeholder 5">
            <a:extLst>
              <a:ext uri="{FF2B5EF4-FFF2-40B4-BE49-F238E27FC236}">
                <a16:creationId xmlns:a16="http://schemas.microsoft.com/office/drawing/2014/main" id="{41F4A506-6CBC-4318-BB4B-2EDE0A0C240A}"/>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A0A22EF-7386-4A43-9C32-3BA08F568F5F}"/>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4422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B9E2-0625-4C3C-94EC-D7BE0A19D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95BFDE70-2B38-4434-AF86-BA2C0154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A32F5095-DCEB-43BE-BF8C-AF0F2A2A3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BBDAF7-312A-40C8-97EA-F506C5ACD614}"/>
              </a:ext>
            </a:extLst>
          </p:cNvPr>
          <p:cNvSpPr>
            <a:spLocks noGrp="1"/>
          </p:cNvSpPr>
          <p:nvPr>
            <p:ph type="dt" sz="half" idx="10"/>
          </p:nvPr>
        </p:nvSpPr>
        <p:spPr/>
        <p:txBody>
          <a:bodyPr/>
          <a:lstStyle/>
          <a:p>
            <a:fld id="{A97279C5-E255-4EF1-A36E-1A6757E6DDF7}" type="datetimeFigureOut">
              <a:rPr lang="lt-LT" smtClean="0"/>
              <a:t>2021-03-09</a:t>
            </a:fld>
            <a:endParaRPr lang="lt-LT"/>
          </a:p>
        </p:txBody>
      </p:sp>
      <p:sp>
        <p:nvSpPr>
          <p:cNvPr id="6" name="Footer Placeholder 5">
            <a:extLst>
              <a:ext uri="{FF2B5EF4-FFF2-40B4-BE49-F238E27FC236}">
                <a16:creationId xmlns:a16="http://schemas.microsoft.com/office/drawing/2014/main" id="{3968D3BF-C467-4C18-876F-D79A3C06C2F9}"/>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43FF9AE-B13B-4A50-8F45-AD7E8B1F2207}"/>
              </a:ext>
            </a:extLst>
          </p:cNvPr>
          <p:cNvSpPr>
            <a:spLocks noGrp="1"/>
          </p:cNvSpPr>
          <p:nvPr>
            <p:ph type="sldNum" sz="quarter" idx="12"/>
          </p:nvPr>
        </p:nvSpPr>
        <p:spPr/>
        <p:txBody>
          <a:bodyPr/>
          <a:lstStyle/>
          <a:p>
            <a:fld id="{26E1E5B4-4F84-4118-9371-5C8812BCE26C}" type="slidenum">
              <a:rPr lang="lt-LT" smtClean="0"/>
              <a:t>‹#›</a:t>
            </a:fld>
            <a:endParaRPr lang="lt-LT"/>
          </a:p>
        </p:txBody>
      </p:sp>
    </p:spTree>
    <p:extLst>
      <p:ext uri="{BB962C8B-B14F-4D97-AF65-F5344CB8AC3E}">
        <p14:creationId xmlns:p14="http://schemas.microsoft.com/office/powerpoint/2010/main" val="320393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1E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EA3524-10AC-4016-851C-5366CFBB2C8B}"/>
              </a:ext>
            </a:extLst>
          </p:cNvPr>
          <p:cNvSpPr/>
          <p:nvPr userDrawn="1"/>
        </p:nvSpPr>
        <p:spPr>
          <a:xfrm>
            <a:off x="9942659" y="6031522"/>
            <a:ext cx="2406162" cy="1011115"/>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0FD4419-067B-4DCA-9E79-BED9910960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76ED6B4D-7D63-415F-8A30-6DDCEDFDA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BB6C6BF-D33C-44A2-B429-15F57771B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279C5-E255-4EF1-A36E-1A6757E6DDF7}" type="datetimeFigureOut">
              <a:rPr lang="lt-LT" smtClean="0"/>
              <a:t>2021-03-09</a:t>
            </a:fld>
            <a:endParaRPr lang="lt-LT"/>
          </a:p>
        </p:txBody>
      </p:sp>
      <p:sp>
        <p:nvSpPr>
          <p:cNvPr id="5" name="Footer Placeholder 4">
            <a:extLst>
              <a:ext uri="{FF2B5EF4-FFF2-40B4-BE49-F238E27FC236}">
                <a16:creationId xmlns:a16="http://schemas.microsoft.com/office/drawing/2014/main" id="{D79CF855-B73E-4AE2-B3C2-41A5A73C0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1BC242E7-747C-4DEA-896B-E46689886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1E5B4-4F84-4118-9371-5C8812BCE26C}" type="slidenum">
              <a:rPr lang="lt-LT" smtClean="0"/>
              <a:t>‹#›</a:t>
            </a:fld>
            <a:endParaRPr lang="lt-LT"/>
          </a:p>
        </p:txBody>
      </p:sp>
      <p:pic>
        <p:nvPicPr>
          <p:cNvPr id="7" name="Picture 6">
            <a:extLst>
              <a:ext uri="{FF2B5EF4-FFF2-40B4-BE49-F238E27FC236}">
                <a16:creationId xmlns:a16="http://schemas.microsoft.com/office/drawing/2014/main" id="{2A50755D-81EE-4D16-8088-BB2B2C465099}"/>
              </a:ext>
            </a:extLst>
          </p:cNvPr>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694376" y="6277706"/>
            <a:ext cx="659424" cy="530787"/>
          </a:xfrm>
          <a:prstGeom prst="rect">
            <a:avLst/>
          </a:prstGeom>
          <a:noFill/>
        </p:spPr>
      </p:pic>
      <p:pic>
        <p:nvPicPr>
          <p:cNvPr id="8" name="Picture 7">
            <a:extLst>
              <a:ext uri="{FF2B5EF4-FFF2-40B4-BE49-F238E27FC236}">
                <a16:creationId xmlns:a16="http://schemas.microsoft.com/office/drawing/2014/main" id="{446E6AF1-8237-4A95-8827-D449FD983C8E}"/>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1456377" y="6277707"/>
            <a:ext cx="659423" cy="526635"/>
          </a:xfrm>
          <a:prstGeom prst="rect">
            <a:avLst/>
          </a:prstGeom>
          <a:noFill/>
        </p:spPr>
      </p:pic>
      <p:pic>
        <p:nvPicPr>
          <p:cNvPr id="9" name="Picture 8">
            <a:extLst>
              <a:ext uri="{FF2B5EF4-FFF2-40B4-BE49-F238E27FC236}">
                <a16:creationId xmlns:a16="http://schemas.microsoft.com/office/drawing/2014/main" id="{496A9D2C-36E5-4A59-BC86-3DF7ACA96314}"/>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0102362" y="6176963"/>
            <a:ext cx="592014" cy="699232"/>
          </a:xfrm>
          <a:prstGeom prst="rect">
            <a:avLst/>
          </a:prstGeom>
          <a:noFill/>
          <a:ln>
            <a:noFill/>
          </a:ln>
        </p:spPr>
      </p:pic>
      <p:sp>
        <p:nvSpPr>
          <p:cNvPr id="11" name="Rectangle 10">
            <a:extLst>
              <a:ext uri="{FF2B5EF4-FFF2-40B4-BE49-F238E27FC236}">
                <a16:creationId xmlns:a16="http://schemas.microsoft.com/office/drawing/2014/main" id="{340FD29A-2AB4-4EDA-81B6-18C0EDF6151E}"/>
              </a:ext>
            </a:extLst>
          </p:cNvPr>
          <p:cNvSpPr/>
          <p:nvPr userDrawn="1"/>
        </p:nvSpPr>
        <p:spPr>
          <a:xfrm>
            <a:off x="5827859" y="6378528"/>
            <a:ext cx="4274503" cy="369332"/>
          </a:xfrm>
          <a:prstGeom prst="rect">
            <a:avLst/>
          </a:prstGeom>
        </p:spPr>
        <p:txBody>
          <a:bodyPr wrap="none">
            <a:spAutoFit/>
          </a:bodyPr>
          <a:lstStyle/>
          <a:p>
            <a:r>
              <a:rPr lang="lt-LT" b="1" dirty="0">
                <a:solidFill>
                  <a:srgbClr val="FF9999"/>
                </a:solidFill>
              </a:rPr>
              <a:t>LIFE-IP PAF-NATURALIT Nr. LIFE16IPE/LT/16</a:t>
            </a:r>
          </a:p>
        </p:txBody>
      </p:sp>
      <p:pic>
        <p:nvPicPr>
          <p:cNvPr id="12" name="Picture 11">
            <a:extLst>
              <a:ext uri="{FF2B5EF4-FFF2-40B4-BE49-F238E27FC236}">
                <a16:creationId xmlns:a16="http://schemas.microsoft.com/office/drawing/2014/main" id="{C23A0553-F616-412F-8F93-7F9E094D2279}"/>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27448" y="5942675"/>
            <a:ext cx="1114430" cy="422374"/>
          </a:xfrm>
          <a:prstGeom prst="rect">
            <a:avLst/>
          </a:prstGeom>
        </p:spPr>
      </p:pic>
      <p:pic>
        <p:nvPicPr>
          <p:cNvPr id="13" name="Picture 12">
            <a:extLst>
              <a:ext uri="{FF2B5EF4-FFF2-40B4-BE49-F238E27FC236}">
                <a16:creationId xmlns:a16="http://schemas.microsoft.com/office/drawing/2014/main" id="{65CF9903-B93C-4DA9-81B9-C703D7BAAE23}"/>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27448" y="6453691"/>
            <a:ext cx="1114430" cy="128588"/>
          </a:xfrm>
          <a:prstGeom prst="rect">
            <a:avLst/>
          </a:prstGeom>
        </p:spPr>
      </p:pic>
    </p:spTree>
    <p:extLst>
      <p:ext uri="{BB962C8B-B14F-4D97-AF65-F5344CB8AC3E}">
        <p14:creationId xmlns:p14="http://schemas.microsoft.com/office/powerpoint/2010/main" val="219910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154B-A85E-40DA-AAF4-4C6CB83A266E}"/>
              </a:ext>
            </a:extLst>
          </p:cNvPr>
          <p:cNvSpPr>
            <a:spLocks noGrp="1"/>
          </p:cNvSpPr>
          <p:nvPr>
            <p:ph type="ctrTitle"/>
          </p:nvPr>
        </p:nvSpPr>
        <p:spPr>
          <a:xfrm>
            <a:off x="438931" y="1531258"/>
            <a:ext cx="11129677" cy="2570213"/>
          </a:xfrm>
        </p:spPr>
        <p:txBody>
          <a:bodyPr>
            <a:normAutofit fontScale="90000"/>
          </a:bodyPr>
          <a:lstStyle/>
          <a:p>
            <a:pPr algn="l"/>
            <a:r>
              <a:rPr lang="lt-LT" dirty="0">
                <a:latin typeface="Arial Black" panose="020B0A04020102020204" pitchFamily="34" charset="0"/>
              </a:rPr>
              <a:t>EB svarbos natūralių miško buveinių </a:t>
            </a:r>
            <a:r>
              <a:rPr lang="lt-LT" dirty="0">
                <a:solidFill>
                  <a:schemeClr val="accent4">
                    <a:lumMod val="60000"/>
                    <a:lumOff val="40000"/>
                  </a:schemeClr>
                </a:solidFill>
                <a:latin typeface="Arial Black" panose="020B0A04020102020204" pitchFamily="34" charset="0"/>
              </a:rPr>
              <a:t>BAST teritorijose</a:t>
            </a:r>
            <a:r>
              <a:rPr lang="lt-LT" dirty="0">
                <a:latin typeface="Arial Black" panose="020B0A04020102020204" pitchFamily="34" charset="0"/>
              </a:rPr>
              <a:t> tvarkymo rekomendacijos</a:t>
            </a:r>
          </a:p>
        </p:txBody>
      </p:sp>
      <p:pic>
        <p:nvPicPr>
          <p:cNvPr id="6" name="Picture 5">
            <a:extLst>
              <a:ext uri="{FF2B5EF4-FFF2-40B4-BE49-F238E27FC236}">
                <a16:creationId xmlns:a16="http://schemas.microsoft.com/office/drawing/2014/main" id="{92B0ECA9-A1D4-45D6-90A9-7F69DC5FA8C2}"/>
              </a:ext>
            </a:extLst>
          </p:cNvPr>
          <p:cNvPicPr>
            <a:picLocks noChangeAspect="1"/>
          </p:cNvPicPr>
          <p:nvPr/>
        </p:nvPicPr>
        <p:blipFill>
          <a:blip r:embed="rId2" cstate="email">
            <a:alphaModFix amt="25000"/>
            <a:extLst>
              <a:ext uri="{28A0092B-C50C-407E-A947-70E740481C1C}">
                <a14:useLocalDpi xmlns:a14="http://schemas.microsoft.com/office/drawing/2010/main"/>
              </a:ext>
            </a:extLst>
          </a:blip>
          <a:stretch>
            <a:fillRect/>
          </a:stretch>
        </p:blipFill>
        <p:spPr>
          <a:xfrm>
            <a:off x="8184232" y="1196752"/>
            <a:ext cx="5661248" cy="5661248"/>
          </a:xfrm>
          <a:prstGeom prst="rect">
            <a:avLst/>
          </a:prstGeom>
        </p:spPr>
      </p:pic>
      <p:sp>
        <p:nvSpPr>
          <p:cNvPr id="10" name="TextBox 9">
            <a:extLst>
              <a:ext uri="{FF2B5EF4-FFF2-40B4-BE49-F238E27FC236}">
                <a16:creationId xmlns:a16="http://schemas.microsoft.com/office/drawing/2014/main" id="{B50A0B60-A0F5-40D5-879B-5DE62558A49A}"/>
              </a:ext>
            </a:extLst>
          </p:cNvPr>
          <p:cNvSpPr txBox="1"/>
          <p:nvPr/>
        </p:nvSpPr>
        <p:spPr>
          <a:xfrm>
            <a:off x="5362885" y="6044481"/>
            <a:ext cx="1380506" cy="400110"/>
          </a:xfrm>
          <a:prstGeom prst="rect">
            <a:avLst/>
          </a:prstGeom>
          <a:noFill/>
        </p:spPr>
        <p:txBody>
          <a:bodyPr wrap="none" rtlCol="0">
            <a:spAutoFit/>
          </a:bodyPr>
          <a:lstStyle/>
          <a:p>
            <a:r>
              <a:rPr lang="lt-LT" sz="2000" dirty="0">
                <a:solidFill>
                  <a:schemeClr val="bg1"/>
                </a:solidFill>
              </a:rPr>
              <a:t>2021-03-09</a:t>
            </a:r>
          </a:p>
        </p:txBody>
      </p:sp>
      <p:sp>
        <p:nvSpPr>
          <p:cNvPr id="12" name="Subtitle 2">
            <a:extLst>
              <a:ext uri="{FF2B5EF4-FFF2-40B4-BE49-F238E27FC236}">
                <a16:creationId xmlns:a16="http://schemas.microsoft.com/office/drawing/2014/main" id="{3E001F25-6184-4A7B-9066-4E41CDF6A9A2}"/>
              </a:ext>
            </a:extLst>
          </p:cNvPr>
          <p:cNvSpPr txBox="1">
            <a:spLocks/>
          </p:cNvSpPr>
          <p:nvPr/>
        </p:nvSpPr>
        <p:spPr>
          <a:xfrm>
            <a:off x="1657988" y="4661303"/>
            <a:ext cx="8691562" cy="5548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cap="small" dirty="0">
                <a:solidFill>
                  <a:schemeClr val="bg1"/>
                </a:solidFill>
              </a:rPr>
              <a:t>G. Brazaitis</a:t>
            </a:r>
            <a:r>
              <a:rPr lang="lt-LT" sz="2800" b="1" cap="small" dirty="0">
                <a:solidFill>
                  <a:schemeClr val="bg1"/>
                </a:solidFill>
              </a:rPr>
              <a:t>, Ž. Preikša,  V. Marozas, S. </a:t>
            </a:r>
            <a:r>
              <a:rPr lang="lt-LT" sz="2800" b="1" cap="small" dirty="0" err="1">
                <a:solidFill>
                  <a:schemeClr val="bg1"/>
                </a:solidFill>
              </a:rPr>
              <a:t>Šaudytė</a:t>
            </a:r>
            <a:endParaRPr lang="lt-LT" sz="2800" b="1" cap="small" dirty="0">
              <a:solidFill>
                <a:schemeClr val="bg1"/>
              </a:solidFill>
            </a:endParaRPr>
          </a:p>
        </p:txBody>
      </p:sp>
    </p:spTree>
    <p:extLst>
      <p:ext uri="{BB962C8B-B14F-4D97-AF65-F5344CB8AC3E}">
        <p14:creationId xmlns:p14="http://schemas.microsoft.com/office/powerpoint/2010/main" val="403372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9BD8-1723-40A1-92A0-F319661F923F}"/>
              </a:ext>
            </a:extLst>
          </p:cNvPr>
          <p:cNvSpPr>
            <a:spLocks noGrp="1"/>
          </p:cNvSpPr>
          <p:nvPr>
            <p:ph type="title"/>
          </p:nvPr>
        </p:nvSpPr>
        <p:spPr>
          <a:xfrm>
            <a:off x="463550" y="257175"/>
            <a:ext cx="10515600" cy="1325563"/>
          </a:xfrm>
        </p:spPr>
        <p:txBody>
          <a:bodyPr/>
          <a:lstStyle/>
          <a:p>
            <a:r>
              <a:rPr lang="lt-LT" dirty="0"/>
              <a:t>Natūralūs trikdymo veiksniai, kodėl svarbu ūkinės veiklos metu imituoti jų poveikį</a:t>
            </a:r>
          </a:p>
        </p:txBody>
      </p:sp>
      <p:sp>
        <p:nvSpPr>
          <p:cNvPr id="3" name="TextBox 2">
            <a:extLst>
              <a:ext uri="{FF2B5EF4-FFF2-40B4-BE49-F238E27FC236}">
                <a16:creationId xmlns:a16="http://schemas.microsoft.com/office/drawing/2014/main" id="{57705288-4F4D-4242-AA74-A380A810BADA}"/>
              </a:ext>
            </a:extLst>
          </p:cNvPr>
          <p:cNvSpPr txBox="1"/>
          <p:nvPr/>
        </p:nvSpPr>
        <p:spPr>
          <a:xfrm>
            <a:off x="230873" y="1658515"/>
            <a:ext cx="11303000" cy="4555093"/>
          </a:xfrm>
          <a:prstGeom prst="rect">
            <a:avLst/>
          </a:prstGeom>
          <a:noFill/>
        </p:spPr>
        <p:txBody>
          <a:bodyPr wrap="square" rtlCol="0">
            <a:spAutoFit/>
          </a:bodyPr>
          <a:lstStyle/>
          <a:p>
            <a:pPr algn="just">
              <a:spcAft>
                <a:spcPts val="600"/>
              </a:spcAft>
            </a:pPr>
            <a:r>
              <a:rPr lang="lt-LT" sz="2800" dirty="0">
                <a:solidFill>
                  <a:schemeClr val="bg1"/>
                </a:solidFill>
              </a:rPr>
              <a:t>Vienas iš pagrindinių </a:t>
            </a:r>
            <a:r>
              <a:rPr lang="lt-LT" sz="2800" dirty="0">
                <a:solidFill>
                  <a:schemeClr val="accent4">
                    <a:lumMod val="40000"/>
                    <a:lumOff val="60000"/>
                  </a:schemeClr>
                </a:solidFill>
              </a:rPr>
              <a:t>ekologinės miškininkystės ir artimos gamtai miškininkystės principų </a:t>
            </a:r>
            <a:r>
              <a:rPr lang="lt-LT" sz="2800" dirty="0">
                <a:solidFill>
                  <a:schemeClr val="bg1"/>
                </a:solidFill>
              </a:rPr>
              <a:t>nusako, kaip galima suderinti gamtosauginius ir miško naudojimo interesus. </a:t>
            </a:r>
          </a:p>
          <a:p>
            <a:pPr algn="just">
              <a:spcAft>
                <a:spcPts val="600"/>
              </a:spcAft>
            </a:pPr>
            <a:r>
              <a:rPr lang="lt-LT" sz="2800" dirty="0">
                <a:solidFill>
                  <a:schemeClr val="bg1"/>
                </a:solidFill>
              </a:rPr>
              <a:t>Rūšys yra prisitaikę prie natūraliai dinaminio miško ekosistemų kaitos proceso, kurio pagrindinė jėga yra miško trikdymo veiksniai. Jeigu mes sugebėsime imituoti tam tikrai buveinei būdingą natūralią dinamiką, mes išspręsime problemas, kurias kelia miško naudojimas ir suderinsime biologinės įvairovės apsaugą su ekonominiais interesais; </a:t>
            </a:r>
          </a:p>
          <a:p>
            <a:pPr algn="just">
              <a:spcAft>
                <a:spcPts val="600"/>
              </a:spcAft>
            </a:pPr>
            <a:r>
              <a:rPr lang="lt-LT" sz="2800" dirty="0">
                <a:solidFill>
                  <a:schemeClr val="bg1"/>
                </a:solidFill>
              </a:rPr>
              <a:t>Kirtavietės kertamos taip, kad būtų natūralių pažaidų imitacija – įprastinė </a:t>
            </a:r>
            <a:r>
              <a:rPr lang="lt-LT" sz="2800" dirty="0">
                <a:solidFill>
                  <a:schemeClr val="accent4">
                    <a:lumMod val="40000"/>
                    <a:lumOff val="60000"/>
                  </a:schemeClr>
                </a:solidFill>
              </a:rPr>
              <a:t>globaliai taikoma </a:t>
            </a:r>
            <a:r>
              <a:rPr lang="lt-LT" sz="2800" dirty="0">
                <a:solidFill>
                  <a:schemeClr val="bg1"/>
                </a:solidFill>
              </a:rPr>
              <a:t>ekologinės miškininkystės teorija ir praktika.</a:t>
            </a:r>
          </a:p>
        </p:txBody>
      </p:sp>
    </p:spTree>
    <p:extLst>
      <p:ext uri="{BB962C8B-B14F-4D97-AF65-F5344CB8AC3E}">
        <p14:creationId xmlns:p14="http://schemas.microsoft.com/office/powerpoint/2010/main" val="16963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9BD8-1723-40A1-92A0-F319661F923F}"/>
              </a:ext>
            </a:extLst>
          </p:cNvPr>
          <p:cNvSpPr>
            <a:spLocks noGrp="1"/>
          </p:cNvSpPr>
          <p:nvPr>
            <p:ph type="title"/>
          </p:nvPr>
        </p:nvSpPr>
        <p:spPr>
          <a:xfrm>
            <a:off x="463550" y="257175"/>
            <a:ext cx="10515600" cy="1325563"/>
          </a:xfrm>
        </p:spPr>
        <p:txBody>
          <a:bodyPr/>
          <a:lstStyle/>
          <a:p>
            <a:r>
              <a:rPr lang="lt-LT" dirty="0"/>
              <a:t>Natūralūs trikdymo veiksniai, kodėl svarbu ūkinės veiklos metu imituoti jų poveikį</a:t>
            </a:r>
          </a:p>
        </p:txBody>
      </p:sp>
      <p:graphicFrame>
        <p:nvGraphicFramePr>
          <p:cNvPr id="5" name="Table 4">
            <a:extLst>
              <a:ext uri="{FF2B5EF4-FFF2-40B4-BE49-F238E27FC236}">
                <a16:creationId xmlns:a16="http://schemas.microsoft.com/office/drawing/2014/main" id="{97866FD8-D840-4DD8-92A1-64877CA6AC07}"/>
              </a:ext>
            </a:extLst>
          </p:cNvPr>
          <p:cNvGraphicFramePr>
            <a:graphicFrameLocks noGrp="1"/>
          </p:cNvGraphicFramePr>
          <p:nvPr>
            <p:extLst>
              <p:ext uri="{D42A27DB-BD31-4B8C-83A1-F6EECF244321}">
                <p14:modId xmlns:p14="http://schemas.microsoft.com/office/powerpoint/2010/main" val="89377995"/>
              </p:ext>
            </p:extLst>
          </p:nvPr>
        </p:nvGraphicFramePr>
        <p:xfrm>
          <a:off x="241920" y="1835669"/>
          <a:ext cx="11809141" cy="4232167"/>
        </p:xfrm>
        <a:graphic>
          <a:graphicData uri="http://schemas.openxmlformats.org/drawingml/2006/table">
            <a:tbl>
              <a:tblPr>
                <a:tableStyleId>{5C22544A-7EE6-4342-B048-85BDC9FD1C3A}</a:tableStyleId>
              </a:tblPr>
              <a:tblGrid>
                <a:gridCol w="4037980">
                  <a:extLst>
                    <a:ext uri="{9D8B030D-6E8A-4147-A177-3AD203B41FA5}">
                      <a16:colId xmlns:a16="http://schemas.microsoft.com/office/drawing/2014/main" val="246675150"/>
                    </a:ext>
                  </a:extLst>
                </a:gridCol>
                <a:gridCol w="3994150">
                  <a:extLst>
                    <a:ext uri="{9D8B030D-6E8A-4147-A177-3AD203B41FA5}">
                      <a16:colId xmlns:a16="http://schemas.microsoft.com/office/drawing/2014/main" val="1778074415"/>
                    </a:ext>
                  </a:extLst>
                </a:gridCol>
                <a:gridCol w="3777011">
                  <a:extLst>
                    <a:ext uri="{9D8B030D-6E8A-4147-A177-3AD203B41FA5}">
                      <a16:colId xmlns:a16="http://schemas.microsoft.com/office/drawing/2014/main" val="315588079"/>
                    </a:ext>
                  </a:extLst>
                </a:gridCol>
              </a:tblGrid>
              <a:tr h="1145275">
                <a:tc>
                  <a:txBody>
                    <a:bodyPr/>
                    <a:lstStyle/>
                    <a:p>
                      <a:pPr indent="342900" algn="ctr">
                        <a:lnSpc>
                          <a:spcPct val="115000"/>
                        </a:lnSpc>
                        <a:spcAft>
                          <a:spcPts val="0"/>
                        </a:spcAft>
                      </a:pPr>
                      <a:r>
                        <a:rPr lang="lt-LT" sz="2400" b="1" dirty="0">
                          <a:effectLst/>
                        </a:rPr>
                        <a:t>Buveinė</a:t>
                      </a:r>
                      <a:endParaRPr lang="lt-LT" sz="2400" b="1" dirty="0">
                        <a:effectLst/>
                        <a:latin typeface="Times New Roman" panose="02020603050405020304" pitchFamily="18" charset="0"/>
                        <a:ea typeface="Times New Roman" panose="02020603050405020304" pitchFamily="18" charset="0"/>
                      </a:endParaRPr>
                    </a:p>
                  </a:txBody>
                  <a:tcPr marL="13652" marR="6706" marT="13652" marB="6706" anchor="ctr"/>
                </a:tc>
                <a:tc>
                  <a:txBody>
                    <a:bodyPr/>
                    <a:lstStyle/>
                    <a:p>
                      <a:pPr indent="342900" algn="ctr">
                        <a:lnSpc>
                          <a:spcPct val="115000"/>
                        </a:lnSpc>
                        <a:spcAft>
                          <a:spcPts val="0"/>
                        </a:spcAft>
                      </a:pPr>
                      <a:r>
                        <a:rPr lang="lt-LT" sz="2400" b="1" dirty="0">
                          <a:effectLst/>
                        </a:rPr>
                        <a:t>Natūrali pažaida</a:t>
                      </a:r>
                      <a:endParaRPr lang="lt-LT" sz="2400" b="1" dirty="0">
                        <a:effectLst/>
                        <a:latin typeface="Times New Roman" panose="02020603050405020304" pitchFamily="18" charset="0"/>
                        <a:ea typeface="Times New Roman" panose="02020603050405020304" pitchFamily="18" charset="0"/>
                      </a:endParaRPr>
                    </a:p>
                  </a:txBody>
                  <a:tcPr marL="13652" marR="6706" marT="13652" marB="6706" anchor="ctr"/>
                </a:tc>
                <a:tc>
                  <a:txBody>
                    <a:bodyPr/>
                    <a:lstStyle/>
                    <a:p>
                      <a:pPr indent="342900" algn="ctr">
                        <a:lnSpc>
                          <a:spcPct val="115000"/>
                        </a:lnSpc>
                        <a:spcAft>
                          <a:spcPts val="0"/>
                        </a:spcAft>
                      </a:pPr>
                      <a:r>
                        <a:rPr lang="lt-LT" sz="2400" b="1" dirty="0">
                          <a:effectLst/>
                        </a:rPr>
                        <a:t>Natūralios pažaidos mastas</a:t>
                      </a:r>
                      <a:endParaRPr lang="lt-LT" sz="2400" b="1" dirty="0">
                        <a:effectLst/>
                        <a:latin typeface="Times New Roman" panose="02020603050405020304" pitchFamily="18" charset="0"/>
                        <a:ea typeface="Times New Roman" panose="02020603050405020304" pitchFamily="18" charset="0"/>
                      </a:endParaRPr>
                    </a:p>
                  </a:txBody>
                  <a:tcPr marL="13652" marR="6706" marT="13652" marB="6706" anchor="ctr"/>
                </a:tc>
                <a:extLst>
                  <a:ext uri="{0D108BD9-81ED-4DB2-BD59-A6C34878D82A}">
                    <a16:rowId xmlns:a16="http://schemas.microsoft.com/office/drawing/2014/main" val="2270370323"/>
                  </a:ext>
                </a:extLst>
              </a:tr>
              <a:tr h="1027966">
                <a:tc>
                  <a:txBody>
                    <a:bodyPr/>
                    <a:lstStyle/>
                    <a:p>
                      <a:pPr indent="0" algn="l">
                        <a:lnSpc>
                          <a:spcPct val="115000"/>
                        </a:lnSpc>
                        <a:spcAft>
                          <a:spcPts val="0"/>
                        </a:spcAft>
                      </a:pPr>
                      <a:r>
                        <a:rPr lang="lt-LT" sz="2400" dirty="0">
                          <a:effectLst/>
                        </a:rPr>
                        <a:t>9020 *Plačialapių ir mišrūs miškai</a:t>
                      </a:r>
                      <a:endParaRPr lang="lt-LT" sz="2400" dirty="0">
                        <a:effectLst/>
                        <a:latin typeface="Times New Roman" panose="02020603050405020304" pitchFamily="18" charset="0"/>
                        <a:ea typeface="Times New Roman" panose="02020603050405020304" pitchFamily="18" charset="0"/>
                      </a:endParaRPr>
                    </a:p>
                  </a:txBody>
                  <a:tcPr marL="13652" marR="6706" marT="13652" marB="6706"/>
                </a:tc>
                <a:tc>
                  <a:txBody>
                    <a:bodyPr/>
                    <a:lstStyle/>
                    <a:p>
                      <a:pPr indent="0" algn="just">
                        <a:lnSpc>
                          <a:spcPct val="115000"/>
                        </a:lnSpc>
                        <a:spcAft>
                          <a:spcPts val="0"/>
                        </a:spcAft>
                      </a:pPr>
                      <a:r>
                        <a:rPr lang="lt-LT" sz="2400" dirty="0">
                          <a:effectLst/>
                        </a:rPr>
                        <a:t>- Vėjovartos;</a:t>
                      </a:r>
                    </a:p>
                    <a:p>
                      <a:pPr indent="0" algn="just">
                        <a:lnSpc>
                          <a:spcPct val="115000"/>
                        </a:lnSpc>
                        <a:spcAft>
                          <a:spcPts val="0"/>
                        </a:spcAft>
                      </a:pPr>
                      <a:r>
                        <a:rPr lang="lt-LT" sz="2400" dirty="0">
                          <a:effectLst/>
                        </a:rPr>
                        <a:t>- Miško ligos.</a:t>
                      </a:r>
                      <a:endParaRPr lang="lt-LT" sz="2400" dirty="0">
                        <a:effectLst/>
                        <a:latin typeface="Times New Roman" panose="02020603050405020304" pitchFamily="18" charset="0"/>
                        <a:ea typeface="Times New Roman" panose="02020603050405020304" pitchFamily="18" charset="0"/>
                      </a:endParaRPr>
                    </a:p>
                  </a:txBody>
                  <a:tcPr marL="13652" marR="6706" marT="13652" marB="6706"/>
                </a:tc>
                <a:tc>
                  <a:txBody>
                    <a:bodyPr/>
                    <a:lstStyle/>
                    <a:p>
                      <a:pPr indent="0" algn="l">
                        <a:lnSpc>
                          <a:spcPct val="115000"/>
                        </a:lnSpc>
                        <a:spcAft>
                          <a:spcPts val="0"/>
                        </a:spcAft>
                      </a:pPr>
                      <a:r>
                        <a:rPr lang="lt-LT" sz="2400" dirty="0">
                          <a:effectLst/>
                        </a:rPr>
                        <a:t>- Pavienių medžių ar jų grupių žūtis.</a:t>
                      </a:r>
                    </a:p>
                  </a:txBody>
                  <a:tcPr marL="13652" marR="6706" marT="13652" marB="6706"/>
                </a:tc>
                <a:extLst>
                  <a:ext uri="{0D108BD9-81ED-4DB2-BD59-A6C34878D82A}">
                    <a16:rowId xmlns:a16="http://schemas.microsoft.com/office/drawing/2014/main" val="4205793592"/>
                  </a:ext>
                </a:extLst>
              </a:tr>
              <a:tr h="2058926">
                <a:tc>
                  <a:txBody>
                    <a:bodyPr/>
                    <a:lstStyle/>
                    <a:p>
                      <a:pPr indent="0" algn="l">
                        <a:lnSpc>
                          <a:spcPct val="115000"/>
                        </a:lnSpc>
                        <a:spcAft>
                          <a:spcPts val="0"/>
                        </a:spcAft>
                      </a:pPr>
                      <a:r>
                        <a:rPr lang="lt-LT" sz="2400" dirty="0">
                          <a:effectLst/>
                        </a:rPr>
                        <a:t>9010 *Vakarų taiga</a:t>
                      </a:r>
                      <a:endParaRPr lang="lt-LT" sz="2400" dirty="0">
                        <a:effectLst/>
                        <a:latin typeface="Times New Roman" panose="02020603050405020304" pitchFamily="18" charset="0"/>
                        <a:ea typeface="Times New Roman" panose="02020603050405020304" pitchFamily="18" charset="0"/>
                      </a:endParaRPr>
                    </a:p>
                  </a:txBody>
                  <a:tcPr marL="13652" marR="6706" marT="13652" marB="6706"/>
                </a:tc>
                <a:tc>
                  <a:txBody>
                    <a:bodyPr/>
                    <a:lstStyle/>
                    <a:p>
                      <a:pPr indent="0" algn="l">
                        <a:lnSpc>
                          <a:spcPct val="115000"/>
                        </a:lnSpc>
                        <a:spcAft>
                          <a:spcPts val="0"/>
                        </a:spcAft>
                      </a:pPr>
                      <a:r>
                        <a:rPr lang="lt-LT" sz="2400" dirty="0">
                          <a:effectLst/>
                        </a:rPr>
                        <a:t>- Žemutiniai gaisrai;</a:t>
                      </a:r>
                    </a:p>
                    <a:p>
                      <a:pPr indent="0" algn="just">
                        <a:lnSpc>
                          <a:spcPct val="115000"/>
                        </a:lnSpc>
                        <a:spcAft>
                          <a:spcPts val="0"/>
                        </a:spcAft>
                      </a:pPr>
                      <a:r>
                        <a:rPr lang="lt-LT" sz="2400" dirty="0">
                          <a:effectLst/>
                        </a:rPr>
                        <a:t>- Vėjovartos;</a:t>
                      </a:r>
                    </a:p>
                    <a:p>
                      <a:pPr indent="0" algn="just">
                        <a:lnSpc>
                          <a:spcPct val="115000"/>
                        </a:lnSpc>
                        <a:spcAft>
                          <a:spcPts val="0"/>
                        </a:spcAft>
                      </a:pPr>
                      <a:r>
                        <a:rPr lang="lt-LT" sz="2400" dirty="0">
                          <a:effectLst/>
                        </a:rPr>
                        <a:t>- Miško ligos;</a:t>
                      </a:r>
                    </a:p>
                    <a:p>
                      <a:pPr indent="0" algn="l">
                        <a:lnSpc>
                          <a:spcPct val="115000"/>
                        </a:lnSpc>
                        <a:spcAft>
                          <a:spcPts val="0"/>
                        </a:spcAft>
                      </a:pPr>
                      <a:r>
                        <a:rPr lang="lt-LT" sz="2400" dirty="0">
                          <a:effectLst/>
                        </a:rPr>
                        <a:t>- Vabzdžių </a:t>
                      </a:r>
                      <a:r>
                        <a:rPr lang="lt-LT" sz="2400" dirty="0" err="1">
                          <a:effectLst/>
                        </a:rPr>
                        <a:t>fitofagų</a:t>
                      </a:r>
                      <a:r>
                        <a:rPr lang="lt-LT" sz="2400" dirty="0">
                          <a:effectLst/>
                        </a:rPr>
                        <a:t> antplūdžiai.</a:t>
                      </a:r>
                      <a:endParaRPr lang="lt-LT" sz="2400" dirty="0">
                        <a:effectLst/>
                        <a:latin typeface="Times New Roman" panose="02020603050405020304" pitchFamily="18" charset="0"/>
                        <a:ea typeface="Times New Roman" panose="02020603050405020304" pitchFamily="18" charset="0"/>
                      </a:endParaRPr>
                    </a:p>
                  </a:txBody>
                  <a:tcPr marL="13652" marR="6706" marT="13652" marB="6706"/>
                </a:tc>
                <a:tc>
                  <a:txBody>
                    <a:bodyPr/>
                    <a:lstStyle/>
                    <a:p>
                      <a:pPr indent="0" algn="l">
                        <a:lnSpc>
                          <a:spcPct val="115000"/>
                        </a:lnSpc>
                        <a:spcAft>
                          <a:spcPts val="0"/>
                        </a:spcAft>
                      </a:pPr>
                      <a:r>
                        <a:rPr lang="lt-LT" sz="2400" dirty="0">
                          <a:effectLst/>
                        </a:rPr>
                        <a:t>- Pavienių medžių ar jų grupių žūtis;</a:t>
                      </a:r>
                    </a:p>
                    <a:p>
                      <a:pPr indent="0" algn="l">
                        <a:lnSpc>
                          <a:spcPct val="115000"/>
                        </a:lnSpc>
                        <a:spcAft>
                          <a:spcPts val="0"/>
                        </a:spcAft>
                      </a:pPr>
                      <a:r>
                        <a:rPr lang="lt-LT" sz="2400" dirty="0">
                          <a:effectLst/>
                        </a:rPr>
                        <a:t>- Medyno žūtis.</a:t>
                      </a:r>
                      <a:endParaRPr lang="lt-LT" sz="2400" dirty="0">
                        <a:effectLst/>
                        <a:latin typeface="Times New Roman" panose="02020603050405020304" pitchFamily="18" charset="0"/>
                        <a:ea typeface="Times New Roman" panose="02020603050405020304" pitchFamily="18" charset="0"/>
                      </a:endParaRPr>
                    </a:p>
                  </a:txBody>
                  <a:tcPr marL="13652" marR="6706" marT="13652" marB="6706"/>
                </a:tc>
                <a:extLst>
                  <a:ext uri="{0D108BD9-81ED-4DB2-BD59-A6C34878D82A}">
                    <a16:rowId xmlns:a16="http://schemas.microsoft.com/office/drawing/2014/main" val="2581348463"/>
                  </a:ext>
                </a:extLst>
              </a:tr>
            </a:tbl>
          </a:graphicData>
        </a:graphic>
      </p:graphicFrame>
    </p:spTree>
    <p:extLst>
      <p:ext uri="{BB962C8B-B14F-4D97-AF65-F5344CB8AC3E}">
        <p14:creationId xmlns:p14="http://schemas.microsoft.com/office/powerpoint/2010/main" val="237725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E14D-AE4F-4A02-9995-3C11B8E54CC2}"/>
              </a:ext>
            </a:extLst>
          </p:cNvPr>
          <p:cNvSpPr>
            <a:spLocks noGrp="1"/>
          </p:cNvSpPr>
          <p:nvPr>
            <p:ph type="title"/>
          </p:nvPr>
        </p:nvSpPr>
        <p:spPr>
          <a:xfrm>
            <a:off x="518160" y="2688336"/>
            <a:ext cx="10607040" cy="1929417"/>
          </a:xfrm>
        </p:spPr>
        <p:txBody>
          <a:bodyPr>
            <a:noAutofit/>
          </a:bodyPr>
          <a:lstStyle/>
          <a:p>
            <a:r>
              <a:rPr lang="lt-LT" sz="3200" dirty="0">
                <a:solidFill>
                  <a:schemeClr val="accent4">
                    <a:lumMod val="20000"/>
                    <a:lumOff val="80000"/>
                  </a:schemeClr>
                </a:solidFill>
                <a:latin typeface="+mn-lt"/>
              </a:rPr>
              <a:t>2020m. atlikta analizė:</a:t>
            </a:r>
            <a:br>
              <a:rPr lang="lt-LT" sz="3200" dirty="0">
                <a:solidFill>
                  <a:schemeClr val="accent4">
                    <a:lumMod val="20000"/>
                    <a:lumOff val="80000"/>
                  </a:schemeClr>
                </a:solidFill>
                <a:latin typeface="+mn-lt"/>
              </a:rPr>
            </a:br>
            <a:r>
              <a:rPr lang="lt-LT" sz="3200" dirty="0">
                <a:solidFill>
                  <a:schemeClr val="accent4">
                    <a:lumMod val="20000"/>
                    <a:lumOff val="80000"/>
                  </a:schemeClr>
                </a:solidFill>
                <a:latin typeface="+mn-lt"/>
              </a:rPr>
              <a:t>NATŪRALIŲ MIŠKO BUVEINIŲ BŪKLĖS PRIKLAUSOMYBĖ NUO JOS STRUKTŪROS BEI VYKDYTŲ KIRTIMŲ</a:t>
            </a:r>
          </a:p>
        </p:txBody>
      </p:sp>
      <p:sp>
        <p:nvSpPr>
          <p:cNvPr id="7" name="Title 1">
            <a:extLst>
              <a:ext uri="{FF2B5EF4-FFF2-40B4-BE49-F238E27FC236}">
                <a16:creationId xmlns:a16="http://schemas.microsoft.com/office/drawing/2014/main" id="{25C55AEE-05D6-4125-A4D9-BAE9EB9271BB}"/>
              </a:ext>
            </a:extLst>
          </p:cNvPr>
          <p:cNvSpPr txBox="1">
            <a:spLocks/>
          </p:cNvSpPr>
          <p:nvPr/>
        </p:nvSpPr>
        <p:spPr>
          <a:xfrm>
            <a:off x="518160" y="938751"/>
            <a:ext cx="10607040" cy="1749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3200" dirty="0">
                <a:latin typeface="+mn-lt"/>
              </a:rPr>
              <a:t>KOKIO INTENSYVUMO TRIKDYMĄ GALIME LAIKYTI PRIIMTINU, SIEKIANT IŠLAIKYTI GERĄ NATŪRALIŲ MIŠKO BUVEINIŲ BŪKLĘ?</a:t>
            </a:r>
          </a:p>
        </p:txBody>
      </p:sp>
      <p:sp>
        <p:nvSpPr>
          <p:cNvPr id="3" name="Rectangle 2">
            <a:extLst>
              <a:ext uri="{FF2B5EF4-FFF2-40B4-BE49-F238E27FC236}">
                <a16:creationId xmlns:a16="http://schemas.microsoft.com/office/drawing/2014/main" id="{AA9A1C6A-518D-4C7F-A349-7249D083B258}"/>
              </a:ext>
            </a:extLst>
          </p:cNvPr>
          <p:cNvSpPr/>
          <p:nvPr/>
        </p:nvSpPr>
        <p:spPr>
          <a:xfrm>
            <a:off x="500149" y="4617753"/>
            <a:ext cx="11191701" cy="954107"/>
          </a:xfrm>
          <a:prstGeom prst="rect">
            <a:avLst/>
          </a:prstGeom>
        </p:spPr>
        <p:txBody>
          <a:bodyPr wrap="square">
            <a:spAutoFit/>
          </a:bodyPr>
          <a:lstStyle/>
          <a:p>
            <a:pPr indent="-457200">
              <a:spcAft>
                <a:spcPts val="600"/>
              </a:spcAft>
            </a:pPr>
            <a:r>
              <a:rPr lang="lt-LT" sz="2800" dirty="0">
                <a:solidFill>
                  <a:schemeClr val="bg1"/>
                </a:solidFill>
              </a:rPr>
              <a:t>Buveinės būklė (rūšių, struktūros ir procesų dermė) – Gera, patenkinama, bloga.</a:t>
            </a:r>
          </a:p>
        </p:txBody>
      </p:sp>
    </p:spTree>
    <p:extLst>
      <p:ext uri="{BB962C8B-B14F-4D97-AF65-F5344CB8AC3E}">
        <p14:creationId xmlns:p14="http://schemas.microsoft.com/office/powerpoint/2010/main" val="91366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E14D-AE4F-4A02-9995-3C11B8E54CC2}"/>
              </a:ext>
            </a:extLst>
          </p:cNvPr>
          <p:cNvSpPr>
            <a:spLocks noGrp="1"/>
          </p:cNvSpPr>
          <p:nvPr>
            <p:ph type="title"/>
          </p:nvPr>
        </p:nvSpPr>
        <p:spPr>
          <a:xfrm>
            <a:off x="72043" y="18255"/>
            <a:ext cx="11895513" cy="1325563"/>
          </a:xfrm>
        </p:spPr>
        <p:txBody>
          <a:bodyPr>
            <a:noAutofit/>
          </a:bodyPr>
          <a:lstStyle/>
          <a:p>
            <a:r>
              <a:rPr lang="lt-LT" sz="3200" dirty="0">
                <a:latin typeface="+mn-lt"/>
              </a:rPr>
              <a:t>NATŪRALIŲ MIŠKO BUVEINIŲ BŪKLĖS ANALIZĖ PRIKLAUSOMAI NUO JOS STRUKTŪROS BEI VYKDYTŲ KIRTIMŲ</a:t>
            </a:r>
          </a:p>
        </p:txBody>
      </p:sp>
      <p:pic>
        <p:nvPicPr>
          <p:cNvPr id="5" name="Picture 4">
            <a:extLst>
              <a:ext uri="{FF2B5EF4-FFF2-40B4-BE49-F238E27FC236}">
                <a16:creationId xmlns:a16="http://schemas.microsoft.com/office/drawing/2014/main" id="{4BE5F1A1-AF9E-4B26-A393-C59978C6766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7350462" y="711199"/>
            <a:ext cx="4617094" cy="6024361"/>
          </a:xfrm>
          <a:prstGeom prst="rect">
            <a:avLst/>
          </a:prstGeom>
          <a:noFill/>
          <a:ln>
            <a:noFill/>
          </a:ln>
        </p:spPr>
      </p:pic>
      <p:sp>
        <p:nvSpPr>
          <p:cNvPr id="6" name="Content Placeholder 2">
            <a:extLst>
              <a:ext uri="{FF2B5EF4-FFF2-40B4-BE49-F238E27FC236}">
                <a16:creationId xmlns:a16="http://schemas.microsoft.com/office/drawing/2014/main" id="{0C44A089-AE6E-4329-91E3-FCB7454680B1}"/>
              </a:ext>
            </a:extLst>
          </p:cNvPr>
          <p:cNvSpPr txBox="1">
            <a:spLocks/>
          </p:cNvSpPr>
          <p:nvPr/>
        </p:nvSpPr>
        <p:spPr>
          <a:xfrm>
            <a:off x="330974" y="1343818"/>
            <a:ext cx="6760557" cy="5026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00000"/>
              </a:lnSpc>
              <a:spcBef>
                <a:spcPts val="0"/>
              </a:spcBef>
              <a:spcAft>
                <a:spcPts val="600"/>
              </a:spcAft>
              <a:buFont typeface="Arial" panose="020B0604020202020204" pitchFamily="34" charset="0"/>
              <a:buNone/>
            </a:pPr>
            <a:r>
              <a:rPr lang="lt-LT" dirty="0"/>
              <a:t>Natūralios miško buveinės </a:t>
            </a:r>
            <a:r>
              <a:rPr lang="lt-LT" dirty="0" err="1"/>
              <a:t>buveinės</a:t>
            </a:r>
            <a:r>
              <a:rPr lang="lt-LT" dirty="0"/>
              <a:t> referencinis vertinimas:</a:t>
            </a:r>
          </a:p>
          <a:p>
            <a:pPr marL="0" indent="-457200">
              <a:lnSpc>
                <a:spcPct val="100000"/>
              </a:lnSpc>
              <a:spcBef>
                <a:spcPts val="0"/>
              </a:spcBef>
              <a:spcAft>
                <a:spcPts val="600"/>
              </a:spcAft>
              <a:buFontTx/>
              <a:buChar char="-"/>
            </a:pPr>
            <a:r>
              <a:rPr lang="lt-LT" dirty="0"/>
              <a:t>Rūšinė struktūra;</a:t>
            </a:r>
          </a:p>
          <a:p>
            <a:pPr marL="0" indent="-457200">
              <a:lnSpc>
                <a:spcPct val="100000"/>
              </a:lnSpc>
              <a:spcBef>
                <a:spcPts val="0"/>
              </a:spcBef>
              <a:spcAft>
                <a:spcPts val="600"/>
              </a:spcAft>
              <a:buFontTx/>
              <a:buChar char="-"/>
            </a:pPr>
            <a:r>
              <a:rPr lang="lt-LT" dirty="0"/>
              <a:t>Erdvinė struktūra;</a:t>
            </a:r>
          </a:p>
          <a:p>
            <a:pPr marL="0" indent="-457200">
              <a:lnSpc>
                <a:spcPct val="100000"/>
              </a:lnSpc>
              <a:spcBef>
                <a:spcPts val="0"/>
              </a:spcBef>
              <a:spcAft>
                <a:spcPts val="600"/>
              </a:spcAft>
              <a:buFontTx/>
              <a:buChar char="-"/>
            </a:pPr>
            <a:r>
              <a:rPr lang="lt-LT" dirty="0"/>
              <a:t>Negyva mediena;</a:t>
            </a:r>
          </a:p>
          <a:p>
            <a:pPr marL="0" indent="-457200">
              <a:lnSpc>
                <a:spcPct val="100000"/>
              </a:lnSpc>
              <a:spcBef>
                <a:spcPts val="0"/>
              </a:spcBef>
              <a:spcAft>
                <a:spcPts val="600"/>
              </a:spcAft>
              <a:buFontTx/>
              <a:buChar char="-"/>
            </a:pPr>
            <a:r>
              <a:rPr lang="lt-LT" dirty="0"/>
              <a:t>Natūralūs ir ūkiniai pažeidimai;</a:t>
            </a:r>
          </a:p>
          <a:p>
            <a:pPr marL="0" indent="-457200">
              <a:lnSpc>
                <a:spcPct val="100000"/>
              </a:lnSpc>
              <a:spcBef>
                <a:spcPts val="0"/>
              </a:spcBef>
              <a:spcAft>
                <a:spcPts val="600"/>
              </a:spcAft>
              <a:buFontTx/>
              <a:buChar char="-"/>
            </a:pPr>
            <a:r>
              <a:rPr lang="lt-LT" dirty="0"/>
              <a:t>Įvykdytų kirtimų intensyvumas;</a:t>
            </a:r>
          </a:p>
          <a:p>
            <a:pPr marL="0" indent="-457200">
              <a:lnSpc>
                <a:spcPct val="100000"/>
              </a:lnSpc>
              <a:spcBef>
                <a:spcPts val="0"/>
              </a:spcBef>
              <a:spcAft>
                <a:spcPts val="600"/>
              </a:spcAft>
              <a:buFontTx/>
              <a:buChar char="-"/>
            </a:pPr>
            <a:r>
              <a:rPr lang="lt-LT" dirty="0"/>
              <a:t>Buveinės tvarkymo reikalingumas;</a:t>
            </a:r>
          </a:p>
        </p:txBody>
      </p:sp>
    </p:spTree>
    <p:extLst>
      <p:ext uri="{BB962C8B-B14F-4D97-AF65-F5344CB8AC3E}">
        <p14:creationId xmlns:p14="http://schemas.microsoft.com/office/powerpoint/2010/main" val="20626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E14D-AE4F-4A02-9995-3C11B8E54CC2}"/>
              </a:ext>
            </a:extLst>
          </p:cNvPr>
          <p:cNvSpPr>
            <a:spLocks noGrp="1"/>
          </p:cNvSpPr>
          <p:nvPr>
            <p:ph type="title"/>
          </p:nvPr>
        </p:nvSpPr>
        <p:spPr>
          <a:xfrm>
            <a:off x="72043" y="18255"/>
            <a:ext cx="11895513" cy="1325563"/>
          </a:xfrm>
        </p:spPr>
        <p:txBody>
          <a:bodyPr>
            <a:noAutofit/>
          </a:bodyPr>
          <a:lstStyle/>
          <a:p>
            <a:r>
              <a:rPr lang="lt-LT" sz="3200" dirty="0">
                <a:latin typeface="+mn-lt"/>
              </a:rPr>
              <a:t>NATŪRALIŲ MIŠKO BUVEINIŲ BŪKLĖS ANALIZĖ PRIKLAUSOMAI NUO JOS STRUKTŪROS BEI VYKDYTŲ KIRTIMŲ</a:t>
            </a:r>
          </a:p>
        </p:txBody>
      </p:sp>
      <p:pic>
        <p:nvPicPr>
          <p:cNvPr id="5" name="Picture 4">
            <a:extLst>
              <a:ext uri="{FF2B5EF4-FFF2-40B4-BE49-F238E27FC236}">
                <a16:creationId xmlns:a16="http://schemas.microsoft.com/office/drawing/2014/main" id="{4BE5F1A1-AF9E-4B26-A393-C59978C6766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7350462" y="711199"/>
            <a:ext cx="4617094" cy="6024361"/>
          </a:xfrm>
          <a:prstGeom prst="rect">
            <a:avLst/>
          </a:prstGeom>
          <a:noFill/>
          <a:ln>
            <a:noFill/>
          </a:ln>
        </p:spPr>
      </p:pic>
      <p:sp>
        <p:nvSpPr>
          <p:cNvPr id="6" name="Content Placeholder 2">
            <a:extLst>
              <a:ext uri="{FF2B5EF4-FFF2-40B4-BE49-F238E27FC236}">
                <a16:creationId xmlns:a16="http://schemas.microsoft.com/office/drawing/2014/main" id="{0C44A089-AE6E-4329-91E3-FCB7454680B1}"/>
              </a:ext>
            </a:extLst>
          </p:cNvPr>
          <p:cNvSpPr txBox="1">
            <a:spLocks/>
          </p:cNvSpPr>
          <p:nvPr/>
        </p:nvSpPr>
        <p:spPr>
          <a:xfrm>
            <a:off x="330974" y="1343817"/>
            <a:ext cx="6760557" cy="49479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lt-LT" dirty="0"/>
              <a:t>10 regionų: </a:t>
            </a:r>
            <a:r>
              <a:rPr lang="en-AU" dirty="0" err="1"/>
              <a:t>Dubravos</a:t>
            </a:r>
            <a:r>
              <a:rPr lang="en-AU" dirty="0"/>
              <a:t> (17 </a:t>
            </a:r>
            <a:r>
              <a:rPr lang="en-AU" dirty="0" err="1"/>
              <a:t>vnt</a:t>
            </a:r>
            <a:r>
              <a:rPr lang="en-AU" dirty="0"/>
              <a:t>.), </a:t>
            </a:r>
            <a:r>
              <a:rPr lang="en-AU" dirty="0" err="1"/>
              <a:t>Prienų</a:t>
            </a:r>
            <a:r>
              <a:rPr lang="en-AU" dirty="0"/>
              <a:t> ir </a:t>
            </a:r>
            <a:r>
              <a:rPr lang="en-AU" dirty="0" err="1"/>
              <a:t>Švenčionėlių</a:t>
            </a:r>
            <a:r>
              <a:rPr lang="en-AU" dirty="0"/>
              <a:t> (po 14 </a:t>
            </a:r>
            <a:r>
              <a:rPr lang="en-AU" dirty="0" err="1"/>
              <a:t>vnt</a:t>
            </a:r>
            <a:r>
              <a:rPr lang="en-AU" dirty="0"/>
              <a:t>.), </a:t>
            </a:r>
            <a:r>
              <a:rPr lang="en-AU" dirty="0" err="1"/>
              <a:t>Nemenčinės</a:t>
            </a:r>
            <a:r>
              <a:rPr lang="en-AU" dirty="0"/>
              <a:t> ir </a:t>
            </a:r>
            <a:r>
              <a:rPr lang="en-AU" dirty="0" err="1"/>
              <a:t>Veisiejų</a:t>
            </a:r>
            <a:r>
              <a:rPr lang="en-AU" dirty="0"/>
              <a:t> (po 10 </a:t>
            </a:r>
            <a:r>
              <a:rPr lang="en-AU" dirty="0" err="1"/>
              <a:t>vnt</a:t>
            </a:r>
            <a:r>
              <a:rPr lang="en-AU" dirty="0"/>
              <a:t>.), </a:t>
            </a:r>
            <a:r>
              <a:rPr lang="en-AU" dirty="0" err="1"/>
              <a:t>Trakų</a:t>
            </a:r>
            <a:r>
              <a:rPr lang="en-AU" dirty="0"/>
              <a:t> (8 </a:t>
            </a:r>
            <a:r>
              <a:rPr lang="en-AU" dirty="0" err="1"/>
              <a:t>vnt</a:t>
            </a:r>
            <a:r>
              <a:rPr lang="en-AU" dirty="0"/>
              <a:t>.), </a:t>
            </a:r>
            <a:r>
              <a:rPr lang="en-AU" dirty="0" err="1"/>
              <a:t>Varėnos</a:t>
            </a:r>
            <a:r>
              <a:rPr lang="en-AU" dirty="0"/>
              <a:t> (7 </a:t>
            </a:r>
            <a:r>
              <a:rPr lang="en-AU" dirty="0" err="1"/>
              <a:t>vnt</a:t>
            </a:r>
            <a:r>
              <a:rPr lang="en-AU" dirty="0"/>
              <a:t>.), </a:t>
            </a:r>
            <a:r>
              <a:rPr lang="en-AU" dirty="0" err="1"/>
              <a:t>Kretingos</a:t>
            </a:r>
            <a:r>
              <a:rPr lang="en-AU" dirty="0"/>
              <a:t> (5 </a:t>
            </a:r>
            <a:r>
              <a:rPr lang="en-AU" dirty="0" err="1"/>
              <a:t>vnt</a:t>
            </a:r>
            <a:r>
              <a:rPr lang="en-AU" dirty="0"/>
              <a:t>.), </a:t>
            </a:r>
            <a:r>
              <a:rPr lang="en-AU" dirty="0" err="1"/>
              <a:t>Anykščių</a:t>
            </a:r>
            <a:r>
              <a:rPr lang="en-AU" dirty="0"/>
              <a:t> ir </a:t>
            </a:r>
            <a:r>
              <a:rPr lang="en-AU" dirty="0" err="1"/>
              <a:t>Telšių</a:t>
            </a:r>
            <a:r>
              <a:rPr lang="en-AU" dirty="0"/>
              <a:t> (po 4 </a:t>
            </a:r>
            <a:r>
              <a:rPr lang="en-AU" dirty="0" err="1"/>
              <a:t>vnt</a:t>
            </a:r>
            <a:r>
              <a:rPr lang="en-AU" dirty="0"/>
              <a:t>.).</a:t>
            </a:r>
            <a:endParaRPr lang="lt-LT" dirty="0"/>
          </a:p>
          <a:p>
            <a:pPr marL="0" indent="0">
              <a:lnSpc>
                <a:spcPct val="100000"/>
              </a:lnSpc>
              <a:spcBef>
                <a:spcPts val="0"/>
              </a:spcBef>
              <a:spcAft>
                <a:spcPts val="1200"/>
              </a:spcAft>
              <a:buNone/>
            </a:pPr>
            <a:r>
              <a:rPr lang="lt-LT" dirty="0"/>
              <a:t>7 natūralių buveinių tipai: </a:t>
            </a:r>
            <a:r>
              <a:rPr lang="en-AU" dirty="0"/>
              <a:t>9010 (28 </a:t>
            </a:r>
            <a:r>
              <a:rPr lang="en-AU" dirty="0" err="1"/>
              <a:t>vnt</a:t>
            </a:r>
            <a:r>
              <a:rPr lang="en-AU" dirty="0"/>
              <a:t>.)</a:t>
            </a:r>
            <a:r>
              <a:rPr lang="lt-LT" dirty="0"/>
              <a:t>, </a:t>
            </a:r>
            <a:r>
              <a:rPr lang="en-AU" dirty="0"/>
              <a:t>9020 (28 </a:t>
            </a:r>
            <a:r>
              <a:rPr lang="en-AU" dirty="0" err="1"/>
              <a:t>vnt</a:t>
            </a:r>
            <a:r>
              <a:rPr lang="en-AU" dirty="0"/>
              <a:t>.)</a:t>
            </a:r>
            <a:r>
              <a:rPr lang="lt-LT" dirty="0"/>
              <a:t>, </a:t>
            </a:r>
            <a:r>
              <a:rPr lang="en-AU" dirty="0"/>
              <a:t>91D0</a:t>
            </a:r>
            <a:r>
              <a:rPr lang="lt-LT" dirty="0"/>
              <a:t> (</a:t>
            </a:r>
            <a:r>
              <a:rPr lang="en-AU" dirty="0"/>
              <a:t>18</a:t>
            </a:r>
            <a:r>
              <a:rPr lang="lt-LT" dirty="0"/>
              <a:t> vnt.), </a:t>
            </a:r>
            <a:r>
              <a:rPr lang="en-AU" dirty="0"/>
              <a:t>9080 (10 </a:t>
            </a:r>
            <a:r>
              <a:rPr lang="en-AU" dirty="0" err="1"/>
              <a:t>vnt</a:t>
            </a:r>
            <a:r>
              <a:rPr lang="en-AU" dirty="0"/>
              <a:t>.), 9160 (5 </a:t>
            </a:r>
            <a:r>
              <a:rPr lang="en-AU" dirty="0" err="1"/>
              <a:t>vnt</a:t>
            </a:r>
            <a:r>
              <a:rPr lang="en-AU" dirty="0"/>
              <a:t>.) ir 91T0 (3 </a:t>
            </a:r>
            <a:r>
              <a:rPr lang="en-AU" dirty="0" err="1"/>
              <a:t>vnt</a:t>
            </a:r>
            <a:r>
              <a:rPr lang="en-AU" dirty="0"/>
              <a:t>.)</a:t>
            </a:r>
            <a:r>
              <a:rPr lang="lt-LT" dirty="0"/>
              <a:t>, </a:t>
            </a:r>
            <a:r>
              <a:rPr lang="en-AU" dirty="0"/>
              <a:t>91E0 </a:t>
            </a:r>
            <a:r>
              <a:rPr lang="lt-LT" dirty="0"/>
              <a:t>(</a:t>
            </a:r>
            <a:r>
              <a:rPr lang="en-AU" dirty="0"/>
              <a:t>1 </a:t>
            </a:r>
            <a:r>
              <a:rPr lang="lt-LT" dirty="0"/>
              <a:t>vnt.).</a:t>
            </a:r>
          </a:p>
          <a:p>
            <a:pPr marL="0" indent="0">
              <a:lnSpc>
                <a:spcPct val="100000"/>
              </a:lnSpc>
              <a:spcBef>
                <a:spcPts val="0"/>
              </a:spcBef>
              <a:spcAft>
                <a:spcPts val="1200"/>
              </a:spcAft>
              <a:buNone/>
            </a:pPr>
            <a:r>
              <a:rPr lang="lt-LT" dirty="0"/>
              <a:t>Iš viso vertinti 93 buveinės.</a:t>
            </a:r>
          </a:p>
          <a:p>
            <a:pPr marL="0" indent="0">
              <a:lnSpc>
                <a:spcPct val="100000"/>
              </a:lnSpc>
              <a:spcBef>
                <a:spcPts val="0"/>
              </a:spcBef>
              <a:spcAft>
                <a:spcPts val="1200"/>
              </a:spcAft>
              <a:buNone/>
            </a:pPr>
            <a:r>
              <a:rPr lang="lt-LT" dirty="0"/>
              <a:t>Naudotas GLMM metodas, skirtumai tarp buveinių tipų eliminuoti</a:t>
            </a:r>
          </a:p>
          <a:p>
            <a:pPr marL="0" indent="-457200">
              <a:lnSpc>
                <a:spcPct val="100000"/>
              </a:lnSpc>
              <a:spcBef>
                <a:spcPts val="0"/>
              </a:spcBef>
              <a:spcAft>
                <a:spcPts val="600"/>
              </a:spcAft>
              <a:buFontTx/>
              <a:buChar char="-"/>
            </a:pPr>
            <a:endParaRPr lang="lt-LT" dirty="0"/>
          </a:p>
        </p:txBody>
      </p:sp>
    </p:spTree>
    <p:extLst>
      <p:ext uri="{BB962C8B-B14F-4D97-AF65-F5344CB8AC3E}">
        <p14:creationId xmlns:p14="http://schemas.microsoft.com/office/powerpoint/2010/main" val="266281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1C9C17-0484-404F-8F6A-18629F2B4484}"/>
              </a:ext>
            </a:extLst>
          </p:cNvPr>
          <p:cNvPicPr>
            <a:picLocks noChangeAspect="1"/>
          </p:cNvPicPr>
          <p:nvPr/>
        </p:nvPicPr>
        <p:blipFill>
          <a:blip r:embed="rId2" cstate="screen">
            <a:alphaModFix amt="6000"/>
            <a:extLst>
              <a:ext uri="{28A0092B-C50C-407E-A947-70E740481C1C}">
                <a14:useLocalDpi xmlns:a14="http://schemas.microsoft.com/office/drawing/2010/main"/>
              </a:ext>
            </a:extLst>
          </a:blip>
          <a:stretch>
            <a:fillRect/>
          </a:stretch>
        </p:blipFill>
        <p:spPr>
          <a:xfrm>
            <a:off x="7930232" y="1196752"/>
            <a:ext cx="5661248" cy="5661248"/>
          </a:xfrm>
          <a:prstGeom prst="rect">
            <a:avLst/>
          </a:prstGeom>
        </p:spPr>
      </p:pic>
      <p:sp>
        <p:nvSpPr>
          <p:cNvPr id="2" name="Title 1">
            <a:extLst>
              <a:ext uri="{FF2B5EF4-FFF2-40B4-BE49-F238E27FC236}">
                <a16:creationId xmlns:a16="http://schemas.microsoft.com/office/drawing/2014/main" id="{9D799BF2-6DD2-4970-9DAA-6E65561F9B35}"/>
              </a:ext>
            </a:extLst>
          </p:cNvPr>
          <p:cNvSpPr>
            <a:spLocks noGrp="1"/>
          </p:cNvSpPr>
          <p:nvPr>
            <p:ph type="title"/>
          </p:nvPr>
        </p:nvSpPr>
        <p:spPr>
          <a:xfrm>
            <a:off x="95452" y="83057"/>
            <a:ext cx="11940351" cy="1113695"/>
          </a:xfrm>
        </p:spPr>
        <p:txBody>
          <a:bodyPr>
            <a:normAutofit fontScale="90000"/>
          </a:bodyPr>
          <a:lstStyle/>
          <a:p>
            <a:r>
              <a:rPr lang="lt-LT" b="1" dirty="0">
                <a:solidFill>
                  <a:schemeClr val="bg1"/>
                </a:solidFill>
                <a:latin typeface="+mn-lt"/>
              </a:rPr>
              <a:t>REZULTATAI: natūralias miško buveines veikiančių GLMM modelis, sudarytas žingsniniu metodu</a:t>
            </a:r>
          </a:p>
        </p:txBody>
      </p:sp>
      <p:graphicFrame>
        <p:nvGraphicFramePr>
          <p:cNvPr id="3" name="Table 2">
            <a:extLst>
              <a:ext uri="{FF2B5EF4-FFF2-40B4-BE49-F238E27FC236}">
                <a16:creationId xmlns:a16="http://schemas.microsoft.com/office/drawing/2014/main" id="{B4342560-521C-47F3-A9FE-5E9565E37BA6}"/>
              </a:ext>
            </a:extLst>
          </p:cNvPr>
          <p:cNvGraphicFramePr>
            <a:graphicFrameLocks noGrp="1"/>
          </p:cNvGraphicFramePr>
          <p:nvPr>
            <p:extLst>
              <p:ext uri="{D42A27DB-BD31-4B8C-83A1-F6EECF244321}">
                <p14:modId xmlns:p14="http://schemas.microsoft.com/office/powerpoint/2010/main" val="3011260397"/>
              </p:ext>
            </p:extLst>
          </p:nvPr>
        </p:nvGraphicFramePr>
        <p:xfrm>
          <a:off x="156197" y="1290304"/>
          <a:ext cx="11879606" cy="3889756"/>
        </p:xfrm>
        <a:graphic>
          <a:graphicData uri="http://schemas.openxmlformats.org/drawingml/2006/table">
            <a:tbl>
              <a:tblPr firstRow="1" firstCol="1" bandRow="1">
                <a:tableStyleId>{5940675A-B579-460E-94D1-54222C63F5DA}</a:tableStyleId>
              </a:tblPr>
              <a:tblGrid>
                <a:gridCol w="4011766">
                  <a:extLst>
                    <a:ext uri="{9D8B030D-6E8A-4147-A177-3AD203B41FA5}">
                      <a16:colId xmlns:a16="http://schemas.microsoft.com/office/drawing/2014/main" val="233749528"/>
                    </a:ext>
                  </a:extLst>
                </a:gridCol>
                <a:gridCol w="1031358">
                  <a:extLst>
                    <a:ext uri="{9D8B030D-6E8A-4147-A177-3AD203B41FA5}">
                      <a16:colId xmlns:a16="http://schemas.microsoft.com/office/drawing/2014/main" val="884159023"/>
                    </a:ext>
                  </a:extLst>
                </a:gridCol>
                <a:gridCol w="871870">
                  <a:extLst>
                    <a:ext uri="{9D8B030D-6E8A-4147-A177-3AD203B41FA5}">
                      <a16:colId xmlns:a16="http://schemas.microsoft.com/office/drawing/2014/main" val="2443496017"/>
                    </a:ext>
                  </a:extLst>
                </a:gridCol>
                <a:gridCol w="1977656">
                  <a:extLst>
                    <a:ext uri="{9D8B030D-6E8A-4147-A177-3AD203B41FA5}">
                      <a16:colId xmlns:a16="http://schemas.microsoft.com/office/drawing/2014/main" val="778314351"/>
                    </a:ext>
                  </a:extLst>
                </a:gridCol>
                <a:gridCol w="744279">
                  <a:extLst>
                    <a:ext uri="{9D8B030D-6E8A-4147-A177-3AD203B41FA5}">
                      <a16:colId xmlns:a16="http://schemas.microsoft.com/office/drawing/2014/main" val="4250940688"/>
                    </a:ext>
                  </a:extLst>
                </a:gridCol>
                <a:gridCol w="648586">
                  <a:extLst>
                    <a:ext uri="{9D8B030D-6E8A-4147-A177-3AD203B41FA5}">
                      <a16:colId xmlns:a16="http://schemas.microsoft.com/office/drawing/2014/main" val="3144931495"/>
                    </a:ext>
                  </a:extLst>
                </a:gridCol>
                <a:gridCol w="648586">
                  <a:extLst>
                    <a:ext uri="{9D8B030D-6E8A-4147-A177-3AD203B41FA5}">
                      <a16:colId xmlns:a16="http://schemas.microsoft.com/office/drawing/2014/main" val="571347504"/>
                    </a:ext>
                  </a:extLst>
                </a:gridCol>
                <a:gridCol w="637953">
                  <a:extLst>
                    <a:ext uri="{9D8B030D-6E8A-4147-A177-3AD203B41FA5}">
                      <a16:colId xmlns:a16="http://schemas.microsoft.com/office/drawing/2014/main" val="451207547"/>
                    </a:ext>
                  </a:extLst>
                </a:gridCol>
                <a:gridCol w="606056">
                  <a:extLst>
                    <a:ext uri="{9D8B030D-6E8A-4147-A177-3AD203B41FA5}">
                      <a16:colId xmlns:a16="http://schemas.microsoft.com/office/drawing/2014/main" val="2609789289"/>
                    </a:ext>
                  </a:extLst>
                </a:gridCol>
                <a:gridCol w="701496">
                  <a:extLst>
                    <a:ext uri="{9D8B030D-6E8A-4147-A177-3AD203B41FA5}">
                      <a16:colId xmlns:a16="http://schemas.microsoft.com/office/drawing/2014/main" val="3851586488"/>
                    </a:ext>
                  </a:extLst>
                </a:gridCol>
              </a:tblGrid>
              <a:tr h="425192">
                <a:tc rowSpan="2">
                  <a:txBody>
                    <a:bodyPr/>
                    <a:lstStyle/>
                    <a:p>
                      <a:pPr algn="ctr">
                        <a:lnSpc>
                          <a:spcPct val="115000"/>
                        </a:lnSpc>
                        <a:spcAft>
                          <a:spcPts val="1000"/>
                        </a:spcAft>
                      </a:pPr>
                      <a:r>
                        <a:rPr lang="lt-LT" sz="2000" dirty="0">
                          <a:solidFill>
                            <a:schemeClr val="bg1"/>
                          </a:solidFill>
                          <a:effectLst/>
                        </a:rPr>
                        <a:t>Veiksnys</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a:solidFill>
                            <a:schemeClr val="bg1"/>
                          </a:solidFill>
                          <a:effectLst/>
                        </a:rPr>
                        <a:t>F</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a:solidFill>
                            <a:schemeClr val="bg1"/>
                          </a:solidFill>
                          <a:effectLst/>
                        </a:rPr>
                        <a:t>p</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dirty="0">
                          <a:solidFill>
                            <a:schemeClr val="bg1"/>
                          </a:solidFill>
                          <a:effectLst/>
                        </a:rPr>
                        <a:t>Geriausias intervalas</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gridSpan="6">
                  <a:txBody>
                    <a:bodyPr/>
                    <a:lstStyle/>
                    <a:p>
                      <a:pPr algn="ctr">
                        <a:lnSpc>
                          <a:spcPct val="115000"/>
                        </a:lnSpc>
                        <a:spcAft>
                          <a:spcPts val="1000"/>
                        </a:spcAft>
                      </a:pPr>
                      <a:r>
                        <a:rPr lang="lt-LT" sz="2000">
                          <a:solidFill>
                            <a:schemeClr val="bg1"/>
                          </a:solidFill>
                          <a:effectLst/>
                        </a:rPr>
                        <a:t>Vertinimo gradientas</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gn="ctr">
                        <a:lnSpc>
                          <a:spcPct val="115000"/>
                        </a:lnSpc>
                        <a:spcAft>
                          <a:spcPts val="1000"/>
                        </a:spcAft>
                      </a:pP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1544275014"/>
                  </a:ext>
                </a:extLst>
              </a:tr>
              <a:tr h="425192">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1000"/>
                        </a:spcAft>
                      </a:pPr>
                      <a:r>
                        <a:rPr lang="lt-LT" sz="2000">
                          <a:solidFill>
                            <a:schemeClr val="bg1"/>
                          </a:solidFill>
                          <a:effectLst/>
                        </a:rPr>
                        <a:t>0</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2</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3</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dirty="0">
                          <a:solidFill>
                            <a:schemeClr val="bg1"/>
                          </a:solidFill>
                          <a:effectLst/>
                        </a:rPr>
                        <a:t>4</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66646908"/>
                  </a:ext>
                </a:extLst>
              </a:tr>
              <a:tr h="426733">
                <a:tc>
                  <a:txBody>
                    <a:bodyPr/>
                    <a:lstStyle/>
                    <a:p>
                      <a:pPr algn="l">
                        <a:lnSpc>
                          <a:spcPct val="115000"/>
                        </a:lnSpc>
                        <a:spcAft>
                          <a:spcPts val="1000"/>
                        </a:spcAft>
                      </a:pPr>
                      <a:r>
                        <a:rPr lang="lt-LT" sz="2000" dirty="0">
                          <a:solidFill>
                            <a:schemeClr val="bg1"/>
                          </a:solidFill>
                          <a:effectLst/>
                        </a:rPr>
                        <a:t>Modelio korekcija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13,9</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gridSpan="7">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1115689204"/>
                  </a:ext>
                </a:extLst>
              </a:tr>
              <a:tr h="752536">
                <a:tc>
                  <a:txBody>
                    <a:bodyPr/>
                    <a:lstStyle/>
                    <a:p>
                      <a:pPr>
                        <a:lnSpc>
                          <a:spcPct val="115000"/>
                        </a:lnSpc>
                        <a:spcAft>
                          <a:spcPts val="1000"/>
                        </a:spcAft>
                      </a:pPr>
                      <a:r>
                        <a:rPr lang="lt-LT" sz="2000" dirty="0">
                          <a:solidFill>
                            <a:schemeClr val="bg1"/>
                          </a:solidFill>
                          <a:effectLst/>
                        </a:rPr>
                        <a:t>Kirtimų intensyvumas, suma įvairaus senumo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KI</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Sum</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25,9</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Nėra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gridSpan="6">
                  <a:txBody>
                    <a:bodyPr/>
                    <a:lstStyle/>
                    <a:p>
                      <a:pPr>
                        <a:lnSpc>
                          <a:spcPct val="115000"/>
                        </a:lnSpc>
                        <a:spcAft>
                          <a:spcPts val="1000"/>
                        </a:spcAft>
                      </a:pPr>
                      <a:r>
                        <a:rPr lang="lt-LT" sz="2000" dirty="0">
                          <a:solidFill>
                            <a:schemeClr val="bg1"/>
                          </a:solidFill>
                          <a:effectLst/>
                        </a:rPr>
                        <a:t>K=-0,61 (dauginti iš balų sumos, SUM MAX=15)</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nSpc>
                          <a:spcPct val="115000"/>
                        </a:lnSpc>
                        <a:spcAft>
                          <a:spcPts val="1000"/>
                        </a:spcAft>
                      </a:pP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2880221281"/>
                  </a:ext>
                </a:extLst>
              </a:tr>
              <a:tr h="752536">
                <a:tc>
                  <a:txBody>
                    <a:bodyPr/>
                    <a:lstStyle/>
                    <a:p>
                      <a:pPr>
                        <a:lnSpc>
                          <a:spcPct val="115000"/>
                        </a:lnSpc>
                        <a:spcAft>
                          <a:spcPts val="1000"/>
                        </a:spcAft>
                      </a:pPr>
                      <a:r>
                        <a:rPr lang="lt-LT" sz="2000" dirty="0">
                          <a:solidFill>
                            <a:schemeClr val="bg1"/>
                          </a:solidFill>
                          <a:effectLst/>
                        </a:rPr>
                        <a:t>Negyvos medienos suirimo stadijų skaičius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NM</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a:t>
                      </a:r>
                      <a:r>
                        <a:rPr lang="lt-LT" sz="2000" b="1" baseline="-250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15,6</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4-5 stadijų</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-2,7</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1,84</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2,3</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3,41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4,55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122704674"/>
                  </a:ext>
                </a:extLst>
              </a:tr>
              <a:tr h="425192">
                <a:tc>
                  <a:txBody>
                    <a:bodyPr/>
                    <a:lstStyle/>
                    <a:p>
                      <a:pPr>
                        <a:lnSpc>
                          <a:spcPct val="115000"/>
                        </a:lnSpc>
                        <a:spcAft>
                          <a:spcPts val="1000"/>
                        </a:spcAft>
                      </a:pPr>
                      <a:r>
                        <a:rPr lang="lt-LT" sz="2000" dirty="0">
                          <a:solidFill>
                            <a:schemeClr val="bg1"/>
                          </a:solidFill>
                          <a:effectLst/>
                        </a:rPr>
                        <a:t>Žolinės augalijos tipiškumas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ŽAT</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18,5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Visiškai tipiška</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0,95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4,13</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gridSpan="3">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1805217727"/>
                  </a:ext>
                </a:extLst>
              </a:tr>
              <a:tr h="425192">
                <a:tc>
                  <a:txBody>
                    <a:bodyPr/>
                    <a:lstStyle/>
                    <a:p>
                      <a:pPr>
                        <a:lnSpc>
                          <a:spcPct val="115000"/>
                        </a:lnSpc>
                        <a:spcAft>
                          <a:spcPts val="1000"/>
                        </a:spcAft>
                      </a:pPr>
                      <a:r>
                        <a:rPr lang="lt-LT" sz="2000" dirty="0">
                          <a:solidFill>
                            <a:schemeClr val="bg1"/>
                          </a:solidFill>
                          <a:effectLst/>
                        </a:rPr>
                        <a:t>Invaziniai augalai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IA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3,5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0,019</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Nėra ar pavieniai</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-0,16</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-3,07</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-2,53</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gridSpan="2">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2676901436"/>
                  </a:ext>
                </a:extLst>
              </a:tr>
            </a:tbl>
          </a:graphicData>
        </a:graphic>
      </p:graphicFrame>
      <p:sp>
        <p:nvSpPr>
          <p:cNvPr id="10" name="Rectangle 9">
            <a:extLst>
              <a:ext uri="{FF2B5EF4-FFF2-40B4-BE49-F238E27FC236}">
                <a16:creationId xmlns:a16="http://schemas.microsoft.com/office/drawing/2014/main" id="{2B0D1ED8-B0AA-4334-B431-97C0041FA5B3}"/>
              </a:ext>
            </a:extLst>
          </p:cNvPr>
          <p:cNvSpPr/>
          <p:nvPr/>
        </p:nvSpPr>
        <p:spPr>
          <a:xfrm>
            <a:off x="3414293" y="5144469"/>
            <a:ext cx="4363952" cy="506292"/>
          </a:xfrm>
          <a:prstGeom prst="rect">
            <a:avLst/>
          </a:prstGeom>
        </p:spPr>
        <p:txBody>
          <a:bodyPr wrap="none">
            <a:spAutoFit/>
          </a:bodyPr>
          <a:lstStyle/>
          <a:p>
            <a:pPr indent="457200" algn="ctr">
              <a:lnSpc>
                <a:spcPct val="150000"/>
              </a:lnSpc>
              <a:spcAft>
                <a:spcPts val="600"/>
              </a:spcAft>
            </a:pP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BB= -0,61×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KI</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Sum</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NM</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a:t>
            </a:r>
            <a:r>
              <a:rPr lang="lt-LT" sz="2000" b="1" baseline="-250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ŽAT + IA</a:t>
            </a:r>
          </a:p>
        </p:txBody>
      </p:sp>
      <p:sp>
        <p:nvSpPr>
          <p:cNvPr id="6" name="Rectangle 5">
            <a:extLst>
              <a:ext uri="{FF2B5EF4-FFF2-40B4-BE49-F238E27FC236}">
                <a16:creationId xmlns:a16="http://schemas.microsoft.com/office/drawing/2014/main" id="{521E3D68-8976-414A-A862-3AE47DF6E8AE}"/>
              </a:ext>
            </a:extLst>
          </p:cNvPr>
          <p:cNvSpPr/>
          <p:nvPr/>
        </p:nvSpPr>
        <p:spPr>
          <a:xfrm>
            <a:off x="251649" y="5661248"/>
            <a:ext cx="11940351" cy="384721"/>
          </a:xfrm>
          <a:prstGeom prst="rect">
            <a:avLst/>
          </a:prstGeom>
        </p:spPr>
        <p:txBody>
          <a:bodyPr wrap="square">
            <a:spAutoFit/>
          </a:bodyPr>
          <a:lstStyle/>
          <a:p>
            <a:pPr algn="just">
              <a:spcAft>
                <a:spcPts val="600"/>
              </a:spcAft>
            </a:pPr>
            <a:r>
              <a:rPr lang="lt-LT" sz="1900" dirty="0">
                <a:solidFill>
                  <a:schemeClr val="bg1"/>
                </a:solidFill>
                <a:latin typeface="Calibri" panose="020F0502020204030204" pitchFamily="34" charset="0"/>
                <a:ea typeface="Calibri" panose="020F0502020204030204" pitchFamily="34" charset="0"/>
                <a:cs typeface="Times New Roman" panose="02020603050405020304" pitchFamily="18" charset="0"/>
              </a:rPr>
              <a:t>&lt;1,21 - buveinės būklė bloga; Balai tarp 1,21 ir 3,52 – buveinės būklė patenkinama; &gt;3,52 balo - buveinės būklė gera </a:t>
            </a:r>
          </a:p>
        </p:txBody>
      </p:sp>
    </p:spTree>
    <p:extLst>
      <p:ext uri="{BB962C8B-B14F-4D97-AF65-F5344CB8AC3E}">
        <p14:creationId xmlns:p14="http://schemas.microsoft.com/office/powerpoint/2010/main" val="30304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1C9C17-0484-404F-8F6A-18629F2B4484}"/>
              </a:ext>
            </a:extLst>
          </p:cNvPr>
          <p:cNvPicPr>
            <a:picLocks noChangeAspect="1"/>
          </p:cNvPicPr>
          <p:nvPr/>
        </p:nvPicPr>
        <p:blipFill>
          <a:blip r:embed="rId2" cstate="screen">
            <a:alphaModFix amt="6000"/>
            <a:extLst>
              <a:ext uri="{28A0092B-C50C-407E-A947-70E740481C1C}">
                <a14:useLocalDpi xmlns:a14="http://schemas.microsoft.com/office/drawing/2010/main"/>
              </a:ext>
            </a:extLst>
          </a:blip>
          <a:stretch>
            <a:fillRect/>
          </a:stretch>
        </p:blipFill>
        <p:spPr>
          <a:xfrm>
            <a:off x="8184232" y="1196752"/>
            <a:ext cx="5661248" cy="5661248"/>
          </a:xfrm>
          <a:prstGeom prst="rect">
            <a:avLst/>
          </a:prstGeom>
        </p:spPr>
      </p:pic>
      <p:pic>
        <p:nvPicPr>
          <p:cNvPr id="8" name="Picture 7">
            <a:extLst>
              <a:ext uri="{FF2B5EF4-FFF2-40B4-BE49-F238E27FC236}">
                <a16:creationId xmlns:a16="http://schemas.microsoft.com/office/drawing/2014/main" id="{974F90EF-DF92-4DFF-8D3A-9CEB64624E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392" y="5775948"/>
            <a:ext cx="1114430" cy="422374"/>
          </a:xfrm>
          <a:prstGeom prst="rect">
            <a:avLst/>
          </a:prstGeom>
        </p:spPr>
      </p:pic>
      <p:pic>
        <p:nvPicPr>
          <p:cNvPr id="9" name="Picture 8">
            <a:extLst>
              <a:ext uri="{FF2B5EF4-FFF2-40B4-BE49-F238E27FC236}">
                <a16:creationId xmlns:a16="http://schemas.microsoft.com/office/drawing/2014/main" id="{890FD8FC-841B-4E7D-952B-108C393462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392" y="6286964"/>
            <a:ext cx="1114430" cy="128588"/>
          </a:xfrm>
          <a:prstGeom prst="rect">
            <a:avLst/>
          </a:prstGeom>
        </p:spPr>
      </p:pic>
      <p:graphicFrame>
        <p:nvGraphicFramePr>
          <p:cNvPr id="6" name="Table 5">
            <a:extLst>
              <a:ext uri="{FF2B5EF4-FFF2-40B4-BE49-F238E27FC236}">
                <a16:creationId xmlns:a16="http://schemas.microsoft.com/office/drawing/2014/main" id="{B1C79C19-B3D7-4BBB-A5D0-112E45BF86EB}"/>
              </a:ext>
            </a:extLst>
          </p:cNvPr>
          <p:cNvGraphicFramePr>
            <a:graphicFrameLocks noGrp="1"/>
          </p:cNvGraphicFramePr>
          <p:nvPr/>
        </p:nvGraphicFramePr>
        <p:xfrm>
          <a:off x="623392" y="99196"/>
          <a:ext cx="10840296" cy="6628638"/>
        </p:xfrm>
        <a:graphic>
          <a:graphicData uri="http://schemas.openxmlformats.org/drawingml/2006/table">
            <a:tbl>
              <a:tblPr firstRow="1" firstCol="1" bandRow="1"/>
              <a:tblGrid>
                <a:gridCol w="3464049">
                  <a:extLst>
                    <a:ext uri="{9D8B030D-6E8A-4147-A177-3AD203B41FA5}">
                      <a16:colId xmlns:a16="http://schemas.microsoft.com/office/drawing/2014/main" val="4261351498"/>
                    </a:ext>
                  </a:extLst>
                </a:gridCol>
                <a:gridCol w="2134573">
                  <a:extLst>
                    <a:ext uri="{9D8B030D-6E8A-4147-A177-3AD203B41FA5}">
                      <a16:colId xmlns:a16="http://schemas.microsoft.com/office/drawing/2014/main" val="3551492837"/>
                    </a:ext>
                  </a:extLst>
                </a:gridCol>
                <a:gridCol w="1672181">
                  <a:extLst>
                    <a:ext uri="{9D8B030D-6E8A-4147-A177-3AD203B41FA5}">
                      <a16:colId xmlns:a16="http://schemas.microsoft.com/office/drawing/2014/main" val="2991012591"/>
                    </a:ext>
                  </a:extLst>
                </a:gridCol>
                <a:gridCol w="1470748">
                  <a:extLst>
                    <a:ext uri="{9D8B030D-6E8A-4147-A177-3AD203B41FA5}">
                      <a16:colId xmlns:a16="http://schemas.microsoft.com/office/drawing/2014/main" val="3838785704"/>
                    </a:ext>
                  </a:extLst>
                </a:gridCol>
                <a:gridCol w="2098745">
                  <a:extLst>
                    <a:ext uri="{9D8B030D-6E8A-4147-A177-3AD203B41FA5}">
                      <a16:colId xmlns:a16="http://schemas.microsoft.com/office/drawing/2014/main" val="3404281576"/>
                    </a:ext>
                  </a:extLst>
                </a:gridCol>
              </a:tblGrid>
              <a:tr h="431572">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Veiksnys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082" marR="40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Negyvos medienos suirimo stadijų skaičius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082" marR="40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Žolinės augalijos tipiškumas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082" marR="40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Invaziniai augalai</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082" marR="40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Kirtimų intensyvumas suma įvairaus senumo</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082" marR="400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9325956"/>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Medyno </a:t>
                      </a:r>
                      <a:r>
                        <a:rPr lang="lt-LT" sz="1300" dirty="0" err="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įvairiaamžiškumas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0,406</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0,042</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0,195</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0,341</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1621223"/>
                  </a:ext>
                </a:extLst>
              </a:tr>
              <a:tr h="208721">
                <a:tc>
                  <a:txBody>
                    <a:bodyPr/>
                    <a:lstStyle/>
                    <a:p>
                      <a:pPr>
                        <a:lnSpc>
                          <a:spcPct val="115000"/>
                        </a:lnSpc>
                        <a:spcAft>
                          <a:spcPts val="1000"/>
                        </a:spcAft>
                      </a:pPr>
                      <a:r>
                        <a:rPr lang="lt-LT"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Medyno glaudumas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-0,031</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-0,003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-0,124</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0,127</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973502"/>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Medyno </a:t>
                      </a:r>
                      <a:r>
                        <a:rPr lang="lt-LT" sz="1300" dirty="0" err="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retmės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0,352</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0,039</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0,302</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-0,016</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51536"/>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Negyvos medienos gausa</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0,873</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0,288</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0,277</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0,106</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5255345"/>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KMB</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0,669</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0,381</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0,250</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-0,033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7570817"/>
                  </a:ext>
                </a:extLst>
              </a:tr>
              <a:tr h="208721">
                <a:tc>
                  <a:txBody>
                    <a:bodyPr/>
                    <a:lstStyle/>
                    <a:p>
                      <a:pP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Negyvos medienos suirimo stadijų skaičius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1,000</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0,195</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0,170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0,342</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1754391"/>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Negyvos medienos suirimo stadija 1</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0,635</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-0,069</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0,000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0,311</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2420139"/>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Negyvos medienos suirimo stadija 2</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0,771</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0,137</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0,159</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0,405</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71630039"/>
                  </a:ext>
                </a:extLst>
              </a:tr>
              <a:tr h="208721">
                <a:tc>
                  <a:txBody>
                    <a:bodyPr/>
                    <a:lstStyle/>
                    <a:p>
                      <a:pPr>
                        <a:lnSpc>
                          <a:spcPct val="115000"/>
                        </a:lnSpc>
                        <a:spcAft>
                          <a:spcPts val="1000"/>
                        </a:spcAft>
                      </a:pPr>
                      <a:r>
                        <a:rPr lang="lt-LT"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Negyvos medienos suirimo stadija 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0,879</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0,274</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0,108</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0,304</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7941411"/>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Negyvos medienos suirimo stadija 4</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0,761</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0,200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0,158</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0,105</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0579646"/>
                  </a:ext>
                </a:extLst>
              </a:tr>
              <a:tr h="208721">
                <a:tc>
                  <a:txBody>
                    <a:bodyPr/>
                    <a:lstStyle/>
                    <a:p>
                      <a:pPr>
                        <a:lnSpc>
                          <a:spcPct val="115000"/>
                        </a:lnSpc>
                        <a:spcAft>
                          <a:spcPts val="1000"/>
                        </a:spcAft>
                      </a:pPr>
                      <a:r>
                        <a:rPr lang="lt-LT"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Negyvos medienos suirimo stadija 5</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0,591</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0,023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0,296</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0,026</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3598759"/>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Sausuolių gausa</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0,758</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0,348</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0,221</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0,060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366232"/>
                  </a:ext>
                </a:extLst>
              </a:tr>
              <a:tr h="208721">
                <a:tc>
                  <a:txBody>
                    <a:bodyPr/>
                    <a:lstStyle/>
                    <a:p>
                      <a:pPr>
                        <a:lnSpc>
                          <a:spcPct val="115000"/>
                        </a:lnSpc>
                        <a:spcAft>
                          <a:spcPts val="1000"/>
                        </a:spcAft>
                      </a:pPr>
                      <a:r>
                        <a:rPr lang="lt-LT"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Stuobrių gausa</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0,759</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0,359</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0,252</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0,071</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1100190"/>
                  </a:ext>
                </a:extLst>
              </a:tr>
              <a:tr h="208721">
                <a:tc>
                  <a:txBody>
                    <a:bodyPr/>
                    <a:lstStyle/>
                    <a:p>
                      <a:pPr>
                        <a:lnSpc>
                          <a:spcPct val="115000"/>
                        </a:lnSpc>
                        <a:spcAft>
                          <a:spcPts val="1000"/>
                        </a:spcAft>
                      </a:pPr>
                      <a:r>
                        <a:rPr lang="lt-LT" sz="1300" dirty="0" err="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Virtėlių</a:t>
                      </a: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gausa</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0,858</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0,258</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0,203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0,223</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6982866"/>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Biologiškai senų medžių gausa</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0,609</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0,243</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0,365</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0,272</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1441722"/>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Lazdynų gausa</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0,580</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0,110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0,160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0,580</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7021264"/>
                  </a:ext>
                </a:extLst>
              </a:tr>
              <a:tr h="208721">
                <a:tc>
                  <a:txBody>
                    <a:bodyPr/>
                    <a:lstStyle/>
                    <a:p>
                      <a:pP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Žolinės augalijos tipiškumas</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0,195</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1,000</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-0,029</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-0,087</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3424457"/>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Miško gaisro požymiai</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-0,172</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-0,143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0,103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-0,271</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1497041"/>
                  </a:ext>
                </a:extLst>
              </a:tr>
              <a:tr h="208721">
                <a:tc>
                  <a:txBody>
                    <a:bodyPr/>
                    <a:lstStyle/>
                    <a:p>
                      <a:pP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Bebrų veiklos požymiai</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0,160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0,087</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-0,027</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-0,108</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9252403"/>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Sausinimo sistemų poveikis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0,075</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-0,094</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-0,150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0,314</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1746471"/>
                  </a:ext>
                </a:extLst>
              </a:tr>
              <a:tr h="208721">
                <a:tc>
                  <a:txBody>
                    <a:bodyPr/>
                    <a:lstStyle/>
                    <a:p>
                      <a:pP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Invaziniai augalai</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0,170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-0,029</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1,000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-0,128</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3973591"/>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Dirvožemio pažeidimai ūkinės veiklos metu</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0,293</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-0,039</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-0,164</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0,783</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2057840"/>
                  </a:ext>
                </a:extLst>
              </a:tr>
              <a:tr h="208721">
                <a:tc>
                  <a:txBody>
                    <a:bodyPr/>
                    <a:lstStyle/>
                    <a:p>
                      <a:pPr>
                        <a:lnSpc>
                          <a:spcPct val="115000"/>
                        </a:lnSpc>
                        <a:spcAft>
                          <a:spcPts val="1000"/>
                        </a:spcAft>
                      </a:pPr>
                      <a:r>
                        <a:rPr lang="lt-LT"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Dirvožemio pažeidimai natūralūs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0,250</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0,033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0,421</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0,342</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36556952"/>
                  </a:ext>
                </a:extLst>
              </a:tr>
              <a:tr h="208721">
                <a:tc>
                  <a:txBody>
                    <a:bodyPr/>
                    <a:lstStyle/>
                    <a:p>
                      <a:pP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Krūmų ir pomiškio šalinimas</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-0,058</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-0,020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0,153</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0,173</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683388"/>
                  </a:ext>
                </a:extLst>
              </a:tr>
              <a:tr h="208721">
                <a:tc>
                  <a:txBody>
                    <a:bodyPr/>
                    <a:lstStyle/>
                    <a:p>
                      <a:pP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Kirtimų intensyvumas suma įvairaus senumo</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0,342</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-0,087</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-0,128</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1,000</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84116120"/>
                  </a:ext>
                </a:extLst>
              </a:tr>
              <a:tr h="208721">
                <a:tc>
                  <a:txBody>
                    <a:bodyPr/>
                    <a:lstStyle/>
                    <a:p>
                      <a:pPr>
                        <a:lnSpc>
                          <a:spcPct val="115000"/>
                        </a:lnSpc>
                        <a:spcAft>
                          <a:spcPts val="1000"/>
                        </a:spcAft>
                      </a:pPr>
                      <a:r>
                        <a:rPr lang="lt-LT"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Šviežių kirtimų intensyvumas</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-0,051</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-0,213</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-0,124</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0,574</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7903663"/>
                  </a:ext>
                </a:extLst>
              </a:tr>
              <a:tr h="208721">
                <a:tc>
                  <a:txBody>
                    <a:bodyPr/>
                    <a:lstStyle/>
                    <a:p>
                      <a:pPr>
                        <a:lnSpc>
                          <a:spcPct val="115000"/>
                        </a:lnSpc>
                        <a:spcAft>
                          <a:spcPts val="1000"/>
                        </a:spcAft>
                      </a:pPr>
                      <a:r>
                        <a:rPr lang="lt-LT"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Vidutinio senumo kirtimų intensyvumas</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0,281</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-0,113</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-0,115</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0,929</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2023527"/>
                  </a:ext>
                </a:extLst>
              </a:tr>
              <a:tr h="208721">
                <a:tc>
                  <a:txBody>
                    <a:bodyPr/>
                    <a:lstStyle/>
                    <a:p>
                      <a:pPr>
                        <a:lnSpc>
                          <a:spcPct val="115000"/>
                        </a:lnSpc>
                        <a:spcAft>
                          <a:spcPts val="1000"/>
                        </a:spcAft>
                      </a:pPr>
                      <a:r>
                        <a:rPr lang="lt-LT"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Senų kirtimų intensyvumas</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0,432</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effectLst/>
                          <a:latin typeface="Calibri" panose="020F0502020204030204" pitchFamily="34" charset="0"/>
                          <a:ea typeface="Times New Roman" panose="02020603050405020304" pitchFamily="18" charset="0"/>
                          <a:cs typeface="Times New Roman" panose="02020603050405020304" pitchFamily="18" charset="0"/>
                        </a:rPr>
                        <a:t>-0,028</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-0,177</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0,918</a:t>
                      </a:r>
                      <a:r>
                        <a:rPr lang="lt-LT" sz="1300" baseline="30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5115678"/>
                  </a:ext>
                </a:extLst>
              </a:tr>
              <a:tr h="208721">
                <a:tc>
                  <a:txBody>
                    <a:bodyPr/>
                    <a:lstStyle/>
                    <a:p>
                      <a:pPr>
                        <a:lnSpc>
                          <a:spcPct val="115000"/>
                        </a:lnSpc>
                        <a:spcAft>
                          <a:spcPts val="1000"/>
                        </a:spcAft>
                      </a:pPr>
                      <a:r>
                        <a:rPr lang="lt-LT"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Buveinės tvarkymo reikalingumas</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-0,230</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-0,324</a:t>
                      </a:r>
                      <a:r>
                        <a:rPr lang="lt-LT" sz="1300" baseline="300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0,125</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lt-LT" sz="1300" dirty="0">
                          <a:effectLst/>
                          <a:latin typeface="Calibri" panose="020F0502020204030204" pitchFamily="34" charset="0"/>
                          <a:ea typeface="Times New Roman" panose="02020603050405020304" pitchFamily="18" charset="0"/>
                          <a:cs typeface="Times New Roman" panose="02020603050405020304" pitchFamily="18" charset="0"/>
                        </a:rPr>
                        <a:t>-0,195</a:t>
                      </a:r>
                      <a:endParaRPr lang="lt-LT"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8750050"/>
                  </a:ext>
                </a:extLst>
              </a:tr>
            </a:tbl>
          </a:graphicData>
        </a:graphic>
      </p:graphicFrame>
    </p:spTree>
    <p:extLst>
      <p:ext uri="{BB962C8B-B14F-4D97-AF65-F5344CB8AC3E}">
        <p14:creationId xmlns:p14="http://schemas.microsoft.com/office/powerpoint/2010/main" val="217434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1C9C17-0484-404F-8F6A-18629F2B4484}"/>
              </a:ext>
            </a:extLst>
          </p:cNvPr>
          <p:cNvPicPr>
            <a:picLocks noChangeAspect="1"/>
          </p:cNvPicPr>
          <p:nvPr/>
        </p:nvPicPr>
        <p:blipFill>
          <a:blip r:embed="rId2" cstate="screen">
            <a:alphaModFix amt="6000"/>
            <a:extLst>
              <a:ext uri="{28A0092B-C50C-407E-A947-70E740481C1C}">
                <a14:useLocalDpi xmlns:a14="http://schemas.microsoft.com/office/drawing/2010/main"/>
              </a:ext>
            </a:extLst>
          </a:blip>
          <a:stretch>
            <a:fillRect/>
          </a:stretch>
        </p:blipFill>
        <p:spPr>
          <a:xfrm>
            <a:off x="8205717" y="1196752"/>
            <a:ext cx="5661248" cy="5661248"/>
          </a:xfrm>
          <a:prstGeom prst="rect">
            <a:avLst/>
          </a:prstGeom>
        </p:spPr>
      </p:pic>
      <p:sp>
        <p:nvSpPr>
          <p:cNvPr id="2" name="Title 1">
            <a:extLst>
              <a:ext uri="{FF2B5EF4-FFF2-40B4-BE49-F238E27FC236}">
                <a16:creationId xmlns:a16="http://schemas.microsoft.com/office/drawing/2014/main" id="{9D799BF2-6DD2-4970-9DAA-6E65561F9B35}"/>
              </a:ext>
            </a:extLst>
          </p:cNvPr>
          <p:cNvSpPr>
            <a:spLocks noGrp="1"/>
          </p:cNvSpPr>
          <p:nvPr>
            <p:ph type="title"/>
          </p:nvPr>
        </p:nvSpPr>
        <p:spPr>
          <a:xfrm>
            <a:off x="95452" y="83057"/>
            <a:ext cx="11940351" cy="1113695"/>
          </a:xfrm>
        </p:spPr>
        <p:txBody>
          <a:bodyPr>
            <a:normAutofit fontScale="90000"/>
          </a:bodyPr>
          <a:lstStyle/>
          <a:p>
            <a:r>
              <a:rPr lang="lt-LT" b="1" dirty="0">
                <a:solidFill>
                  <a:schemeClr val="bg1"/>
                </a:solidFill>
                <a:latin typeface="+mn-lt"/>
              </a:rPr>
              <a:t>REZULTATAI: natūralias miško buveines veikiančių GLMM modelis, sudarytas </a:t>
            </a:r>
            <a:r>
              <a:rPr lang="lt-LT" dirty="0">
                <a:latin typeface="+mn-lt"/>
              </a:rPr>
              <a:t>žingsniniu </a:t>
            </a:r>
            <a:r>
              <a:rPr lang="lt-LT" b="1" dirty="0">
                <a:solidFill>
                  <a:schemeClr val="bg1"/>
                </a:solidFill>
                <a:latin typeface="+mn-lt"/>
              </a:rPr>
              <a:t>metodu</a:t>
            </a:r>
          </a:p>
        </p:txBody>
      </p:sp>
      <p:graphicFrame>
        <p:nvGraphicFramePr>
          <p:cNvPr id="3" name="Table 2">
            <a:extLst>
              <a:ext uri="{FF2B5EF4-FFF2-40B4-BE49-F238E27FC236}">
                <a16:creationId xmlns:a16="http://schemas.microsoft.com/office/drawing/2014/main" id="{B4342560-521C-47F3-A9FE-5E9565E37BA6}"/>
              </a:ext>
            </a:extLst>
          </p:cNvPr>
          <p:cNvGraphicFramePr>
            <a:graphicFrameLocks noGrp="1"/>
          </p:cNvGraphicFramePr>
          <p:nvPr/>
        </p:nvGraphicFramePr>
        <p:xfrm>
          <a:off x="156197" y="1290304"/>
          <a:ext cx="11879606" cy="3889756"/>
        </p:xfrm>
        <a:graphic>
          <a:graphicData uri="http://schemas.openxmlformats.org/drawingml/2006/table">
            <a:tbl>
              <a:tblPr firstRow="1" firstCol="1" bandRow="1">
                <a:tableStyleId>{5940675A-B579-460E-94D1-54222C63F5DA}</a:tableStyleId>
              </a:tblPr>
              <a:tblGrid>
                <a:gridCol w="4011766">
                  <a:extLst>
                    <a:ext uri="{9D8B030D-6E8A-4147-A177-3AD203B41FA5}">
                      <a16:colId xmlns:a16="http://schemas.microsoft.com/office/drawing/2014/main" val="233749528"/>
                    </a:ext>
                  </a:extLst>
                </a:gridCol>
                <a:gridCol w="1031358">
                  <a:extLst>
                    <a:ext uri="{9D8B030D-6E8A-4147-A177-3AD203B41FA5}">
                      <a16:colId xmlns:a16="http://schemas.microsoft.com/office/drawing/2014/main" val="884159023"/>
                    </a:ext>
                  </a:extLst>
                </a:gridCol>
                <a:gridCol w="871870">
                  <a:extLst>
                    <a:ext uri="{9D8B030D-6E8A-4147-A177-3AD203B41FA5}">
                      <a16:colId xmlns:a16="http://schemas.microsoft.com/office/drawing/2014/main" val="2443496017"/>
                    </a:ext>
                  </a:extLst>
                </a:gridCol>
                <a:gridCol w="1977656">
                  <a:extLst>
                    <a:ext uri="{9D8B030D-6E8A-4147-A177-3AD203B41FA5}">
                      <a16:colId xmlns:a16="http://schemas.microsoft.com/office/drawing/2014/main" val="778314351"/>
                    </a:ext>
                  </a:extLst>
                </a:gridCol>
                <a:gridCol w="744279">
                  <a:extLst>
                    <a:ext uri="{9D8B030D-6E8A-4147-A177-3AD203B41FA5}">
                      <a16:colId xmlns:a16="http://schemas.microsoft.com/office/drawing/2014/main" val="4250940688"/>
                    </a:ext>
                  </a:extLst>
                </a:gridCol>
                <a:gridCol w="648586">
                  <a:extLst>
                    <a:ext uri="{9D8B030D-6E8A-4147-A177-3AD203B41FA5}">
                      <a16:colId xmlns:a16="http://schemas.microsoft.com/office/drawing/2014/main" val="3144931495"/>
                    </a:ext>
                  </a:extLst>
                </a:gridCol>
                <a:gridCol w="648586">
                  <a:extLst>
                    <a:ext uri="{9D8B030D-6E8A-4147-A177-3AD203B41FA5}">
                      <a16:colId xmlns:a16="http://schemas.microsoft.com/office/drawing/2014/main" val="571347504"/>
                    </a:ext>
                  </a:extLst>
                </a:gridCol>
                <a:gridCol w="637953">
                  <a:extLst>
                    <a:ext uri="{9D8B030D-6E8A-4147-A177-3AD203B41FA5}">
                      <a16:colId xmlns:a16="http://schemas.microsoft.com/office/drawing/2014/main" val="451207547"/>
                    </a:ext>
                  </a:extLst>
                </a:gridCol>
                <a:gridCol w="606056">
                  <a:extLst>
                    <a:ext uri="{9D8B030D-6E8A-4147-A177-3AD203B41FA5}">
                      <a16:colId xmlns:a16="http://schemas.microsoft.com/office/drawing/2014/main" val="2609789289"/>
                    </a:ext>
                  </a:extLst>
                </a:gridCol>
                <a:gridCol w="701496">
                  <a:extLst>
                    <a:ext uri="{9D8B030D-6E8A-4147-A177-3AD203B41FA5}">
                      <a16:colId xmlns:a16="http://schemas.microsoft.com/office/drawing/2014/main" val="3851586488"/>
                    </a:ext>
                  </a:extLst>
                </a:gridCol>
              </a:tblGrid>
              <a:tr h="425192">
                <a:tc rowSpan="2">
                  <a:txBody>
                    <a:bodyPr/>
                    <a:lstStyle/>
                    <a:p>
                      <a:pPr algn="ctr">
                        <a:lnSpc>
                          <a:spcPct val="115000"/>
                        </a:lnSpc>
                        <a:spcAft>
                          <a:spcPts val="1000"/>
                        </a:spcAft>
                      </a:pPr>
                      <a:r>
                        <a:rPr lang="lt-LT" sz="2000" dirty="0">
                          <a:solidFill>
                            <a:schemeClr val="bg1"/>
                          </a:solidFill>
                          <a:effectLst/>
                        </a:rPr>
                        <a:t>Veiksnys</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a:solidFill>
                            <a:schemeClr val="bg1"/>
                          </a:solidFill>
                          <a:effectLst/>
                        </a:rPr>
                        <a:t>F</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a:solidFill>
                            <a:schemeClr val="bg1"/>
                          </a:solidFill>
                          <a:effectLst/>
                        </a:rPr>
                        <a:t>p</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dirty="0">
                          <a:solidFill>
                            <a:schemeClr val="bg1"/>
                          </a:solidFill>
                          <a:effectLst/>
                        </a:rPr>
                        <a:t>Geriausias intervalas</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gridSpan="6">
                  <a:txBody>
                    <a:bodyPr/>
                    <a:lstStyle/>
                    <a:p>
                      <a:pPr algn="ctr">
                        <a:lnSpc>
                          <a:spcPct val="115000"/>
                        </a:lnSpc>
                        <a:spcAft>
                          <a:spcPts val="1000"/>
                        </a:spcAft>
                      </a:pPr>
                      <a:r>
                        <a:rPr lang="lt-LT" sz="2000">
                          <a:solidFill>
                            <a:schemeClr val="bg1"/>
                          </a:solidFill>
                          <a:effectLst/>
                        </a:rPr>
                        <a:t>Vertinimo gradientas</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gn="ctr">
                        <a:lnSpc>
                          <a:spcPct val="115000"/>
                        </a:lnSpc>
                        <a:spcAft>
                          <a:spcPts val="1000"/>
                        </a:spcAft>
                      </a:pP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1544275014"/>
                  </a:ext>
                </a:extLst>
              </a:tr>
              <a:tr h="425192">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1000"/>
                        </a:spcAft>
                      </a:pPr>
                      <a:r>
                        <a:rPr lang="lt-LT" sz="2000">
                          <a:solidFill>
                            <a:schemeClr val="bg1"/>
                          </a:solidFill>
                          <a:effectLst/>
                        </a:rPr>
                        <a:t>0</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2</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3</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dirty="0">
                          <a:solidFill>
                            <a:schemeClr val="bg1"/>
                          </a:solidFill>
                          <a:effectLst/>
                        </a:rPr>
                        <a:t>4</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66646908"/>
                  </a:ext>
                </a:extLst>
              </a:tr>
              <a:tr h="426733">
                <a:tc>
                  <a:txBody>
                    <a:bodyPr/>
                    <a:lstStyle/>
                    <a:p>
                      <a:pPr algn="l">
                        <a:lnSpc>
                          <a:spcPct val="115000"/>
                        </a:lnSpc>
                        <a:spcAft>
                          <a:spcPts val="1000"/>
                        </a:spcAft>
                      </a:pPr>
                      <a:r>
                        <a:rPr lang="lt-LT" sz="2000" dirty="0">
                          <a:solidFill>
                            <a:schemeClr val="bg1"/>
                          </a:solidFill>
                          <a:effectLst/>
                        </a:rPr>
                        <a:t>Modelio korekcija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13,9</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gridSpan="7">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1115689204"/>
                  </a:ext>
                </a:extLst>
              </a:tr>
              <a:tr h="752536">
                <a:tc>
                  <a:txBody>
                    <a:bodyPr/>
                    <a:lstStyle/>
                    <a:p>
                      <a:pPr>
                        <a:lnSpc>
                          <a:spcPct val="115000"/>
                        </a:lnSpc>
                        <a:spcAft>
                          <a:spcPts val="1000"/>
                        </a:spcAft>
                      </a:pPr>
                      <a:r>
                        <a:rPr lang="lt-LT" sz="2000" dirty="0">
                          <a:solidFill>
                            <a:schemeClr val="bg1"/>
                          </a:solidFill>
                          <a:effectLst/>
                        </a:rPr>
                        <a:t>Kirtimų intensyvumas, suma įvairaus senumo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KI</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Sum</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25,9</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Nėra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gridSpan="6">
                  <a:txBody>
                    <a:bodyPr/>
                    <a:lstStyle/>
                    <a:p>
                      <a:pPr>
                        <a:lnSpc>
                          <a:spcPct val="115000"/>
                        </a:lnSpc>
                        <a:spcAft>
                          <a:spcPts val="1000"/>
                        </a:spcAft>
                      </a:pPr>
                      <a:r>
                        <a:rPr lang="lt-LT" sz="2000" dirty="0">
                          <a:solidFill>
                            <a:schemeClr val="bg1"/>
                          </a:solidFill>
                          <a:effectLst/>
                        </a:rPr>
                        <a:t>K=-0,61 (dauginti iš balų sumos, SUM MAX=15)</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nSpc>
                          <a:spcPct val="115000"/>
                        </a:lnSpc>
                        <a:spcAft>
                          <a:spcPts val="1000"/>
                        </a:spcAft>
                      </a:pP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2880221281"/>
                  </a:ext>
                </a:extLst>
              </a:tr>
              <a:tr h="752536">
                <a:tc>
                  <a:txBody>
                    <a:bodyPr/>
                    <a:lstStyle/>
                    <a:p>
                      <a:pPr>
                        <a:lnSpc>
                          <a:spcPct val="115000"/>
                        </a:lnSpc>
                        <a:spcAft>
                          <a:spcPts val="1000"/>
                        </a:spcAft>
                      </a:pPr>
                      <a:r>
                        <a:rPr lang="lt-LT" sz="2000" dirty="0">
                          <a:solidFill>
                            <a:schemeClr val="bg1"/>
                          </a:solidFill>
                          <a:effectLst/>
                        </a:rPr>
                        <a:t>Negyvos medienos suirimo stadijų skaičius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NM</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a:t>
                      </a:r>
                      <a:r>
                        <a:rPr lang="lt-LT" sz="2000" b="1" baseline="-250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15,6</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4-5 stadijų</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0</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-2,7</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1,84</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solidFill>
                      <a:srgbClr val="2F9B1D"/>
                    </a:solidFill>
                  </a:tcPr>
                </a:tc>
                <a:tc>
                  <a:txBody>
                    <a:bodyPr/>
                    <a:lstStyle/>
                    <a:p>
                      <a:pPr algn="ctr">
                        <a:lnSpc>
                          <a:spcPct val="115000"/>
                        </a:lnSpc>
                        <a:spcAft>
                          <a:spcPts val="1000"/>
                        </a:spcAft>
                      </a:pPr>
                      <a:r>
                        <a:rPr lang="lt-LT" sz="2000" dirty="0">
                          <a:solidFill>
                            <a:schemeClr val="bg1"/>
                          </a:solidFill>
                          <a:effectLst/>
                        </a:rPr>
                        <a:t>2,3</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3,41</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4,55</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extLst>
                  <a:ext uri="{0D108BD9-81ED-4DB2-BD59-A6C34878D82A}">
                    <a16:rowId xmlns:a16="http://schemas.microsoft.com/office/drawing/2014/main" val="122704674"/>
                  </a:ext>
                </a:extLst>
              </a:tr>
              <a:tr h="425192">
                <a:tc>
                  <a:txBody>
                    <a:bodyPr/>
                    <a:lstStyle/>
                    <a:p>
                      <a:pPr>
                        <a:lnSpc>
                          <a:spcPct val="115000"/>
                        </a:lnSpc>
                        <a:spcAft>
                          <a:spcPts val="1000"/>
                        </a:spcAft>
                      </a:pPr>
                      <a:r>
                        <a:rPr lang="lt-LT" sz="2000" dirty="0">
                          <a:solidFill>
                            <a:schemeClr val="bg1"/>
                          </a:solidFill>
                          <a:effectLst/>
                        </a:rPr>
                        <a:t>Žolinės augalijos tipiškumas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ŽAT</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18,5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Visiškai tipiška</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0</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0,95</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4,13</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solidFill>
                      <a:srgbClr val="2F9B1D"/>
                    </a:solidFill>
                  </a:tcPr>
                </a:tc>
                <a:tc gridSpan="3">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1805217727"/>
                  </a:ext>
                </a:extLst>
              </a:tr>
              <a:tr h="425192">
                <a:tc>
                  <a:txBody>
                    <a:bodyPr/>
                    <a:lstStyle/>
                    <a:p>
                      <a:pPr>
                        <a:lnSpc>
                          <a:spcPct val="115000"/>
                        </a:lnSpc>
                        <a:spcAft>
                          <a:spcPts val="1000"/>
                        </a:spcAft>
                      </a:pPr>
                      <a:r>
                        <a:rPr lang="lt-LT" sz="2000" dirty="0">
                          <a:solidFill>
                            <a:schemeClr val="bg1"/>
                          </a:solidFill>
                          <a:effectLst/>
                        </a:rPr>
                        <a:t>Invaziniai augalai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IA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3,5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0,019</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Nėra ar pavieniai</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0</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-0,16</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solidFill>
                      <a:srgbClr val="2F9B1D"/>
                    </a:solidFill>
                  </a:tcPr>
                </a:tc>
                <a:tc>
                  <a:txBody>
                    <a:bodyPr/>
                    <a:lstStyle/>
                    <a:p>
                      <a:pPr algn="ctr">
                        <a:lnSpc>
                          <a:spcPct val="115000"/>
                        </a:lnSpc>
                        <a:spcAft>
                          <a:spcPts val="1000"/>
                        </a:spcAft>
                      </a:pPr>
                      <a:r>
                        <a:rPr lang="lt-LT" sz="2000" dirty="0">
                          <a:solidFill>
                            <a:schemeClr val="bg1"/>
                          </a:solidFill>
                          <a:effectLst/>
                        </a:rPr>
                        <a:t>-3,07</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-2,53</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gridSpan="2">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2676901436"/>
                  </a:ext>
                </a:extLst>
              </a:tr>
            </a:tbl>
          </a:graphicData>
        </a:graphic>
      </p:graphicFrame>
      <p:sp>
        <p:nvSpPr>
          <p:cNvPr id="10" name="Rectangle 9">
            <a:extLst>
              <a:ext uri="{FF2B5EF4-FFF2-40B4-BE49-F238E27FC236}">
                <a16:creationId xmlns:a16="http://schemas.microsoft.com/office/drawing/2014/main" id="{2B0D1ED8-B0AA-4334-B431-97C0041FA5B3}"/>
              </a:ext>
            </a:extLst>
          </p:cNvPr>
          <p:cNvSpPr/>
          <p:nvPr/>
        </p:nvSpPr>
        <p:spPr>
          <a:xfrm>
            <a:off x="3414293" y="5144469"/>
            <a:ext cx="4363952" cy="506292"/>
          </a:xfrm>
          <a:prstGeom prst="rect">
            <a:avLst/>
          </a:prstGeom>
        </p:spPr>
        <p:txBody>
          <a:bodyPr wrap="none">
            <a:spAutoFit/>
          </a:bodyPr>
          <a:lstStyle/>
          <a:p>
            <a:pPr indent="457200" algn="ctr">
              <a:lnSpc>
                <a:spcPct val="150000"/>
              </a:lnSpc>
              <a:spcAft>
                <a:spcPts val="600"/>
              </a:spcAft>
            </a:pP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BB= -0,61×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KI</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Sum</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NM</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a:t>
            </a:r>
            <a:r>
              <a:rPr lang="lt-LT" sz="2000" b="1" baseline="-250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ŽAT + IA</a:t>
            </a:r>
          </a:p>
        </p:txBody>
      </p:sp>
      <p:sp>
        <p:nvSpPr>
          <p:cNvPr id="6" name="Rectangle 5">
            <a:extLst>
              <a:ext uri="{FF2B5EF4-FFF2-40B4-BE49-F238E27FC236}">
                <a16:creationId xmlns:a16="http://schemas.microsoft.com/office/drawing/2014/main" id="{521E3D68-8976-414A-A862-3AE47DF6E8AE}"/>
              </a:ext>
            </a:extLst>
          </p:cNvPr>
          <p:cNvSpPr/>
          <p:nvPr/>
        </p:nvSpPr>
        <p:spPr>
          <a:xfrm>
            <a:off x="251649" y="5661248"/>
            <a:ext cx="11940351" cy="384721"/>
          </a:xfrm>
          <a:prstGeom prst="rect">
            <a:avLst/>
          </a:prstGeom>
        </p:spPr>
        <p:txBody>
          <a:bodyPr wrap="square">
            <a:spAutoFit/>
          </a:bodyPr>
          <a:lstStyle/>
          <a:p>
            <a:pPr algn="just">
              <a:spcAft>
                <a:spcPts val="600"/>
              </a:spcAft>
            </a:pPr>
            <a:r>
              <a:rPr lang="lt-LT" sz="1900" dirty="0">
                <a:solidFill>
                  <a:schemeClr val="bg1"/>
                </a:solidFill>
                <a:latin typeface="Calibri" panose="020F0502020204030204" pitchFamily="34" charset="0"/>
                <a:ea typeface="Calibri" panose="020F0502020204030204" pitchFamily="34" charset="0"/>
                <a:cs typeface="Times New Roman" panose="02020603050405020304" pitchFamily="18" charset="0"/>
              </a:rPr>
              <a:t>&lt;1,21 - buveinės būklė bloga; Balai tarp 1,21 ir 3,52 – buveinės būklė patenkinama; &gt;3,52 balo - buveinės būklė gera </a:t>
            </a:r>
          </a:p>
        </p:txBody>
      </p:sp>
      <p:sp>
        <p:nvSpPr>
          <p:cNvPr id="4" name="Rectangle 3">
            <a:extLst>
              <a:ext uri="{FF2B5EF4-FFF2-40B4-BE49-F238E27FC236}">
                <a16:creationId xmlns:a16="http://schemas.microsoft.com/office/drawing/2014/main" id="{CECC2C7C-37B1-41C4-A9F3-A247F7C76E1A}"/>
              </a:ext>
            </a:extLst>
          </p:cNvPr>
          <p:cNvSpPr/>
          <p:nvPr/>
        </p:nvSpPr>
        <p:spPr>
          <a:xfrm>
            <a:off x="10749262" y="2647507"/>
            <a:ext cx="574158" cy="781493"/>
          </a:xfrm>
          <a:prstGeom prst="rect">
            <a:avLst/>
          </a:prstGeom>
          <a:solidFill>
            <a:srgbClr val="2F9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6</a:t>
            </a:r>
          </a:p>
        </p:txBody>
      </p:sp>
      <p:sp>
        <p:nvSpPr>
          <p:cNvPr id="9" name="Rectangle 8">
            <a:extLst>
              <a:ext uri="{FF2B5EF4-FFF2-40B4-BE49-F238E27FC236}">
                <a16:creationId xmlns:a16="http://schemas.microsoft.com/office/drawing/2014/main" id="{F647C302-D2E0-4935-9910-B17FC7F47046}"/>
              </a:ext>
            </a:extLst>
          </p:cNvPr>
          <p:cNvSpPr/>
          <p:nvPr/>
        </p:nvSpPr>
        <p:spPr>
          <a:xfrm>
            <a:off x="667746" y="6081160"/>
            <a:ext cx="10655674" cy="671851"/>
          </a:xfrm>
          <a:prstGeom prst="rect">
            <a:avLst/>
          </a:prstGeom>
          <a:solidFill>
            <a:schemeClr val="bg1"/>
          </a:solidFill>
        </p:spPr>
        <p:txBody>
          <a:bodyPr wrap="none">
            <a:spAutoFit/>
          </a:bodyPr>
          <a:lstStyle/>
          <a:p>
            <a:pPr indent="457200" algn="ctr">
              <a:lnSpc>
                <a:spcPct val="150000"/>
              </a:lnSpc>
              <a:spcAft>
                <a:spcPts val="600"/>
              </a:spcAft>
            </a:pPr>
            <a:r>
              <a:rPr lang="lt-L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BB= -0,61× 1  + 1,84</a:t>
            </a:r>
            <a:r>
              <a:rPr lang="lt-LT" sz="28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lt-L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+ 4,13 + 0 </a:t>
            </a:r>
            <a:r>
              <a:rPr lang="en-GB"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lt-L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2,15 – Buveinės būklė patenkinama</a:t>
            </a:r>
          </a:p>
        </p:txBody>
      </p:sp>
      <p:sp>
        <p:nvSpPr>
          <p:cNvPr id="5" name="Speech Bubble: Rectangle with Corners Rounded 4">
            <a:extLst>
              <a:ext uri="{FF2B5EF4-FFF2-40B4-BE49-F238E27FC236}">
                <a16:creationId xmlns:a16="http://schemas.microsoft.com/office/drawing/2014/main" id="{9E7E0A51-8C13-45A5-BA82-A3633A0AF4F4}"/>
              </a:ext>
            </a:extLst>
          </p:cNvPr>
          <p:cNvSpPr/>
          <p:nvPr/>
        </p:nvSpPr>
        <p:spPr>
          <a:xfrm>
            <a:off x="7260381" y="1328142"/>
            <a:ext cx="4434215" cy="1045623"/>
          </a:xfrm>
          <a:prstGeom prst="wedgeRoundRectCallout">
            <a:avLst>
              <a:gd name="adj1" fmla="val 35323"/>
              <a:gd name="adj2" fmla="val 76234"/>
              <a:gd name="adj3" fmla="val 16667"/>
            </a:avLst>
          </a:prstGeom>
          <a:solidFill>
            <a:srgbClr val="3E222B"/>
          </a:solidFill>
          <a:ln>
            <a:solidFill>
              <a:srgbClr val="3E22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Negausiai aptinkami visų trijų stadijų: </a:t>
            </a:r>
            <a:r>
              <a:rPr lang="lt-LT" sz="2400" b="1" dirty="0" err="1"/>
              <a:t>šviežūs</a:t>
            </a:r>
            <a:r>
              <a:rPr lang="lt-LT" sz="2400" b="1" dirty="0"/>
              <a:t>, vidutinio senumo ir seni kelmai</a:t>
            </a:r>
          </a:p>
        </p:txBody>
      </p:sp>
      <p:sp>
        <p:nvSpPr>
          <p:cNvPr id="13" name="Speech Bubble: Rectangle with Corners Rounded 12">
            <a:extLst>
              <a:ext uri="{FF2B5EF4-FFF2-40B4-BE49-F238E27FC236}">
                <a16:creationId xmlns:a16="http://schemas.microsoft.com/office/drawing/2014/main" id="{30ECB329-72FD-442F-97F2-CC15208EBDF3}"/>
              </a:ext>
            </a:extLst>
          </p:cNvPr>
          <p:cNvSpPr/>
          <p:nvPr/>
        </p:nvSpPr>
        <p:spPr>
          <a:xfrm>
            <a:off x="5929051" y="2510588"/>
            <a:ext cx="3833707" cy="688729"/>
          </a:xfrm>
          <a:prstGeom prst="wedgeRoundRectCallout">
            <a:avLst>
              <a:gd name="adj1" fmla="val 46695"/>
              <a:gd name="adj2" fmla="val 84164"/>
              <a:gd name="adj3" fmla="val 16667"/>
            </a:avLst>
          </a:prstGeom>
          <a:solidFill>
            <a:srgbClr val="3E222B"/>
          </a:solidFill>
          <a:ln>
            <a:solidFill>
              <a:srgbClr val="3E22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Dvi suirimo stadijos</a:t>
            </a:r>
          </a:p>
        </p:txBody>
      </p:sp>
      <p:sp>
        <p:nvSpPr>
          <p:cNvPr id="15" name="Speech Bubble: Rectangle with Corners Rounded 14">
            <a:extLst>
              <a:ext uri="{FF2B5EF4-FFF2-40B4-BE49-F238E27FC236}">
                <a16:creationId xmlns:a16="http://schemas.microsoft.com/office/drawing/2014/main" id="{229041ED-7D4B-4522-B750-C75784776028}"/>
              </a:ext>
            </a:extLst>
          </p:cNvPr>
          <p:cNvSpPr/>
          <p:nvPr/>
        </p:nvSpPr>
        <p:spPr>
          <a:xfrm>
            <a:off x="4162966" y="3396803"/>
            <a:ext cx="4464160" cy="688729"/>
          </a:xfrm>
          <a:prstGeom prst="wedgeRoundRectCallout">
            <a:avLst>
              <a:gd name="adj1" fmla="val 67638"/>
              <a:gd name="adj2" fmla="val 106883"/>
              <a:gd name="adj3" fmla="val 16667"/>
            </a:avLst>
          </a:prstGeom>
          <a:solidFill>
            <a:srgbClr val="3E222B"/>
          </a:solidFill>
          <a:ln>
            <a:solidFill>
              <a:srgbClr val="3E22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Žolinės augalijos danga tipiška</a:t>
            </a:r>
          </a:p>
        </p:txBody>
      </p:sp>
      <p:sp>
        <p:nvSpPr>
          <p:cNvPr id="16" name="Speech Bubble: Rectangle with Corners Rounded 15">
            <a:extLst>
              <a:ext uri="{FF2B5EF4-FFF2-40B4-BE49-F238E27FC236}">
                <a16:creationId xmlns:a16="http://schemas.microsoft.com/office/drawing/2014/main" id="{46EC0065-DEB2-4108-AC67-6DCED2550003}"/>
              </a:ext>
            </a:extLst>
          </p:cNvPr>
          <p:cNvSpPr/>
          <p:nvPr/>
        </p:nvSpPr>
        <p:spPr>
          <a:xfrm>
            <a:off x="2621510" y="4247154"/>
            <a:ext cx="5156735" cy="688729"/>
          </a:xfrm>
          <a:prstGeom prst="wedgeRoundRectCallout">
            <a:avLst>
              <a:gd name="adj1" fmla="val 69700"/>
              <a:gd name="adj2" fmla="val 46401"/>
              <a:gd name="adj3" fmla="val 16667"/>
            </a:avLst>
          </a:prstGeom>
          <a:solidFill>
            <a:srgbClr val="3E222B"/>
          </a:solidFill>
          <a:ln>
            <a:solidFill>
              <a:srgbClr val="3E22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Pavieniui augantys invaziniai augalai</a:t>
            </a:r>
          </a:p>
        </p:txBody>
      </p:sp>
    </p:spTree>
    <p:extLst>
      <p:ext uri="{BB962C8B-B14F-4D97-AF65-F5344CB8AC3E}">
        <p14:creationId xmlns:p14="http://schemas.microsoft.com/office/powerpoint/2010/main" val="389867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1C9C17-0484-404F-8F6A-18629F2B4484}"/>
              </a:ext>
            </a:extLst>
          </p:cNvPr>
          <p:cNvPicPr>
            <a:picLocks noChangeAspect="1"/>
          </p:cNvPicPr>
          <p:nvPr/>
        </p:nvPicPr>
        <p:blipFill>
          <a:blip r:embed="rId2" cstate="screen">
            <a:alphaModFix amt="6000"/>
            <a:extLst>
              <a:ext uri="{28A0092B-C50C-407E-A947-70E740481C1C}">
                <a14:useLocalDpi xmlns:a14="http://schemas.microsoft.com/office/drawing/2010/main"/>
              </a:ext>
            </a:extLst>
          </a:blip>
          <a:stretch>
            <a:fillRect/>
          </a:stretch>
        </p:blipFill>
        <p:spPr>
          <a:xfrm>
            <a:off x="8205717" y="1196752"/>
            <a:ext cx="5661248" cy="5661248"/>
          </a:xfrm>
          <a:prstGeom prst="rect">
            <a:avLst/>
          </a:prstGeom>
        </p:spPr>
      </p:pic>
      <p:sp>
        <p:nvSpPr>
          <p:cNvPr id="2" name="Title 1">
            <a:extLst>
              <a:ext uri="{FF2B5EF4-FFF2-40B4-BE49-F238E27FC236}">
                <a16:creationId xmlns:a16="http://schemas.microsoft.com/office/drawing/2014/main" id="{9D799BF2-6DD2-4970-9DAA-6E65561F9B35}"/>
              </a:ext>
            </a:extLst>
          </p:cNvPr>
          <p:cNvSpPr>
            <a:spLocks noGrp="1"/>
          </p:cNvSpPr>
          <p:nvPr>
            <p:ph type="title"/>
          </p:nvPr>
        </p:nvSpPr>
        <p:spPr>
          <a:xfrm>
            <a:off x="95452" y="83057"/>
            <a:ext cx="11940351" cy="1113695"/>
          </a:xfrm>
        </p:spPr>
        <p:txBody>
          <a:bodyPr>
            <a:normAutofit fontScale="90000"/>
          </a:bodyPr>
          <a:lstStyle/>
          <a:p>
            <a:r>
              <a:rPr lang="lt-LT" b="1" dirty="0">
                <a:solidFill>
                  <a:schemeClr val="bg1"/>
                </a:solidFill>
                <a:latin typeface="+mn-lt"/>
              </a:rPr>
              <a:t>REZULTATAI: natūralias miško buveines veikiančių GLMM modelis, sudarytas žingsniniu metodu</a:t>
            </a:r>
          </a:p>
        </p:txBody>
      </p:sp>
      <p:graphicFrame>
        <p:nvGraphicFramePr>
          <p:cNvPr id="3" name="Table 2">
            <a:extLst>
              <a:ext uri="{FF2B5EF4-FFF2-40B4-BE49-F238E27FC236}">
                <a16:creationId xmlns:a16="http://schemas.microsoft.com/office/drawing/2014/main" id="{B4342560-521C-47F3-A9FE-5E9565E37BA6}"/>
              </a:ext>
            </a:extLst>
          </p:cNvPr>
          <p:cNvGraphicFramePr>
            <a:graphicFrameLocks noGrp="1"/>
          </p:cNvGraphicFramePr>
          <p:nvPr/>
        </p:nvGraphicFramePr>
        <p:xfrm>
          <a:off x="156197" y="1290304"/>
          <a:ext cx="11879606" cy="3889756"/>
        </p:xfrm>
        <a:graphic>
          <a:graphicData uri="http://schemas.openxmlformats.org/drawingml/2006/table">
            <a:tbl>
              <a:tblPr firstRow="1" firstCol="1" bandRow="1">
                <a:tableStyleId>{5940675A-B579-460E-94D1-54222C63F5DA}</a:tableStyleId>
              </a:tblPr>
              <a:tblGrid>
                <a:gridCol w="4011766">
                  <a:extLst>
                    <a:ext uri="{9D8B030D-6E8A-4147-A177-3AD203B41FA5}">
                      <a16:colId xmlns:a16="http://schemas.microsoft.com/office/drawing/2014/main" val="233749528"/>
                    </a:ext>
                  </a:extLst>
                </a:gridCol>
                <a:gridCol w="1031358">
                  <a:extLst>
                    <a:ext uri="{9D8B030D-6E8A-4147-A177-3AD203B41FA5}">
                      <a16:colId xmlns:a16="http://schemas.microsoft.com/office/drawing/2014/main" val="884159023"/>
                    </a:ext>
                  </a:extLst>
                </a:gridCol>
                <a:gridCol w="871870">
                  <a:extLst>
                    <a:ext uri="{9D8B030D-6E8A-4147-A177-3AD203B41FA5}">
                      <a16:colId xmlns:a16="http://schemas.microsoft.com/office/drawing/2014/main" val="2443496017"/>
                    </a:ext>
                  </a:extLst>
                </a:gridCol>
                <a:gridCol w="1977656">
                  <a:extLst>
                    <a:ext uri="{9D8B030D-6E8A-4147-A177-3AD203B41FA5}">
                      <a16:colId xmlns:a16="http://schemas.microsoft.com/office/drawing/2014/main" val="778314351"/>
                    </a:ext>
                  </a:extLst>
                </a:gridCol>
                <a:gridCol w="744279">
                  <a:extLst>
                    <a:ext uri="{9D8B030D-6E8A-4147-A177-3AD203B41FA5}">
                      <a16:colId xmlns:a16="http://schemas.microsoft.com/office/drawing/2014/main" val="4250940688"/>
                    </a:ext>
                  </a:extLst>
                </a:gridCol>
                <a:gridCol w="648586">
                  <a:extLst>
                    <a:ext uri="{9D8B030D-6E8A-4147-A177-3AD203B41FA5}">
                      <a16:colId xmlns:a16="http://schemas.microsoft.com/office/drawing/2014/main" val="3144931495"/>
                    </a:ext>
                  </a:extLst>
                </a:gridCol>
                <a:gridCol w="648586">
                  <a:extLst>
                    <a:ext uri="{9D8B030D-6E8A-4147-A177-3AD203B41FA5}">
                      <a16:colId xmlns:a16="http://schemas.microsoft.com/office/drawing/2014/main" val="571347504"/>
                    </a:ext>
                  </a:extLst>
                </a:gridCol>
                <a:gridCol w="637953">
                  <a:extLst>
                    <a:ext uri="{9D8B030D-6E8A-4147-A177-3AD203B41FA5}">
                      <a16:colId xmlns:a16="http://schemas.microsoft.com/office/drawing/2014/main" val="451207547"/>
                    </a:ext>
                  </a:extLst>
                </a:gridCol>
                <a:gridCol w="606056">
                  <a:extLst>
                    <a:ext uri="{9D8B030D-6E8A-4147-A177-3AD203B41FA5}">
                      <a16:colId xmlns:a16="http://schemas.microsoft.com/office/drawing/2014/main" val="2609789289"/>
                    </a:ext>
                  </a:extLst>
                </a:gridCol>
                <a:gridCol w="701496">
                  <a:extLst>
                    <a:ext uri="{9D8B030D-6E8A-4147-A177-3AD203B41FA5}">
                      <a16:colId xmlns:a16="http://schemas.microsoft.com/office/drawing/2014/main" val="3851586488"/>
                    </a:ext>
                  </a:extLst>
                </a:gridCol>
              </a:tblGrid>
              <a:tr h="425192">
                <a:tc rowSpan="2">
                  <a:txBody>
                    <a:bodyPr/>
                    <a:lstStyle/>
                    <a:p>
                      <a:pPr algn="ctr">
                        <a:lnSpc>
                          <a:spcPct val="115000"/>
                        </a:lnSpc>
                        <a:spcAft>
                          <a:spcPts val="1000"/>
                        </a:spcAft>
                      </a:pPr>
                      <a:r>
                        <a:rPr lang="lt-LT" sz="2000" dirty="0">
                          <a:solidFill>
                            <a:schemeClr val="bg1"/>
                          </a:solidFill>
                          <a:effectLst/>
                        </a:rPr>
                        <a:t>Veiksnys</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a:solidFill>
                            <a:schemeClr val="bg1"/>
                          </a:solidFill>
                          <a:effectLst/>
                        </a:rPr>
                        <a:t>F</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a:solidFill>
                            <a:schemeClr val="bg1"/>
                          </a:solidFill>
                          <a:effectLst/>
                        </a:rPr>
                        <a:t>p</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rowSpan="2">
                  <a:txBody>
                    <a:bodyPr/>
                    <a:lstStyle/>
                    <a:p>
                      <a:pPr algn="ctr">
                        <a:lnSpc>
                          <a:spcPct val="115000"/>
                        </a:lnSpc>
                        <a:spcAft>
                          <a:spcPts val="1000"/>
                        </a:spcAft>
                      </a:pPr>
                      <a:r>
                        <a:rPr lang="lt-LT" sz="2000" dirty="0">
                          <a:solidFill>
                            <a:schemeClr val="bg1"/>
                          </a:solidFill>
                          <a:effectLst/>
                        </a:rPr>
                        <a:t>Geriausias intervalas</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gridSpan="6">
                  <a:txBody>
                    <a:bodyPr/>
                    <a:lstStyle/>
                    <a:p>
                      <a:pPr algn="ctr">
                        <a:lnSpc>
                          <a:spcPct val="115000"/>
                        </a:lnSpc>
                        <a:spcAft>
                          <a:spcPts val="1000"/>
                        </a:spcAft>
                      </a:pPr>
                      <a:r>
                        <a:rPr lang="lt-LT" sz="2000">
                          <a:solidFill>
                            <a:schemeClr val="bg1"/>
                          </a:solidFill>
                          <a:effectLst/>
                        </a:rPr>
                        <a:t>Vertinimo gradientas</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gn="ctr">
                        <a:lnSpc>
                          <a:spcPct val="115000"/>
                        </a:lnSpc>
                        <a:spcAft>
                          <a:spcPts val="1000"/>
                        </a:spcAft>
                      </a:pP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1544275014"/>
                  </a:ext>
                </a:extLst>
              </a:tr>
              <a:tr h="425192">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1000"/>
                        </a:spcAft>
                      </a:pPr>
                      <a:r>
                        <a:rPr lang="lt-LT" sz="2000">
                          <a:solidFill>
                            <a:schemeClr val="bg1"/>
                          </a:solidFill>
                          <a:effectLst/>
                        </a:rPr>
                        <a:t>0</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2</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3</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dirty="0">
                          <a:solidFill>
                            <a:schemeClr val="bg1"/>
                          </a:solidFill>
                          <a:effectLst/>
                        </a:rPr>
                        <a:t>4</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tc>
                  <a:txBody>
                    <a:bodyPr/>
                    <a:lstStyle/>
                    <a:p>
                      <a:pPr algn="ctr">
                        <a:lnSpc>
                          <a:spcPct val="115000"/>
                        </a:lnSpc>
                        <a:spcAft>
                          <a:spcPts val="1000"/>
                        </a:spcAft>
                      </a:pPr>
                      <a:r>
                        <a:rPr lang="lt-LT" sz="2000">
                          <a:solidFill>
                            <a:schemeClr val="bg1"/>
                          </a:solidFill>
                          <a:effectLst/>
                        </a:rPr>
                        <a:t>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tc>
                <a:extLst>
                  <a:ext uri="{0D108BD9-81ED-4DB2-BD59-A6C34878D82A}">
                    <a16:rowId xmlns:a16="http://schemas.microsoft.com/office/drawing/2014/main" val="66646908"/>
                  </a:ext>
                </a:extLst>
              </a:tr>
              <a:tr h="426733">
                <a:tc>
                  <a:txBody>
                    <a:bodyPr/>
                    <a:lstStyle/>
                    <a:p>
                      <a:pPr algn="l">
                        <a:lnSpc>
                          <a:spcPct val="115000"/>
                        </a:lnSpc>
                        <a:spcAft>
                          <a:spcPts val="1000"/>
                        </a:spcAft>
                      </a:pPr>
                      <a:r>
                        <a:rPr lang="lt-LT" sz="2000" dirty="0">
                          <a:solidFill>
                            <a:schemeClr val="bg1"/>
                          </a:solidFill>
                          <a:effectLst/>
                        </a:rPr>
                        <a:t>Modelio korekcija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13,9</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gridSpan="7">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tc hMerge="1">
                  <a:txBody>
                    <a:bodyPr/>
                    <a:lstStyle/>
                    <a:p>
                      <a:pPr>
                        <a:lnSpc>
                          <a:spcPct val="115000"/>
                        </a:lnSpc>
                      </a:pPr>
                      <a:endParaRPr lang="lt-LT" sz="2000" dirty="0">
                        <a:solidFill>
                          <a:schemeClr val="bg1"/>
                        </a:solidFill>
                        <a:effectLst/>
                        <a:latin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1115689204"/>
                  </a:ext>
                </a:extLst>
              </a:tr>
              <a:tr h="752536">
                <a:tc>
                  <a:txBody>
                    <a:bodyPr/>
                    <a:lstStyle/>
                    <a:p>
                      <a:pPr>
                        <a:lnSpc>
                          <a:spcPct val="115000"/>
                        </a:lnSpc>
                        <a:spcAft>
                          <a:spcPts val="1000"/>
                        </a:spcAft>
                      </a:pPr>
                      <a:r>
                        <a:rPr lang="lt-LT" sz="2000" dirty="0">
                          <a:solidFill>
                            <a:schemeClr val="bg1"/>
                          </a:solidFill>
                          <a:effectLst/>
                        </a:rPr>
                        <a:t>Kirtimų intensyvumas, suma įvairaus senumo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KI</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Sum</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25,9</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Nėra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gridSpan="6">
                  <a:txBody>
                    <a:bodyPr/>
                    <a:lstStyle/>
                    <a:p>
                      <a:pPr>
                        <a:lnSpc>
                          <a:spcPct val="115000"/>
                        </a:lnSpc>
                        <a:spcAft>
                          <a:spcPts val="1000"/>
                        </a:spcAft>
                      </a:pPr>
                      <a:r>
                        <a:rPr lang="lt-LT" sz="2000" dirty="0">
                          <a:solidFill>
                            <a:schemeClr val="bg1"/>
                          </a:solidFill>
                          <a:effectLst/>
                        </a:rPr>
                        <a:t>K=-0,61 (dauginti iš balų sumos, SUM MAX=15)</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nSpc>
                          <a:spcPct val="115000"/>
                        </a:lnSpc>
                        <a:spcAft>
                          <a:spcPts val="1000"/>
                        </a:spcAft>
                      </a:pP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2880221281"/>
                  </a:ext>
                </a:extLst>
              </a:tr>
              <a:tr h="752536">
                <a:tc>
                  <a:txBody>
                    <a:bodyPr/>
                    <a:lstStyle/>
                    <a:p>
                      <a:pPr>
                        <a:lnSpc>
                          <a:spcPct val="115000"/>
                        </a:lnSpc>
                        <a:spcAft>
                          <a:spcPts val="1000"/>
                        </a:spcAft>
                      </a:pPr>
                      <a:r>
                        <a:rPr lang="lt-LT" sz="2000" dirty="0">
                          <a:solidFill>
                            <a:schemeClr val="bg1"/>
                          </a:solidFill>
                          <a:effectLst/>
                        </a:rPr>
                        <a:t>Negyvos medienos suirimo stadijų skaičius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NM</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a:t>
                      </a:r>
                      <a:r>
                        <a:rPr lang="lt-LT" sz="2000" b="1" baseline="-250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15,6</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4-5 stadijų</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0</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-2,7</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1,84</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2,3</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3,41</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4,55</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solidFill>
                      <a:srgbClr val="2F9B1D"/>
                    </a:solidFill>
                  </a:tcPr>
                </a:tc>
                <a:extLst>
                  <a:ext uri="{0D108BD9-81ED-4DB2-BD59-A6C34878D82A}">
                    <a16:rowId xmlns:a16="http://schemas.microsoft.com/office/drawing/2014/main" val="122704674"/>
                  </a:ext>
                </a:extLst>
              </a:tr>
              <a:tr h="425192">
                <a:tc>
                  <a:txBody>
                    <a:bodyPr/>
                    <a:lstStyle/>
                    <a:p>
                      <a:pPr>
                        <a:lnSpc>
                          <a:spcPct val="115000"/>
                        </a:lnSpc>
                        <a:spcAft>
                          <a:spcPts val="1000"/>
                        </a:spcAft>
                      </a:pPr>
                      <a:r>
                        <a:rPr lang="lt-LT" sz="2000" dirty="0">
                          <a:solidFill>
                            <a:schemeClr val="bg1"/>
                          </a:solidFill>
                          <a:effectLst/>
                        </a:rPr>
                        <a:t>Žolinės augalijos tipiškumas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ŽAT</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18,5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0,001</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Visiškai tipiška</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0</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0,95</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4,13</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solidFill>
                      <a:srgbClr val="2F9B1D"/>
                    </a:solidFill>
                  </a:tcPr>
                </a:tc>
                <a:tc gridSpan="3">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1805217727"/>
                  </a:ext>
                </a:extLst>
              </a:tr>
              <a:tr h="425192">
                <a:tc>
                  <a:txBody>
                    <a:bodyPr/>
                    <a:lstStyle/>
                    <a:p>
                      <a:pPr>
                        <a:lnSpc>
                          <a:spcPct val="115000"/>
                        </a:lnSpc>
                        <a:spcAft>
                          <a:spcPts val="1000"/>
                        </a:spcAft>
                      </a:pPr>
                      <a:r>
                        <a:rPr lang="lt-LT" sz="2000" dirty="0">
                          <a:solidFill>
                            <a:schemeClr val="bg1"/>
                          </a:solidFill>
                          <a:effectLst/>
                        </a:rPr>
                        <a:t>Invaziniai augalai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IA</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3,5</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0,019</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a:solidFill>
                            <a:schemeClr val="bg1"/>
                          </a:solidFill>
                          <a:effectLst/>
                        </a:rPr>
                        <a:t>Nėra ar pavieniai</a:t>
                      </a:r>
                      <a:endParaRPr lang="lt-LT"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tc>
                  <a:txBody>
                    <a:bodyPr/>
                    <a:lstStyle/>
                    <a:p>
                      <a:pPr algn="ctr">
                        <a:lnSpc>
                          <a:spcPct val="115000"/>
                        </a:lnSpc>
                        <a:spcAft>
                          <a:spcPts val="1000"/>
                        </a:spcAft>
                      </a:pPr>
                      <a:r>
                        <a:rPr lang="lt-LT" sz="2000" dirty="0">
                          <a:solidFill>
                            <a:schemeClr val="bg1"/>
                          </a:solidFill>
                          <a:effectLst/>
                        </a:rPr>
                        <a:t>0</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-0,16</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solidFill>
                      <a:srgbClr val="2F9B1D"/>
                    </a:solidFill>
                  </a:tcPr>
                </a:tc>
                <a:tc>
                  <a:txBody>
                    <a:bodyPr/>
                    <a:lstStyle/>
                    <a:p>
                      <a:pPr algn="ctr">
                        <a:lnSpc>
                          <a:spcPct val="115000"/>
                        </a:lnSpc>
                        <a:spcAft>
                          <a:spcPts val="1000"/>
                        </a:spcAft>
                      </a:pPr>
                      <a:r>
                        <a:rPr lang="lt-LT" sz="2000" dirty="0">
                          <a:solidFill>
                            <a:schemeClr val="bg1"/>
                          </a:solidFill>
                          <a:effectLst/>
                        </a:rPr>
                        <a:t>-3,07</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a:txBody>
                    <a:bodyPr/>
                    <a:lstStyle/>
                    <a:p>
                      <a:pPr algn="ctr">
                        <a:lnSpc>
                          <a:spcPct val="115000"/>
                        </a:lnSpc>
                        <a:spcAft>
                          <a:spcPts val="1000"/>
                        </a:spcAft>
                      </a:pPr>
                      <a:r>
                        <a:rPr lang="lt-LT" sz="2000" dirty="0">
                          <a:solidFill>
                            <a:schemeClr val="bg1"/>
                          </a:solidFill>
                          <a:effectLst/>
                        </a:rPr>
                        <a:t>-2,53</a:t>
                      </a: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gridSpan="2">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noFill/>
                  </a:tcPr>
                </a:tc>
                <a:tc hMerge="1">
                  <a:txBody>
                    <a:bodyPr/>
                    <a:lstStyle/>
                    <a:p>
                      <a:pPr algn="ctr">
                        <a:lnSpc>
                          <a:spcPct val="115000"/>
                        </a:lnSpc>
                        <a:spcAft>
                          <a:spcPts val="1000"/>
                        </a:spcAft>
                      </a:pPr>
                      <a:endParaRPr lang="lt-LT"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700" marR="12700" marT="63500" marB="63500" anchor="ctr"/>
                </a:tc>
                <a:extLst>
                  <a:ext uri="{0D108BD9-81ED-4DB2-BD59-A6C34878D82A}">
                    <a16:rowId xmlns:a16="http://schemas.microsoft.com/office/drawing/2014/main" val="2676901436"/>
                  </a:ext>
                </a:extLst>
              </a:tr>
            </a:tbl>
          </a:graphicData>
        </a:graphic>
      </p:graphicFrame>
      <p:sp>
        <p:nvSpPr>
          <p:cNvPr id="10" name="Rectangle 9">
            <a:extLst>
              <a:ext uri="{FF2B5EF4-FFF2-40B4-BE49-F238E27FC236}">
                <a16:creationId xmlns:a16="http://schemas.microsoft.com/office/drawing/2014/main" id="{2B0D1ED8-B0AA-4334-B431-97C0041FA5B3}"/>
              </a:ext>
            </a:extLst>
          </p:cNvPr>
          <p:cNvSpPr/>
          <p:nvPr/>
        </p:nvSpPr>
        <p:spPr>
          <a:xfrm>
            <a:off x="3414293" y="5144469"/>
            <a:ext cx="4363952" cy="506292"/>
          </a:xfrm>
          <a:prstGeom prst="rect">
            <a:avLst/>
          </a:prstGeom>
        </p:spPr>
        <p:txBody>
          <a:bodyPr wrap="none">
            <a:spAutoFit/>
          </a:bodyPr>
          <a:lstStyle/>
          <a:p>
            <a:pPr indent="457200" algn="ctr">
              <a:lnSpc>
                <a:spcPct val="150000"/>
              </a:lnSpc>
              <a:spcAft>
                <a:spcPts val="600"/>
              </a:spcAft>
            </a:pP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BB= -0,61×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KI</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Sum</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 </a:t>
            </a:r>
            <a:r>
              <a:rPr lang="lt-LT" sz="2000" b="1"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NM</a:t>
            </a:r>
            <a:r>
              <a:rPr lang="lt-LT" sz="2000" b="1" baseline="-25000" dirty="0" err="1">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a:t>
            </a:r>
            <a:r>
              <a:rPr lang="lt-LT" sz="2000" b="1" baseline="-250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lt-LT" sz="2000" b="1"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ŽAT + IA</a:t>
            </a:r>
          </a:p>
        </p:txBody>
      </p:sp>
      <p:sp>
        <p:nvSpPr>
          <p:cNvPr id="6" name="Rectangle 5">
            <a:extLst>
              <a:ext uri="{FF2B5EF4-FFF2-40B4-BE49-F238E27FC236}">
                <a16:creationId xmlns:a16="http://schemas.microsoft.com/office/drawing/2014/main" id="{521E3D68-8976-414A-A862-3AE47DF6E8AE}"/>
              </a:ext>
            </a:extLst>
          </p:cNvPr>
          <p:cNvSpPr/>
          <p:nvPr/>
        </p:nvSpPr>
        <p:spPr>
          <a:xfrm>
            <a:off x="251649" y="5661248"/>
            <a:ext cx="11940351" cy="384721"/>
          </a:xfrm>
          <a:prstGeom prst="rect">
            <a:avLst/>
          </a:prstGeom>
        </p:spPr>
        <p:txBody>
          <a:bodyPr wrap="square">
            <a:spAutoFit/>
          </a:bodyPr>
          <a:lstStyle/>
          <a:p>
            <a:pPr algn="just">
              <a:spcAft>
                <a:spcPts val="600"/>
              </a:spcAft>
            </a:pPr>
            <a:r>
              <a:rPr lang="lt-LT" sz="1900" dirty="0">
                <a:solidFill>
                  <a:schemeClr val="bg1"/>
                </a:solidFill>
                <a:latin typeface="Calibri" panose="020F0502020204030204" pitchFamily="34" charset="0"/>
                <a:ea typeface="Calibri" panose="020F0502020204030204" pitchFamily="34" charset="0"/>
                <a:cs typeface="Times New Roman" panose="02020603050405020304" pitchFamily="18" charset="0"/>
              </a:rPr>
              <a:t>&lt;1,21 - buveinės būklė bloga; Balai tarp 1,21 ir 3,52 – buveinės būklė patenkinama; &gt;3,52 balo - buveinės būklė gera </a:t>
            </a:r>
          </a:p>
        </p:txBody>
      </p:sp>
      <p:sp>
        <p:nvSpPr>
          <p:cNvPr id="4" name="Rectangle 3">
            <a:extLst>
              <a:ext uri="{FF2B5EF4-FFF2-40B4-BE49-F238E27FC236}">
                <a16:creationId xmlns:a16="http://schemas.microsoft.com/office/drawing/2014/main" id="{CECC2C7C-37B1-41C4-A9F3-A247F7C76E1A}"/>
              </a:ext>
            </a:extLst>
          </p:cNvPr>
          <p:cNvSpPr/>
          <p:nvPr/>
        </p:nvSpPr>
        <p:spPr>
          <a:xfrm>
            <a:off x="10749262" y="2647507"/>
            <a:ext cx="574158" cy="781493"/>
          </a:xfrm>
          <a:prstGeom prst="rect">
            <a:avLst/>
          </a:prstGeom>
          <a:solidFill>
            <a:srgbClr val="2F9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6</a:t>
            </a:r>
          </a:p>
        </p:txBody>
      </p:sp>
      <p:sp>
        <p:nvSpPr>
          <p:cNvPr id="9" name="Rectangle 8">
            <a:extLst>
              <a:ext uri="{FF2B5EF4-FFF2-40B4-BE49-F238E27FC236}">
                <a16:creationId xmlns:a16="http://schemas.microsoft.com/office/drawing/2014/main" id="{F647C302-D2E0-4935-9910-B17FC7F47046}"/>
              </a:ext>
            </a:extLst>
          </p:cNvPr>
          <p:cNvSpPr/>
          <p:nvPr/>
        </p:nvSpPr>
        <p:spPr>
          <a:xfrm>
            <a:off x="1191041" y="6056456"/>
            <a:ext cx="9338775" cy="671851"/>
          </a:xfrm>
          <a:prstGeom prst="rect">
            <a:avLst/>
          </a:prstGeom>
          <a:solidFill>
            <a:schemeClr val="bg1"/>
          </a:solidFill>
        </p:spPr>
        <p:txBody>
          <a:bodyPr wrap="none">
            <a:spAutoFit/>
          </a:bodyPr>
          <a:lstStyle/>
          <a:p>
            <a:pPr indent="457200" algn="ctr">
              <a:lnSpc>
                <a:spcPct val="150000"/>
              </a:lnSpc>
              <a:spcAft>
                <a:spcPts val="600"/>
              </a:spcAft>
            </a:pPr>
            <a:r>
              <a:rPr lang="lt-L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BB= -0,61× 1  + 1,84</a:t>
            </a:r>
            <a:r>
              <a:rPr lang="lt-LT" sz="28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lt-L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+ 4,13 + 0 </a:t>
            </a:r>
            <a:r>
              <a:rPr lang="en-GB"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lt-L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4,86 – Buveinės būklė gera</a:t>
            </a:r>
          </a:p>
        </p:txBody>
      </p:sp>
      <p:sp>
        <p:nvSpPr>
          <p:cNvPr id="5" name="Arrow: Right 4">
            <a:extLst>
              <a:ext uri="{FF2B5EF4-FFF2-40B4-BE49-F238E27FC236}">
                <a16:creationId xmlns:a16="http://schemas.microsoft.com/office/drawing/2014/main" id="{558471E8-D9CB-4B2A-A7FA-D238C8BDB37C}"/>
              </a:ext>
            </a:extLst>
          </p:cNvPr>
          <p:cNvSpPr/>
          <p:nvPr/>
        </p:nvSpPr>
        <p:spPr>
          <a:xfrm>
            <a:off x="10245725" y="3680883"/>
            <a:ext cx="1027642" cy="398992"/>
          </a:xfrm>
          <a:prstGeom prst="rightArrow">
            <a:avLst>
              <a:gd name="adj1" fmla="val 42042"/>
              <a:gd name="adj2" fmla="val 610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peech Bubble: Rectangle with Corners Rounded 12">
            <a:extLst>
              <a:ext uri="{FF2B5EF4-FFF2-40B4-BE49-F238E27FC236}">
                <a16:creationId xmlns:a16="http://schemas.microsoft.com/office/drawing/2014/main" id="{0585742F-8AD9-498D-AE10-B9CC10585C14}"/>
              </a:ext>
            </a:extLst>
          </p:cNvPr>
          <p:cNvSpPr/>
          <p:nvPr/>
        </p:nvSpPr>
        <p:spPr>
          <a:xfrm>
            <a:off x="4855375" y="2651422"/>
            <a:ext cx="3833707" cy="688729"/>
          </a:xfrm>
          <a:prstGeom prst="wedgeRoundRectCallout">
            <a:avLst>
              <a:gd name="adj1" fmla="val 118939"/>
              <a:gd name="adj2" fmla="val 134174"/>
              <a:gd name="adj3" fmla="val 16667"/>
            </a:avLst>
          </a:prstGeom>
          <a:solidFill>
            <a:srgbClr val="3E222B"/>
          </a:solidFill>
          <a:ln>
            <a:solidFill>
              <a:srgbClr val="3E22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Visos 5 suirimo stadijos</a:t>
            </a:r>
          </a:p>
        </p:txBody>
      </p:sp>
    </p:spTree>
    <p:extLst>
      <p:ext uri="{BB962C8B-B14F-4D97-AF65-F5344CB8AC3E}">
        <p14:creationId xmlns:p14="http://schemas.microsoft.com/office/powerpoint/2010/main" val="304805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78164C-E286-4398-AEF2-A430D098C91E}"/>
              </a:ext>
            </a:extLst>
          </p:cNvPr>
          <p:cNvSpPr/>
          <p:nvPr/>
        </p:nvSpPr>
        <p:spPr>
          <a:xfrm>
            <a:off x="390915" y="302844"/>
            <a:ext cx="10960693" cy="707886"/>
          </a:xfrm>
          <a:prstGeom prst="rect">
            <a:avLst/>
          </a:prstGeom>
        </p:spPr>
        <p:txBody>
          <a:bodyPr wrap="none">
            <a:spAutoFit/>
          </a:bodyPr>
          <a:lstStyle/>
          <a:p>
            <a:pPr lvl="0"/>
            <a:r>
              <a:rPr lang="lt-LT" sz="4000" dirty="0">
                <a:solidFill>
                  <a:schemeClr val="bg1"/>
                </a:solidFill>
              </a:rPr>
              <a:t>ES Svarbos natūralių miško buveinių apsaugos būdai</a:t>
            </a:r>
          </a:p>
        </p:txBody>
      </p:sp>
      <p:sp>
        <p:nvSpPr>
          <p:cNvPr id="7" name="Rectangle 6">
            <a:extLst>
              <a:ext uri="{FF2B5EF4-FFF2-40B4-BE49-F238E27FC236}">
                <a16:creationId xmlns:a16="http://schemas.microsoft.com/office/drawing/2014/main" id="{04618465-B3FF-41D2-B653-3E4339581FF0}"/>
              </a:ext>
            </a:extLst>
          </p:cNvPr>
          <p:cNvSpPr/>
          <p:nvPr/>
        </p:nvSpPr>
        <p:spPr>
          <a:xfrm>
            <a:off x="4050913" y="1010730"/>
            <a:ext cx="8707852" cy="830997"/>
          </a:xfrm>
          <a:prstGeom prst="rect">
            <a:avLst/>
          </a:prstGeom>
        </p:spPr>
        <p:txBody>
          <a:bodyPr wrap="square">
            <a:spAutoFit/>
          </a:bodyPr>
          <a:lstStyle/>
          <a:p>
            <a:r>
              <a:rPr lang="lt-LT" sz="2400" dirty="0">
                <a:solidFill>
                  <a:schemeClr val="accent4">
                    <a:lumMod val="20000"/>
                    <a:lumOff val="80000"/>
                  </a:schemeClr>
                </a:solidFill>
              </a:rPr>
              <a:t>„Išsaugoti palankioje apsaugos būklėje buveinę „ 9080, Pelkėti lapuočių miškai“ ne mažesniame kaip 328 ha plote“</a:t>
            </a:r>
          </a:p>
        </p:txBody>
      </p:sp>
      <p:sp>
        <p:nvSpPr>
          <p:cNvPr id="8" name="TextBox 7">
            <a:extLst>
              <a:ext uri="{FF2B5EF4-FFF2-40B4-BE49-F238E27FC236}">
                <a16:creationId xmlns:a16="http://schemas.microsoft.com/office/drawing/2014/main" id="{E281D7B9-4F72-461A-A6D9-17FC7540D7BA}"/>
              </a:ext>
            </a:extLst>
          </p:cNvPr>
          <p:cNvSpPr txBox="1"/>
          <p:nvPr/>
        </p:nvSpPr>
        <p:spPr>
          <a:xfrm>
            <a:off x="0" y="2277555"/>
            <a:ext cx="11882991" cy="1969770"/>
          </a:xfrm>
          <a:prstGeom prst="rect">
            <a:avLst/>
          </a:prstGeom>
          <a:noFill/>
        </p:spPr>
        <p:txBody>
          <a:bodyPr wrap="square" rtlCol="0">
            <a:spAutoFit/>
          </a:bodyPr>
          <a:lstStyle/>
          <a:p>
            <a:pPr marL="514350">
              <a:spcAft>
                <a:spcPts val="1200"/>
              </a:spcAft>
              <a:buAutoNum type="arabicPeriod"/>
            </a:pPr>
            <a:r>
              <a:rPr lang="lt-LT" sz="2800" dirty="0">
                <a:solidFill>
                  <a:schemeClr val="bg1">
                    <a:lumMod val="50000"/>
                  </a:schemeClr>
                </a:solidFill>
              </a:rPr>
              <a:t> Saugoti apsaugos tiksluose nurodytą natūralių buveinių plotą , ten kur jos buvo inventorizuotos nustatant apsaugos tikslus;</a:t>
            </a:r>
          </a:p>
          <a:p>
            <a:pPr marL="514350">
              <a:spcAft>
                <a:spcPts val="1200"/>
              </a:spcAft>
              <a:buFontTx/>
              <a:buAutoNum type="arabicPeriod"/>
            </a:pPr>
            <a:r>
              <a:rPr lang="lt-LT" sz="2800" b="1" dirty="0">
                <a:solidFill>
                  <a:schemeClr val="bg1"/>
                </a:solidFill>
              </a:rPr>
              <a:t> Saugoti apsaugos tiksluose nurodytą natūralių buveinių plotą BAST, toleruojant dalies buveinių rotaciją;</a:t>
            </a:r>
          </a:p>
        </p:txBody>
      </p:sp>
    </p:spTree>
    <p:extLst>
      <p:ext uri="{BB962C8B-B14F-4D97-AF65-F5344CB8AC3E}">
        <p14:creationId xmlns:p14="http://schemas.microsoft.com/office/powerpoint/2010/main" val="318823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99B9E-3DED-4415-975F-A72707FD3B0E}"/>
              </a:ext>
            </a:extLst>
          </p:cNvPr>
          <p:cNvSpPr>
            <a:spLocks noGrp="1"/>
          </p:cNvSpPr>
          <p:nvPr>
            <p:ph idx="1"/>
          </p:nvPr>
        </p:nvSpPr>
        <p:spPr>
          <a:xfrm>
            <a:off x="239683" y="299258"/>
            <a:ext cx="11712633" cy="2934393"/>
          </a:xfrm>
        </p:spPr>
        <p:txBody>
          <a:bodyPr>
            <a:normAutofit fontScale="92500" lnSpcReduction="10000"/>
          </a:bodyPr>
          <a:lstStyle/>
          <a:p>
            <a:pPr marL="0" indent="-457200">
              <a:lnSpc>
                <a:spcPct val="100000"/>
              </a:lnSpc>
              <a:spcBef>
                <a:spcPts val="0"/>
              </a:spcBef>
              <a:spcAft>
                <a:spcPts val="600"/>
              </a:spcAft>
              <a:buNone/>
            </a:pPr>
            <a:r>
              <a:rPr lang="lt-LT" sz="3200" b="1" dirty="0">
                <a:solidFill>
                  <a:schemeClr val="accent4">
                    <a:lumMod val="60000"/>
                    <a:lumOff val="40000"/>
                  </a:schemeClr>
                </a:solidFill>
              </a:rPr>
              <a:t>DABARTINĖ SITUACIJA</a:t>
            </a:r>
          </a:p>
          <a:p>
            <a:pPr marL="0" indent="-457200">
              <a:lnSpc>
                <a:spcPct val="100000"/>
              </a:lnSpc>
              <a:spcBef>
                <a:spcPts val="0"/>
              </a:spcBef>
              <a:spcAft>
                <a:spcPts val="600"/>
              </a:spcAft>
              <a:buNone/>
            </a:pPr>
            <a:r>
              <a:rPr lang="lt-LT" dirty="0"/>
              <a:t>1. Dėl įprastinės ūkinės veiklos vykdymo </a:t>
            </a:r>
            <a:r>
              <a:rPr lang="lt-LT" dirty="0">
                <a:solidFill>
                  <a:schemeClr val="accent4">
                    <a:lumMod val="60000"/>
                    <a:lumOff val="40000"/>
                  </a:schemeClr>
                </a:solidFill>
              </a:rPr>
              <a:t>ženkli </a:t>
            </a:r>
            <a:r>
              <a:rPr lang="lt-LT" dirty="0"/>
              <a:t>Natūralių miško buveinių </a:t>
            </a:r>
            <a:r>
              <a:rPr lang="lt-LT" dirty="0">
                <a:solidFill>
                  <a:schemeClr val="accent4">
                    <a:lumMod val="60000"/>
                    <a:lumOff val="40000"/>
                  </a:schemeClr>
                </a:solidFill>
              </a:rPr>
              <a:t>dalis </a:t>
            </a:r>
            <a:r>
              <a:rPr lang="lt-LT" dirty="0"/>
              <a:t>miškuose </a:t>
            </a:r>
            <a:r>
              <a:rPr lang="lt-LT" dirty="0">
                <a:solidFill>
                  <a:schemeClr val="accent4">
                    <a:lumMod val="60000"/>
                    <a:lumOff val="40000"/>
                  </a:schemeClr>
                </a:solidFill>
              </a:rPr>
              <a:t>prarasta</a:t>
            </a:r>
            <a:r>
              <a:rPr lang="lt-LT" dirty="0"/>
              <a:t>;</a:t>
            </a:r>
          </a:p>
          <a:p>
            <a:pPr marL="0" indent="-457200">
              <a:lnSpc>
                <a:spcPct val="100000"/>
              </a:lnSpc>
              <a:spcBef>
                <a:spcPts val="0"/>
              </a:spcBef>
              <a:spcAft>
                <a:spcPts val="600"/>
              </a:spcAft>
              <a:buNone/>
            </a:pPr>
            <a:r>
              <a:rPr lang="lt-LT" dirty="0"/>
              <a:t>2. Monitoringo duomenimis Lietuvoje </a:t>
            </a:r>
            <a:r>
              <a:rPr lang="lt-LT" dirty="0">
                <a:solidFill>
                  <a:schemeClr val="accent4">
                    <a:lumMod val="60000"/>
                    <a:lumOff val="40000"/>
                  </a:schemeClr>
                </a:solidFill>
              </a:rPr>
              <a:t>blogėja</a:t>
            </a:r>
            <a:r>
              <a:rPr lang="lt-LT" dirty="0"/>
              <a:t> Natūralių miško buveinių </a:t>
            </a:r>
            <a:r>
              <a:rPr lang="lt-LT" dirty="0">
                <a:solidFill>
                  <a:schemeClr val="accent4">
                    <a:lumMod val="60000"/>
                    <a:lumOff val="40000"/>
                  </a:schemeClr>
                </a:solidFill>
              </a:rPr>
              <a:t>būklė</a:t>
            </a:r>
            <a:r>
              <a:rPr lang="lt-LT" dirty="0"/>
              <a:t> ir nieko nedarant blogės toliau;</a:t>
            </a:r>
          </a:p>
          <a:p>
            <a:pPr marL="0" indent="-457200">
              <a:lnSpc>
                <a:spcPct val="100000"/>
              </a:lnSpc>
              <a:spcBef>
                <a:spcPts val="0"/>
              </a:spcBef>
              <a:spcAft>
                <a:spcPts val="1800"/>
              </a:spcAft>
              <a:buNone/>
            </a:pPr>
            <a:r>
              <a:rPr lang="lt-LT" dirty="0"/>
              <a:t>3. Tęsiantis toliau tokiai situacijai Lietuva rizikuoja prarasti savo reputacija ir gali nukentėti negaudama dalies ES lėšų. </a:t>
            </a:r>
          </a:p>
        </p:txBody>
      </p:sp>
      <p:sp>
        <p:nvSpPr>
          <p:cNvPr id="6" name="Content Placeholder 2">
            <a:extLst>
              <a:ext uri="{FF2B5EF4-FFF2-40B4-BE49-F238E27FC236}">
                <a16:creationId xmlns:a16="http://schemas.microsoft.com/office/drawing/2014/main" id="{D455299D-901F-4514-81C3-E507D7EAB95F}"/>
              </a:ext>
            </a:extLst>
          </p:cNvPr>
          <p:cNvSpPr txBox="1">
            <a:spLocks/>
          </p:cNvSpPr>
          <p:nvPr/>
        </p:nvSpPr>
        <p:spPr>
          <a:xfrm>
            <a:off x="239683" y="3772132"/>
            <a:ext cx="11712633" cy="2460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buFont typeface="Arial" panose="020B0604020202020204" pitchFamily="34" charset="0"/>
              <a:buNone/>
            </a:pPr>
            <a:r>
              <a:rPr lang="lt-LT" sz="3200" b="1" dirty="0">
                <a:solidFill>
                  <a:schemeClr val="accent4">
                    <a:lumMod val="60000"/>
                    <a:lumOff val="40000"/>
                  </a:schemeClr>
                </a:solidFill>
              </a:rPr>
              <a:t>ALTERNATYVOS</a:t>
            </a:r>
          </a:p>
          <a:p>
            <a:pPr marL="0" indent="-457200">
              <a:lnSpc>
                <a:spcPct val="100000"/>
              </a:lnSpc>
              <a:spcBef>
                <a:spcPts val="0"/>
              </a:spcBef>
              <a:spcAft>
                <a:spcPts val="600"/>
              </a:spcAft>
              <a:buFont typeface="Arial" panose="020B0604020202020204" pitchFamily="34" charset="0"/>
              <a:buNone/>
            </a:pPr>
            <a:r>
              <a:rPr lang="lt-LT" dirty="0"/>
              <a:t>1. Pagrindinių miško </a:t>
            </a:r>
            <a:r>
              <a:rPr lang="lt-LT" dirty="0">
                <a:solidFill>
                  <a:schemeClr val="accent4">
                    <a:lumMod val="40000"/>
                    <a:lumOff val="60000"/>
                  </a:schemeClr>
                </a:solidFill>
              </a:rPr>
              <a:t>kirtimų sustabdymas </a:t>
            </a:r>
            <a:r>
              <a:rPr lang="lt-LT" dirty="0"/>
              <a:t>– dabar valstybiniuose miškuose;</a:t>
            </a:r>
          </a:p>
          <a:p>
            <a:pPr marL="0" indent="-457200">
              <a:lnSpc>
                <a:spcPct val="100000"/>
              </a:lnSpc>
              <a:spcBef>
                <a:spcPts val="0"/>
              </a:spcBef>
              <a:spcAft>
                <a:spcPts val="600"/>
              </a:spcAft>
              <a:buFont typeface="Arial" panose="020B0604020202020204" pitchFamily="34" charset="0"/>
              <a:buNone/>
            </a:pPr>
            <a:r>
              <a:rPr lang="lt-LT" dirty="0"/>
              <a:t>2. </a:t>
            </a:r>
            <a:r>
              <a:rPr lang="lt-LT" dirty="0">
                <a:solidFill>
                  <a:schemeClr val="accent4">
                    <a:lumMod val="40000"/>
                    <a:lumOff val="60000"/>
                  </a:schemeClr>
                </a:solidFill>
              </a:rPr>
              <a:t>Poveikio aplinkai procedūrų </a:t>
            </a:r>
            <a:r>
              <a:rPr lang="lt-LT" dirty="0"/>
              <a:t>įgyvendinimas rengiant visus Miškotvarkos projektus BAST teritorijose;</a:t>
            </a:r>
          </a:p>
          <a:p>
            <a:pPr marL="0" indent="-457200">
              <a:lnSpc>
                <a:spcPct val="100000"/>
              </a:lnSpc>
              <a:spcBef>
                <a:spcPts val="0"/>
              </a:spcBef>
              <a:spcAft>
                <a:spcPts val="600"/>
              </a:spcAft>
              <a:buFont typeface="Arial" panose="020B0604020202020204" pitchFamily="34" charset="0"/>
              <a:buNone/>
            </a:pPr>
            <a:r>
              <a:rPr lang="lt-LT" dirty="0"/>
              <a:t>3. Natūralių miško buveinių tvarkymas pagal parengtas </a:t>
            </a:r>
            <a:r>
              <a:rPr lang="lt-LT" dirty="0">
                <a:solidFill>
                  <a:schemeClr val="accent4">
                    <a:lumMod val="40000"/>
                    <a:lumOff val="60000"/>
                  </a:schemeClr>
                </a:solidFill>
              </a:rPr>
              <a:t>rekomendacijas</a:t>
            </a:r>
            <a:r>
              <a:rPr lang="lt-LT" dirty="0"/>
              <a:t>.</a:t>
            </a:r>
          </a:p>
        </p:txBody>
      </p:sp>
      <p:sp>
        <p:nvSpPr>
          <p:cNvPr id="7" name="TextBox 6">
            <a:extLst>
              <a:ext uri="{FF2B5EF4-FFF2-40B4-BE49-F238E27FC236}">
                <a16:creationId xmlns:a16="http://schemas.microsoft.com/office/drawing/2014/main" id="{6E53655B-C016-4F1A-8E73-42857FA042B8}"/>
              </a:ext>
            </a:extLst>
          </p:cNvPr>
          <p:cNvSpPr txBox="1"/>
          <p:nvPr/>
        </p:nvSpPr>
        <p:spPr>
          <a:xfrm>
            <a:off x="3107745" y="3187357"/>
            <a:ext cx="5976508" cy="584775"/>
          </a:xfrm>
          <a:prstGeom prst="rect">
            <a:avLst/>
          </a:prstGeom>
          <a:solidFill>
            <a:schemeClr val="bg1"/>
          </a:solidFill>
        </p:spPr>
        <p:txBody>
          <a:bodyPr wrap="none" rtlCol="0">
            <a:spAutoFit/>
          </a:bodyPr>
          <a:lstStyle/>
          <a:p>
            <a:r>
              <a:rPr lang="lt-LT" sz="3200" b="1" dirty="0">
                <a:solidFill>
                  <a:srgbClr val="FF0000"/>
                </a:solidFill>
              </a:rPr>
              <a:t>Esama situacija toliau tęstis negali</a:t>
            </a:r>
          </a:p>
        </p:txBody>
      </p:sp>
    </p:spTree>
    <p:extLst>
      <p:ext uri="{BB962C8B-B14F-4D97-AF65-F5344CB8AC3E}">
        <p14:creationId xmlns:p14="http://schemas.microsoft.com/office/powerpoint/2010/main" val="39911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04013-B1AF-4F9B-AE9C-F5BC82454DED}"/>
              </a:ext>
            </a:extLst>
          </p:cNvPr>
          <p:cNvSpPr/>
          <p:nvPr/>
        </p:nvSpPr>
        <p:spPr>
          <a:xfrm>
            <a:off x="304800" y="201417"/>
            <a:ext cx="5539409" cy="1200329"/>
          </a:xfrm>
          <a:prstGeom prst="rect">
            <a:avLst/>
          </a:prstGeom>
          <a:solidFill>
            <a:schemeClr val="accent6">
              <a:lumMod val="50000"/>
            </a:schemeClr>
          </a:solidFill>
        </p:spPr>
        <p:txBody>
          <a:bodyPr wrap="square">
            <a:spAutoFit/>
          </a:bodyPr>
          <a:lstStyle/>
          <a:p>
            <a:r>
              <a:rPr lang="lt-LT" sz="2400" dirty="0">
                <a:solidFill>
                  <a:schemeClr val="bg1"/>
                </a:solidFill>
              </a:rPr>
              <a:t>Saugoti apsaugos tiksluose nurodytą natūralių buveinių plotą , ten kur jos buvo inventorizuotos nustatant apsaugos tikslus </a:t>
            </a:r>
          </a:p>
        </p:txBody>
      </p:sp>
      <p:sp>
        <p:nvSpPr>
          <p:cNvPr id="6" name="Rectangle 5">
            <a:extLst>
              <a:ext uri="{FF2B5EF4-FFF2-40B4-BE49-F238E27FC236}">
                <a16:creationId xmlns:a16="http://schemas.microsoft.com/office/drawing/2014/main" id="{28ED09E7-E684-48F1-94E9-87DB1BC8534C}"/>
              </a:ext>
            </a:extLst>
          </p:cNvPr>
          <p:cNvSpPr/>
          <p:nvPr/>
        </p:nvSpPr>
        <p:spPr>
          <a:xfrm>
            <a:off x="6096000" y="201417"/>
            <a:ext cx="6096000" cy="1200329"/>
          </a:xfrm>
          <a:prstGeom prst="rect">
            <a:avLst/>
          </a:prstGeom>
          <a:solidFill>
            <a:srgbClr val="002060"/>
          </a:solidFill>
        </p:spPr>
        <p:txBody>
          <a:bodyPr>
            <a:spAutoFit/>
          </a:bodyPr>
          <a:lstStyle/>
          <a:p>
            <a:r>
              <a:rPr lang="lt-LT" sz="2400" dirty="0">
                <a:solidFill>
                  <a:schemeClr val="bg1"/>
                </a:solidFill>
              </a:rPr>
              <a:t>Saugoti apsaugos tiksluose nurodytą natūralių buveinių plotą BAST, toleruojant didelės dalies buveinių vieno tipo dinamika</a:t>
            </a:r>
          </a:p>
        </p:txBody>
      </p:sp>
      <p:grpSp>
        <p:nvGrpSpPr>
          <p:cNvPr id="22" name="Group 21">
            <a:extLst>
              <a:ext uri="{FF2B5EF4-FFF2-40B4-BE49-F238E27FC236}">
                <a16:creationId xmlns:a16="http://schemas.microsoft.com/office/drawing/2014/main" id="{24CAD5D7-A9D9-4287-912E-A768A024BD2D}"/>
              </a:ext>
            </a:extLst>
          </p:cNvPr>
          <p:cNvGrpSpPr/>
          <p:nvPr/>
        </p:nvGrpSpPr>
        <p:grpSpPr>
          <a:xfrm>
            <a:off x="460948" y="1534103"/>
            <a:ext cx="4971668" cy="3341463"/>
            <a:chOff x="516202" y="1948969"/>
            <a:chExt cx="4971668" cy="3341463"/>
          </a:xfrm>
        </p:grpSpPr>
        <p:pic>
          <p:nvPicPr>
            <p:cNvPr id="8" name="Picture 7">
              <a:extLst>
                <a:ext uri="{FF2B5EF4-FFF2-40B4-BE49-F238E27FC236}">
                  <a16:creationId xmlns:a16="http://schemas.microsoft.com/office/drawing/2014/main" id="{F925158F-9448-430B-8B4F-4DDCCCC94C9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516202" y="1948969"/>
              <a:ext cx="4971668" cy="3341463"/>
            </a:xfrm>
            <a:prstGeom prst="rect">
              <a:avLst/>
            </a:prstGeom>
          </p:spPr>
        </p:pic>
        <p:sp>
          <p:nvSpPr>
            <p:cNvPr id="9" name="Freeform: Shape 8">
              <a:extLst>
                <a:ext uri="{FF2B5EF4-FFF2-40B4-BE49-F238E27FC236}">
                  <a16:creationId xmlns:a16="http://schemas.microsoft.com/office/drawing/2014/main" id="{28DEDCC2-1375-4DD9-A97A-E8EE32037469}"/>
                </a:ext>
              </a:extLst>
            </p:cNvPr>
            <p:cNvSpPr/>
            <p:nvPr/>
          </p:nvSpPr>
          <p:spPr>
            <a:xfrm>
              <a:off x="2369369" y="2125643"/>
              <a:ext cx="859372" cy="783624"/>
            </a:xfrm>
            <a:custGeom>
              <a:avLst/>
              <a:gdLst>
                <a:gd name="connsiteX0" fmla="*/ 170180 w 1140460"/>
                <a:gd name="connsiteY0" fmla="*/ 0 h 1041400"/>
                <a:gd name="connsiteX1" fmla="*/ 170180 w 1140460"/>
                <a:gd name="connsiteY1" fmla="*/ 0 h 1041400"/>
                <a:gd name="connsiteX2" fmla="*/ 198120 w 1140460"/>
                <a:gd name="connsiteY2" fmla="*/ 2540 h 1041400"/>
                <a:gd name="connsiteX3" fmla="*/ 233680 w 1140460"/>
                <a:gd name="connsiteY3" fmla="*/ 15240 h 1041400"/>
                <a:gd name="connsiteX4" fmla="*/ 1140460 w 1140460"/>
                <a:gd name="connsiteY4" fmla="*/ 439420 h 1041400"/>
                <a:gd name="connsiteX5" fmla="*/ 904240 w 1140460"/>
                <a:gd name="connsiteY5" fmla="*/ 952500 h 1041400"/>
                <a:gd name="connsiteX6" fmla="*/ 381000 w 1140460"/>
                <a:gd name="connsiteY6" fmla="*/ 739140 h 1041400"/>
                <a:gd name="connsiteX7" fmla="*/ 93980 w 1140460"/>
                <a:gd name="connsiteY7" fmla="*/ 1041400 h 1041400"/>
                <a:gd name="connsiteX8" fmla="*/ 0 w 1140460"/>
                <a:gd name="connsiteY8" fmla="*/ 264160 h 1041400"/>
                <a:gd name="connsiteX9" fmla="*/ 20320 w 1140460"/>
                <a:gd name="connsiteY9" fmla="*/ 246380 h 1041400"/>
                <a:gd name="connsiteX10" fmla="*/ 170180 w 1140460"/>
                <a:gd name="connsiteY10"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460" h="1041400">
                  <a:moveTo>
                    <a:pt x="170180" y="0"/>
                  </a:moveTo>
                  <a:lnTo>
                    <a:pt x="170180" y="0"/>
                  </a:lnTo>
                  <a:cubicBezTo>
                    <a:pt x="179493" y="847"/>
                    <a:pt x="189026" y="358"/>
                    <a:pt x="198120" y="2540"/>
                  </a:cubicBezTo>
                  <a:cubicBezTo>
                    <a:pt x="210359" y="5477"/>
                    <a:pt x="233680" y="15240"/>
                    <a:pt x="233680" y="15240"/>
                  </a:cubicBezTo>
                  <a:lnTo>
                    <a:pt x="1140460" y="439420"/>
                  </a:lnTo>
                  <a:lnTo>
                    <a:pt x="904240" y="952500"/>
                  </a:lnTo>
                  <a:lnTo>
                    <a:pt x="381000" y="739140"/>
                  </a:lnTo>
                  <a:lnTo>
                    <a:pt x="93980" y="1041400"/>
                  </a:lnTo>
                  <a:lnTo>
                    <a:pt x="0" y="264160"/>
                  </a:lnTo>
                  <a:lnTo>
                    <a:pt x="20320" y="246380"/>
                  </a:lnTo>
                  <a:lnTo>
                    <a:pt x="170180" y="0"/>
                  </a:lnTo>
                  <a:close/>
                </a:path>
              </a:pathLst>
            </a:cu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Freeform: Shape 9">
              <a:extLst>
                <a:ext uri="{FF2B5EF4-FFF2-40B4-BE49-F238E27FC236}">
                  <a16:creationId xmlns:a16="http://schemas.microsoft.com/office/drawing/2014/main" id="{43C4FEC2-68DB-4462-9104-173D134D4337}"/>
                </a:ext>
              </a:extLst>
            </p:cNvPr>
            <p:cNvSpPr/>
            <p:nvPr/>
          </p:nvSpPr>
          <p:spPr>
            <a:xfrm>
              <a:off x="2699529" y="3657532"/>
              <a:ext cx="500024" cy="735842"/>
            </a:xfrm>
            <a:custGeom>
              <a:avLst/>
              <a:gdLst>
                <a:gd name="connsiteX0" fmla="*/ 0 w 663575"/>
                <a:gd name="connsiteY0" fmla="*/ 304800 h 977900"/>
                <a:gd name="connsiteX1" fmla="*/ 279400 w 663575"/>
                <a:gd name="connsiteY1" fmla="*/ 0 h 977900"/>
                <a:gd name="connsiteX2" fmla="*/ 320675 w 663575"/>
                <a:gd name="connsiteY2" fmla="*/ 0 h 977900"/>
                <a:gd name="connsiteX3" fmla="*/ 523875 w 663575"/>
                <a:gd name="connsiteY3" fmla="*/ 38100 h 977900"/>
                <a:gd name="connsiteX4" fmla="*/ 663575 w 663575"/>
                <a:gd name="connsiteY4" fmla="*/ 200025 h 977900"/>
                <a:gd name="connsiteX5" fmla="*/ 600075 w 663575"/>
                <a:gd name="connsiteY5" fmla="*/ 977900 h 977900"/>
                <a:gd name="connsiteX6" fmla="*/ 393700 w 663575"/>
                <a:gd name="connsiteY6" fmla="*/ 866775 h 977900"/>
                <a:gd name="connsiteX7" fmla="*/ 361950 w 663575"/>
                <a:gd name="connsiteY7" fmla="*/ 358775 h 977900"/>
                <a:gd name="connsiteX8" fmla="*/ 142875 w 663575"/>
                <a:gd name="connsiteY8" fmla="*/ 488950 h 977900"/>
                <a:gd name="connsiteX9" fmla="*/ 0 w 663575"/>
                <a:gd name="connsiteY9" fmla="*/ 30480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575" h="977900">
                  <a:moveTo>
                    <a:pt x="0" y="304800"/>
                  </a:moveTo>
                  <a:lnTo>
                    <a:pt x="279400" y="0"/>
                  </a:lnTo>
                  <a:lnTo>
                    <a:pt x="320675" y="0"/>
                  </a:lnTo>
                  <a:lnTo>
                    <a:pt x="523875" y="38100"/>
                  </a:lnTo>
                  <a:lnTo>
                    <a:pt x="663575" y="200025"/>
                  </a:lnTo>
                  <a:lnTo>
                    <a:pt x="600075" y="977900"/>
                  </a:lnTo>
                  <a:lnTo>
                    <a:pt x="393700" y="866775"/>
                  </a:lnTo>
                  <a:lnTo>
                    <a:pt x="361950" y="358775"/>
                  </a:lnTo>
                  <a:lnTo>
                    <a:pt x="142875" y="488950"/>
                  </a:lnTo>
                  <a:lnTo>
                    <a:pt x="0" y="304800"/>
                  </a:lnTo>
                  <a:close/>
                </a:path>
              </a:pathLst>
            </a:cu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Freeform: Shape 10">
              <a:extLst>
                <a:ext uri="{FF2B5EF4-FFF2-40B4-BE49-F238E27FC236}">
                  <a16:creationId xmlns:a16="http://schemas.microsoft.com/office/drawing/2014/main" id="{BBC9D1D1-B786-41C8-93E1-17198A8C9214}"/>
                </a:ext>
              </a:extLst>
            </p:cNvPr>
            <p:cNvSpPr/>
            <p:nvPr/>
          </p:nvSpPr>
          <p:spPr>
            <a:xfrm>
              <a:off x="1299939" y="2216906"/>
              <a:ext cx="550266" cy="1151545"/>
            </a:xfrm>
            <a:custGeom>
              <a:avLst/>
              <a:gdLst>
                <a:gd name="connsiteX0" fmla="*/ 0 w 730250"/>
                <a:gd name="connsiteY0" fmla="*/ 142875 h 1530350"/>
                <a:gd name="connsiteX1" fmla="*/ 0 w 730250"/>
                <a:gd name="connsiteY1" fmla="*/ 142875 h 1530350"/>
                <a:gd name="connsiteX2" fmla="*/ 53975 w 730250"/>
                <a:gd name="connsiteY2" fmla="*/ 92075 h 1530350"/>
                <a:gd name="connsiteX3" fmla="*/ 184150 w 730250"/>
                <a:gd name="connsiteY3" fmla="*/ 0 h 1530350"/>
                <a:gd name="connsiteX4" fmla="*/ 387350 w 730250"/>
                <a:gd name="connsiteY4" fmla="*/ 292100 h 1530350"/>
                <a:gd name="connsiteX5" fmla="*/ 346075 w 730250"/>
                <a:gd name="connsiteY5" fmla="*/ 838200 h 1530350"/>
                <a:gd name="connsiteX6" fmla="*/ 558800 w 730250"/>
                <a:gd name="connsiteY6" fmla="*/ 942975 h 1530350"/>
                <a:gd name="connsiteX7" fmla="*/ 730250 w 730250"/>
                <a:gd name="connsiteY7" fmla="*/ 1530350 h 1530350"/>
                <a:gd name="connsiteX8" fmla="*/ 92075 w 730250"/>
                <a:gd name="connsiteY8" fmla="*/ 1466850 h 1530350"/>
                <a:gd name="connsiteX9" fmla="*/ 0 w 730250"/>
                <a:gd name="connsiteY9" fmla="*/ 142875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250" h="1530350">
                  <a:moveTo>
                    <a:pt x="0" y="142875"/>
                  </a:moveTo>
                  <a:lnTo>
                    <a:pt x="0" y="142875"/>
                  </a:lnTo>
                  <a:lnTo>
                    <a:pt x="53975" y="92075"/>
                  </a:lnTo>
                  <a:lnTo>
                    <a:pt x="184150" y="0"/>
                  </a:lnTo>
                  <a:lnTo>
                    <a:pt x="387350" y="292100"/>
                  </a:lnTo>
                  <a:lnTo>
                    <a:pt x="346075" y="838200"/>
                  </a:lnTo>
                  <a:lnTo>
                    <a:pt x="558800" y="942975"/>
                  </a:lnTo>
                  <a:lnTo>
                    <a:pt x="730250" y="1530350"/>
                  </a:lnTo>
                  <a:lnTo>
                    <a:pt x="92075" y="1466850"/>
                  </a:lnTo>
                  <a:lnTo>
                    <a:pt x="0" y="142875"/>
                  </a:lnTo>
                  <a:close/>
                </a:path>
              </a:pathLst>
            </a:cu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grpSp>
      <p:pic>
        <p:nvPicPr>
          <p:cNvPr id="13" name="Picture 12">
            <a:extLst>
              <a:ext uri="{FF2B5EF4-FFF2-40B4-BE49-F238E27FC236}">
                <a16:creationId xmlns:a16="http://schemas.microsoft.com/office/drawing/2014/main" id="{4EFCA993-74E8-4D58-954C-300CCC45706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6414287" y="1534102"/>
            <a:ext cx="4971668" cy="3341463"/>
          </a:xfrm>
          <a:prstGeom prst="rect">
            <a:avLst/>
          </a:prstGeom>
        </p:spPr>
      </p:pic>
      <p:sp>
        <p:nvSpPr>
          <p:cNvPr id="14" name="Freeform: Shape 13">
            <a:extLst>
              <a:ext uri="{FF2B5EF4-FFF2-40B4-BE49-F238E27FC236}">
                <a16:creationId xmlns:a16="http://schemas.microsoft.com/office/drawing/2014/main" id="{8E579E32-884A-4AF1-8BEE-395146CD41DB}"/>
              </a:ext>
            </a:extLst>
          </p:cNvPr>
          <p:cNvSpPr/>
          <p:nvPr/>
        </p:nvSpPr>
        <p:spPr>
          <a:xfrm>
            <a:off x="8267454" y="1710776"/>
            <a:ext cx="859372" cy="783624"/>
          </a:xfrm>
          <a:custGeom>
            <a:avLst/>
            <a:gdLst>
              <a:gd name="connsiteX0" fmla="*/ 170180 w 1140460"/>
              <a:gd name="connsiteY0" fmla="*/ 0 h 1041400"/>
              <a:gd name="connsiteX1" fmla="*/ 170180 w 1140460"/>
              <a:gd name="connsiteY1" fmla="*/ 0 h 1041400"/>
              <a:gd name="connsiteX2" fmla="*/ 198120 w 1140460"/>
              <a:gd name="connsiteY2" fmla="*/ 2540 h 1041400"/>
              <a:gd name="connsiteX3" fmla="*/ 233680 w 1140460"/>
              <a:gd name="connsiteY3" fmla="*/ 15240 h 1041400"/>
              <a:gd name="connsiteX4" fmla="*/ 1140460 w 1140460"/>
              <a:gd name="connsiteY4" fmla="*/ 439420 h 1041400"/>
              <a:gd name="connsiteX5" fmla="*/ 904240 w 1140460"/>
              <a:gd name="connsiteY5" fmla="*/ 952500 h 1041400"/>
              <a:gd name="connsiteX6" fmla="*/ 381000 w 1140460"/>
              <a:gd name="connsiteY6" fmla="*/ 739140 h 1041400"/>
              <a:gd name="connsiteX7" fmla="*/ 93980 w 1140460"/>
              <a:gd name="connsiteY7" fmla="*/ 1041400 h 1041400"/>
              <a:gd name="connsiteX8" fmla="*/ 0 w 1140460"/>
              <a:gd name="connsiteY8" fmla="*/ 264160 h 1041400"/>
              <a:gd name="connsiteX9" fmla="*/ 20320 w 1140460"/>
              <a:gd name="connsiteY9" fmla="*/ 246380 h 1041400"/>
              <a:gd name="connsiteX10" fmla="*/ 170180 w 1140460"/>
              <a:gd name="connsiteY10"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460" h="1041400">
                <a:moveTo>
                  <a:pt x="170180" y="0"/>
                </a:moveTo>
                <a:lnTo>
                  <a:pt x="170180" y="0"/>
                </a:lnTo>
                <a:cubicBezTo>
                  <a:pt x="179493" y="847"/>
                  <a:pt x="189026" y="358"/>
                  <a:pt x="198120" y="2540"/>
                </a:cubicBezTo>
                <a:cubicBezTo>
                  <a:pt x="210359" y="5477"/>
                  <a:pt x="233680" y="15240"/>
                  <a:pt x="233680" y="15240"/>
                </a:cubicBezTo>
                <a:lnTo>
                  <a:pt x="1140460" y="439420"/>
                </a:lnTo>
                <a:lnTo>
                  <a:pt x="904240" y="952500"/>
                </a:lnTo>
                <a:lnTo>
                  <a:pt x="381000" y="739140"/>
                </a:lnTo>
                <a:lnTo>
                  <a:pt x="93980" y="1041400"/>
                </a:lnTo>
                <a:lnTo>
                  <a:pt x="0" y="264160"/>
                </a:lnTo>
                <a:lnTo>
                  <a:pt x="20320" y="246380"/>
                </a:lnTo>
                <a:lnTo>
                  <a:pt x="17018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5" name="Freeform: Shape 14">
            <a:extLst>
              <a:ext uri="{FF2B5EF4-FFF2-40B4-BE49-F238E27FC236}">
                <a16:creationId xmlns:a16="http://schemas.microsoft.com/office/drawing/2014/main" id="{71FE4537-658B-4B97-8092-64FC38F14C4B}"/>
              </a:ext>
            </a:extLst>
          </p:cNvPr>
          <p:cNvSpPr/>
          <p:nvPr/>
        </p:nvSpPr>
        <p:spPr>
          <a:xfrm>
            <a:off x="8597614" y="3242665"/>
            <a:ext cx="500024" cy="735842"/>
          </a:xfrm>
          <a:custGeom>
            <a:avLst/>
            <a:gdLst>
              <a:gd name="connsiteX0" fmla="*/ 0 w 663575"/>
              <a:gd name="connsiteY0" fmla="*/ 304800 h 977900"/>
              <a:gd name="connsiteX1" fmla="*/ 279400 w 663575"/>
              <a:gd name="connsiteY1" fmla="*/ 0 h 977900"/>
              <a:gd name="connsiteX2" fmla="*/ 320675 w 663575"/>
              <a:gd name="connsiteY2" fmla="*/ 0 h 977900"/>
              <a:gd name="connsiteX3" fmla="*/ 523875 w 663575"/>
              <a:gd name="connsiteY3" fmla="*/ 38100 h 977900"/>
              <a:gd name="connsiteX4" fmla="*/ 663575 w 663575"/>
              <a:gd name="connsiteY4" fmla="*/ 200025 h 977900"/>
              <a:gd name="connsiteX5" fmla="*/ 600075 w 663575"/>
              <a:gd name="connsiteY5" fmla="*/ 977900 h 977900"/>
              <a:gd name="connsiteX6" fmla="*/ 393700 w 663575"/>
              <a:gd name="connsiteY6" fmla="*/ 866775 h 977900"/>
              <a:gd name="connsiteX7" fmla="*/ 361950 w 663575"/>
              <a:gd name="connsiteY7" fmla="*/ 358775 h 977900"/>
              <a:gd name="connsiteX8" fmla="*/ 142875 w 663575"/>
              <a:gd name="connsiteY8" fmla="*/ 488950 h 977900"/>
              <a:gd name="connsiteX9" fmla="*/ 0 w 663575"/>
              <a:gd name="connsiteY9" fmla="*/ 30480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575" h="977900">
                <a:moveTo>
                  <a:pt x="0" y="304800"/>
                </a:moveTo>
                <a:lnTo>
                  <a:pt x="279400" y="0"/>
                </a:lnTo>
                <a:lnTo>
                  <a:pt x="320675" y="0"/>
                </a:lnTo>
                <a:lnTo>
                  <a:pt x="523875" y="38100"/>
                </a:lnTo>
                <a:lnTo>
                  <a:pt x="663575" y="200025"/>
                </a:lnTo>
                <a:lnTo>
                  <a:pt x="600075" y="977900"/>
                </a:lnTo>
                <a:lnTo>
                  <a:pt x="393700" y="866775"/>
                </a:lnTo>
                <a:lnTo>
                  <a:pt x="361950" y="358775"/>
                </a:lnTo>
                <a:lnTo>
                  <a:pt x="142875" y="488950"/>
                </a:lnTo>
                <a:lnTo>
                  <a:pt x="0" y="304800"/>
                </a:lnTo>
                <a:close/>
              </a:path>
            </a:pathLst>
          </a:cu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Freeform: Shape 15">
            <a:extLst>
              <a:ext uri="{FF2B5EF4-FFF2-40B4-BE49-F238E27FC236}">
                <a16:creationId xmlns:a16="http://schemas.microsoft.com/office/drawing/2014/main" id="{4E0189A4-7618-46EF-BC01-4C4F3F68B86D}"/>
              </a:ext>
            </a:extLst>
          </p:cNvPr>
          <p:cNvSpPr/>
          <p:nvPr/>
        </p:nvSpPr>
        <p:spPr>
          <a:xfrm>
            <a:off x="7198024" y="1802039"/>
            <a:ext cx="550266" cy="1151545"/>
          </a:xfrm>
          <a:custGeom>
            <a:avLst/>
            <a:gdLst>
              <a:gd name="connsiteX0" fmla="*/ 0 w 730250"/>
              <a:gd name="connsiteY0" fmla="*/ 142875 h 1530350"/>
              <a:gd name="connsiteX1" fmla="*/ 0 w 730250"/>
              <a:gd name="connsiteY1" fmla="*/ 142875 h 1530350"/>
              <a:gd name="connsiteX2" fmla="*/ 53975 w 730250"/>
              <a:gd name="connsiteY2" fmla="*/ 92075 h 1530350"/>
              <a:gd name="connsiteX3" fmla="*/ 184150 w 730250"/>
              <a:gd name="connsiteY3" fmla="*/ 0 h 1530350"/>
              <a:gd name="connsiteX4" fmla="*/ 387350 w 730250"/>
              <a:gd name="connsiteY4" fmla="*/ 292100 h 1530350"/>
              <a:gd name="connsiteX5" fmla="*/ 346075 w 730250"/>
              <a:gd name="connsiteY5" fmla="*/ 838200 h 1530350"/>
              <a:gd name="connsiteX6" fmla="*/ 558800 w 730250"/>
              <a:gd name="connsiteY6" fmla="*/ 942975 h 1530350"/>
              <a:gd name="connsiteX7" fmla="*/ 730250 w 730250"/>
              <a:gd name="connsiteY7" fmla="*/ 1530350 h 1530350"/>
              <a:gd name="connsiteX8" fmla="*/ 92075 w 730250"/>
              <a:gd name="connsiteY8" fmla="*/ 1466850 h 1530350"/>
              <a:gd name="connsiteX9" fmla="*/ 0 w 730250"/>
              <a:gd name="connsiteY9" fmla="*/ 142875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250" h="1530350">
                <a:moveTo>
                  <a:pt x="0" y="142875"/>
                </a:moveTo>
                <a:lnTo>
                  <a:pt x="0" y="142875"/>
                </a:lnTo>
                <a:lnTo>
                  <a:pt x="53975" y="92075"/>
                </a:lnTo>
                <a:lnTo>
                  <a:pt x="184150" y="0"/>
                </a:lnTo>
                <a:lnTo>
                  <a:pt x="387350" y="292100"/>
                </a:lnTo>
                <a:lnTo>
                  <a:pt x="346075" y="838200"/>
                </a:lnTo>
                <a:lnTo>
                  <a:pt x="558800" y="942975"/>
                </a:lnTo>
                <a:lnTo>
                  <a:pt x="730250" y="1530350"/>
                </a:lnTo>
                <a:lnTo>
                  <a:pt x="92075" y="1466850"/>
                </a:lnTo>
                <a:lnTo>
                  <a:pt x="0" y="142875"/>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Freeform: Shape 17">
            <a:extLst>
              <a:ext uri="{FF2B5EF4-FFF2-40B4-BE49-F238E27FC236}">
                <a16:creationId xmlns:a16="http://schemas.microsoft.com/office/drawing/2014/main" id="{58F0F661-EE32-4853-BF37-3291EFD23564}"/>
              </a:ext>
            </a:extLst>
          </p:cNvPr>
          <p:cNvSpPr/>
          <p:nvPr/>
        </p:nvSpPr>
        <p:spPr>
          <a:xfrm>
            <a:off x="8374380" y="2531802"/>
            <a:ext cx="434340" cy="807720"/>
          </a:xfrm>
          <a:custGeom>
            <a:avLst/>
            <a:gdLst>
              <a:gd name="connsiteX0" fmla="*/ 0 w 434340"/>
              <a:gd name="connsiteY0" fmla="*/ 256540 h 807720"/>
              <a:gd name="connsiteX1" fmla="*/ 0 w 434340"/>
              <a:gd name="connsiteY1" fmla="*/ 256540 h 807720"/>
              <a:gd name="connsiteX2" fmla="*/ 25400 w 434340"/>
              <a:gd name="connsiteY2" fmla="*/ 220980 h 807720"/>
              <a:gd name="connsiteX3" fmla="*/ 48260 w 434340"/>
              <a:gd name="connsiteY3" fmla="*/ 180340 h 807720"/>
              <a:gd name="connsiteX4" fmla="*/ 187960 w 434340"/>
              <a:gd name="connsiteY4" fmla="*/ 0 h 807720"/>
              <a:gd name="connsiteX5" fmla="*/ 238760 w 434340"/>
              <a:gd name="connsiteY5" fmla="*/ 10160 h 807720"/>
              <a:gd name="connsiteX6" fmla="*/ 401320 w 434340"/>
              <a:gd name="connsiteY6" fmla="*/ 116840 h 807720"/>
              <a:gd name="connsiteX7" fmla="*/ 434340 w 434340"/>
              <a:gd name="connsiteY7" fmla="*/ 302260 h 807720"/>
              <a:gd name="connsiteX8" fmla="*/ 284480 w 434340"/>
              <a:gd name="connsiteY8" fmla="*/ 502920 h 807720"/>
              <a:gd name="connsiteX9" fmla="*/ 264160 w 434340"/>
              <a:gd name="connsiteY9" fmla="*/ 655320 h 807720"/>
              <a:gd name="connsiteX10" fmla="*/ 149860 w 434340"/>
              <a:gd name="connsiteY10" fmla="*/ 718820 h 807720"/>
              <a:gd name="connsiteX11" fmla="*/ 43180 w 434340"/>
              <a:gd name="connsiteY11" fmla="*/ 807720 h 807720"/>
              <a:gd name="connsiteX12" fmla="*/ 0 w 434340"/>
              <a:gd name="connsiteY12" fmla="*/ 256540 h 80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340" h="807720">
                <a:moveTo>
                  <a:pt x="0" y="256540"/>
                </a:moveTo>
                <a:lnTo>
                  <a:pt x="0" y="256540"/>
                </a:lnTo>
                <a:cubicBezTo>
                  <a:pt x="8467" y="244687"/>
                  <a:pt x="17606" y="233286"/>
                  <a:pt x="25400" y="220980"/>
                </a:cubicBezTo>
                <a:cubicBezTo>
                  <a:pt x="33716" y="207849"/>
                  <a:pt x="48260" y="180340"/>
                  <a:pt x="48260" y="180340"/>
                </a:cubicBezTo>
                <a:lnTo>
                  <a:pt x="187960" y="0"/>
                </a:lnTo>
                <a:lnTo>
                  <a:pt x="238760" y="10160"/>
                </a:lnTo>
                <a:lnTo>
                  <a:pt x="401320" y="116840"/>
                </a:lnTo>
                <a:lnTo>
                  <a:pt x="434340" y="302260"/>
                </a:lnTo>
                <a:lnTo>
                  <a:pt x="284480" y="502920"/>
                </a:lnTo>
                <a:lnTo>
                  <a:pt x="264160" y="655320"/>
                </a:lnTo>
                <a:lnTo>
                  <a:pt x="149860" y="718820"/>
                </a:lnTo>
                <a:lnTo>
                  <a:pt x="43180" y="807720"/>
                </a:lnTo>
                <a:lnTo>
                  <a:pt x="0" y="25654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Freeform: Shape 20">
            <a:extLst>
              <a:ext uri="{FF2B5EF4-FFF2-40B4-BE49-F238E27FC236}">
                <a16:creationId xmlns:a16="http://schemas.microsoft.com/office/drawing/2014/main" id="{6E232FB6-0F3C-473B-8D78-C2837DA68231}"/>
              </a:ext>
            </a:extLst>
          </p:cNvPr>
          <p:cNvSpPr/>
          <p:nvPr/>
        </p:nvSpPr>
        <p:spPr>
          <a:xfrm>
            <a:off x="7392360" y="1551362"/>
            <a:ext cx="468940" cy="975360"/>
          </a:xfrm>
          <a:custGeom>
            <a:avLst/>
            <a:gdLst>
              <a:gd name="connsiteX0" fmla="*/ 0 w 627380"/>
              <a:gd name="connsiteY0" fmla="*/ 251460 h 1178560"/>
              <a:gd name="connsiteX1" fmla="*/ 0 w 627380"/>
              <a:gd name="connsiteY1" fmla="*/ 251460 h 1178560"/>
              <a:gd name="connsiteX2" fmla="*/ 93980 w 627380"/>
              <a:gd name="connsiteY2" fmla="*/ 0 h 1178560"/>
              <a:gd name="connsiteX3" fmla="*/ 317500 w 627380"/>
              <a:gd name="connsiteY3" fmla="*/ 78740 h 1178560"/>
              <a:gd name="connsiteX4" fmla="*/ 266700 w 627380"/>
              <a:gd name="connsiteY4" fmla="*/ 340360 h 1178560"/>
              <a:gd name="connsiteX5" fmla="*/ 548640 w 627380"/>
              <a:gd name="connsiteY5" fmla="*/ 596900 h 1178560"/>
              <a:gd name="connsiteX6" fmla="*/ 505460 w 627380"/>
              <a:gd name="connsiteY6" fmla="*/ 894080 h 1178560"/>
              <a:gd name="connsiteX7" fmla="*/ 627380 w 627380"/>
              <a:gd name="connsiteY7" fmla="*/ 1016000 h 1178560"/>
              <a:gd name="connsiteX8" fmla="*/ 520700 w 627380"/>
              <a:gd name="connsiteY8" fmla="*/ 1178560 h 1178560"/>
              <a:gd name="connsiteX9" fmla="*/ 187960 w 627380"/>
              <a:gd name="connsiteY9" fmla="*/ 447040 h 1178560"/>
              <a:gd name="connsiteX10" fmla="*/ 0 w 627380"/>
              <a:gd name="connsiteY10" fmla="*/ 251460 h 1178560"/>
              <a:gd name="connsiteX0" fmla="*/ 0 w 627380"/>
              <a:gd name="connsiteY0" fmla="*/ 251460 h 1178560"/>
              <a:gd name="connsiteX1" fmla="*/ 0 w 627380"/>
              <a:gd name="connsiteY1" fmla="*/ 251460 h 1178560"/>
              <a:gd name="connsiteX2" fmla="*/ 93980 w 627380"/>
              <a:gd name="connsiteY2" fmla="*/ 0 h 1178560"/>
              <a:gd name="connsiteX3" fmla="*/ 317500 w 627380"/>
              <a:gd name="connsiteY3" fmla="*/ 78740 h 1178560"/>
              <a:gd name="connsiteX4" fmla="*/ 266700 w 627380"/>
              <a:gd name="connsiteY4" fmla="*/ 340360 h 1178560"/>
              <a:gd name="connsiteX5" fmla="*/ 548640 w 627380"/>
              <a:gd name="connsiteY5" fmla="*/ 596900 h 1178560"/>
              <a:gd name="connsiteX6" fmla="*/ 505460 w 627380"/>
              <a:gd name="connsiteY6" fmla="*/ 894080 h 1178560"/>
              <a:gd name="connsiteX7" fmla="*/ 627380 w 627380"/>
              <a:gd name="connsiteY7" fmla="*/ 1016000 h 1178560"/>
              <a:gd name="connsiteX8" fmla="*/ 520700 w 627380"/>
              <a:gd name="connsiteY8" fmla="*/ 1178560 h 1178560"/>
              <a:gd name="connsiteX9" fmla="*/ 179493 w 627380"/>
              <a:gd name="connsiteY9" fmla="*/ 478790 h 1178560"/>
              <a:gd name="connsiteX10" fmla="*/ 0 w 627380"/>
              <a:gd name="connsiteY10" fmla="*/ 251460 h 1178560"/>
              <a:gd name="connsiteX0" fmla="*/ 15291 w 632088"/>
              <a:gd name="connsiteY0" fmla="*/ 232410 h 1178560"/>
              <a:gd name="connsiteX1" fmla="*/ 4708 w 632088"/>
              <a:gd name="connsiteY1" fmla="*/ 251460 h 1178560"/>
              <a:gd name="connsiteX2" fmla="*/ 98688 w 632088"/>
              <a:gd name="connsiteY2" fmla="*/ 0 h 1178560"/>
              <a:gd name="connsiteX3" fmla="*/ 322208 w 632088"/>
              <a:gd name="connsiteY3" fmla="*/ 78740 h 1178560"/>
              <a:gd name="connsiteX4" fmla="*/ 271408 w 632088"/>
              <a:gd name="connsiteY4" fmla="*/ 340360 h 1178560"/>
              <a:gd name="connsiteX5" fmla="*/ 553348 w 632088"/>
              <a:gd name="connsiteY5" fmla="*/ 596900 h 1178560"/>
              <a:gd name="connsiteX6" fmla="*/ 510168 w 632088"/>
              <a:gd name="connsiteY6" fmla="*/ 894080 h 1178560"/>
              <a:gd name="connsiteX7" fmla="*/ 632088 w 632088"/>
              <a:gd name="connsiteY7" fmla="*/ 1016000 h 1178560"/>
              <a:gd name="connsiteX8" fmla="*/ 525408 w 632088"/>
              <a:gd name="connsiteY8" fmla="*/ 1178560 h 1178560"/>
              <a:gd name="connsiteX9" fmla="*/ 184201 w 632088"/>
              <a:gd name="connsiteY9" fmla="*/ 478790 h 1178560"/>
              <a:gd name="connsiteX10" fmla="*/ 15291 w 632088"/>
              <a:gd name="connsiteY10" fmla="*/ 232410 h 1178560"/>
              <a:gd name="connsiteX0" fmla="*/ 15291 w 553348"/>
              <a:gd name="connsiteY0" fmla="*/ 232410 h 1178560"/>
              <a:gd name="connsiteX1" fmla="*/ 4708 w 553348"/>
              <a:gd name="connsiteY1" fmla="*/ 251460 h 1178560"/>
              <a:gd name="connsiteX2" fmla="*/ 98688 w 553348"/>
              <a:gd name="connsiteY2" fmla="*/ 0 h 1178560"/>
              <a:gd name="connsiteX3" fmla="*/ 322208 w 553348"/>
              <a:gd name="connsiteY3" fmla="*/ 78740 h 1178560"/>
              <a:gd name="connsiteX4" fmla="*/ 271408 w 553348"/>
              <a:gd name="connsiteY4" fmla="*/ 340360 h 1178560"/>
              <a:gd name="connsiteX5" fmla="*/ 553348 w 553348"/>
              <a:gd name="connsiteY5" fmla="*/ 596900 h 1178560"/>
              <a:gd name="connsiteX6" fmla="*/ 510168 w 553348"/>
              <a:gd name="connsiteY6" fmla="*/ 894080 h 1178560"/>
              <a:gd name="connsiteX7" fmla="*/ 423808 w 553348"/>
              <a:gd name="connsiteY7" fmla="*/ 975360 h 1178560"/>
              <a:gd name="connsiteX8" fmla="*/ 525408 w 553348"/>
              <a:gd name="connsiteY8" fmla="*/ 1178560 h 1178560"/>
              <a:gd name="connsiteX9" fmla="*/ 184201 w 553348"/>
              <a:gd name="connsiteY9" fmla="*/ 478790 h 1178560"/>
              <a:gd name="connsiteX10" fmla="*/ 15291 w 553348"/>
              <a:gd name="connsiteY10" fmla="*/ 232410 h 1178560"/>
              <a:gd name="connsiteX0" fmla="*/ 15291 w 553348"/>
              <a:gd name="connsiteY0" fmla="*/ 232410 h 1000760"/>
              <a:gd name="connsiteX1" fmla="*/ 4708 w 553348"/>
              <a:gd name="connsiteY1" fmla="*/ 251460 h 1000760"/>
              <a:gd name="connsiteX2" fmla="*/ 98688 w 553348"/>
              <a:gd name="connsiteY2" fmla="*/ 0 h 1000760"/>
              <a:gd name="connsiteX3" fmla="*/ 322208 w 553348"/>
              <a:gd name="connsiteY3" fmla="*/ 78740 h 1000760"/>
              <a:gd name="connsiteX4" fmla="*/ 271408 w 553348"/>
              <a:gd name="connsiteY4" fmla="*/ 340360 h 1000760"/>
              <a:gd name="connsiteX5" fmla="*/ 553348 w 553348"/>
              <a:gd name="connsiteY5" fmla="*/ 596900 h 1000760"/>
              <a:gd name="connsiteX6" fmla="*/ 510168 w 553348"/>
              <a:gd name="connsiteY6" fmla="*/ 894080 h 1000760"/>
              <a:gd name="connsiteX7" fmla="*/ 423808 w 553348"/>
              <a:gd name="connsiteY7" fmla="*/ 975360 h 1000760"/>
              <a:gd name="connsiteX8" fmla="*/ 426348 w 553348"/>
              <a:gd name="connsiteY8" fmla="*/ 1000760 h 1000760"/>
              <a:gd name="connsiteX9" fmla="*/ 184201 w 553348"/>
              <a:gd name="connsiteY9" fmla="*/ 478790 h 1000760"/>
              <a:gd name="connsiteX10" fmla="*/ 15291 w 553348"/>
              <a:gd name="connsiteY10" fmla="*/ 232410 h 1000760"/>
              <a:gd name="connsiteX0" fmla="*/ 15291 w 553348"/>
              <a:gd name="connsiteY0" fmla="*/ 232410 h 1000760"/>
              <a:gd name="connsiteX1" fmla="*/ 4708 w 553348"/>
              <a:gd name="connsiteY1" fmla="*/ 251460 h 1000760"/>
              <a:gd name="connsiteX2" fmla="*/ 98688 w 553348"/>
              <a:gd name="connsiteY2" fmla="*/ 0 h 1000760"/>
              <a:gd name="connsiteX3" fmla="*/ 322208 w 553348"/>
              <a:gd name="connsiteY3" fmla="*/ 78740 h 1000760"/>
              <a:gd name="connsiteX4" fmla="*/ 271408 w 553348"/>
              <a:gd name="connsiteY4" fmla="*/ 340360 h 1000760"/>
              <a:gd name="connsiteX5" fmla="*/ 553348 w 553348"/>
              <a:gd name="connsiteY5" fmla="*/ 596900 h 1000760"/>
              <a:gd name="connsiteX6" fmla="*/ 510168 w 553348"/>
              <a:gd name="connsiteY6" fmla="*/ 894080 h 1000760"/>
              <a:gd name="connsiteX7" fmla="*/ 423808 w 553348"/>
              <a:gd name="connsiteY7" fmla="*/ 975360 h 1000760"/>
              <a:gd name="connsiteX8" fmla="*/ 426348 w 553348"/>
              <a:gd name="connsiteY8" fmla="*/ 1000760 h 1000760"/>
              <a:gd name="connsiteX9" fmla="*/ 184201 w 553348"/>
              <a:gd name="connsiteY9" fmla="*/ 478790 h 1000760"/>
              <a:gd name="connsiteX10" fmla="*/ 15291 w 553348"/>
              <a:gd name="connsiteY10" fmla="*/ 232410 h 1000760"/>
              <a:gd name="connsiteX0" fmla="*/ 15291 w 553348"/>
              <a:gd name="connsiteY0" fmla="*/ 232410 h 975360"/>
              <a:gd name="connsiteX1" fmla="*/ 4708 w 553348"/>
              <a:gd name="connsiteY1" fmla="*/ 251460 h 975360"/>
              <a:gd name="connsiteX2" fmla="*/ 98688 w 553348"/>
              <a:gd name="connsiteY2" fmla="*/ 0 h 975360"/>
              <a:gd name="connsiteX3" fmla="*/ 322208 w 553348"/>
              <a:gd name="connsiteY3" fmla="*/ 78740 h 975360"/>
              <a:gd name="connsiteX4" fmla="*/ 271408 w 553348"/>
              <a:gd name="connsiteY4" fmla="*/ 340360 h 975360"/>
              <a:gd name="connsiteX5" fmla="*/ 553348 w 553348"/>
              <a:gd name="connsiteY5" fmla="*/ 596900 h 975360"/>
              <a:gd name="connsiteX6" fmla="*/ 510168 w 553348"/>
              <a:gd name="connsiteY6" fmla="*/ 894080 h 975360"/>
              <a:gd name="connsiteX7" fmla="*/ 423808 w 553348"/>
              <a:gd name="connsiteY7" fmla="*/ 975360 h 975360"/>
              <a:gd name="connsiteX8" fmla="*/ 343798 w 553348"/>
              <a:gd name="connsiteY8" fmla="*/ 830368 h 975360"/>
              <a:gd name="connsiteX9" fmla="*/ 184201 w 553348"/>
              <a:gd name="connsiteY9" fmla="*/ 478790 h 975360"/>
              <a:gd name="connsiteX10" fmla="*/ 15291 w 553348"/>
              <a:gd name="connsiteY10" fmla="*/ 232410 h 975360"/>
              <a:gd name="connsiteX0" fmla="*/ 82584 w 548674"/>
              <a:gd name="connsiteY0" fmla="*/ 187960 h 975360"/>
              <a:gd name="connsiteX1" fmla="*/ 34 w 548674"/>
              <a:gd name="connsiteY1" fmla="*/ 251460 h 975360"/>
              <a:gd name="connsiteX2" fmla="*/ 94014 w 548674"/>
              <a:gd name="connsiteY2" fmla="*/ 0 h 975360"/>
              <a:gd name="connsiteX3" fmla="*/ 317534 w 548674"/>
              <a:gd name="connsiteY3" fmla="*/ 78740 h 975360"/>
              <a:gd name="connsiteX4" fmla="*/ 266734 w 548674"/>
              <a:gd name="connsiteY4" fmla="*/ 340360 h 975360"/>
              <a:gd name="connsiteX5" fmla="*/ 548674 w 548674"/>
              <a:gd name="connsiteY5" fmla="*/ 596900 h 975360"/>
              <a:gd name="connsiteX6" fmla="*/ 505494 w 548674"/>
              <a:gd name="connsiteY6" fmla="*/ 894080 h 975360"/>
              <a:gd name="connsiteX7" fmla="*/ 419134 w 548674"/>
              <a:gd name="connsiteY7" fmla="*/ 975360 h 975360"/>
              <a:gd name="connsiteX8" fmla="*/ 339124 w 548674"/>
              <a:gd name="connsiteY8" fmla="*/ 830368 h 975360"/>
              <a:gd name="connsiteX9" fmla="*/ 179527 w 548674"/>
              <a:gd name="connsiteY9" fmla="*/ 478790 h 975360"/>
              <a:gd name="connsiteX10" fmla="*/ 82584 w 548674"/>
              <a:gd name="connsiteY10" fmla="*/ 187960 h 975360"/>
              <a:gd name="connsiteX0" fmla="*/ 2850 w 468940"/>
              <a:gd name="connsiteY0" fmla="*/ 187960 h 975360"/>
              <a:gd name="connsiteX1" fmla="*/ 11316 w 468940"/>
              <a:gd name="connsiteY1" fmla="*/ 27094 h 975360"/>
              <a:gd name="connsiteX2" fmla="*/ 14280 w 468940"/>
              <a:gd name="connsiteY2" fmla="*/ 0 h 975360"/>
              <a:gd name="connsiteX3" fmla="*/ 237800 w 468940"/>
              <a:gd name="connsiteY3" fmla="*/ 78740 h 975360"/>
              <a:gd name="connsiteX4" fmla="*/ 187000 w 468940"/>
              <a:gd name="connsiteY4" fmla="*/ 340360 h 975360"/>
              <a:gd name="connsiteX5" fmla="*/ 468940 w 468940"/>
              <a:gd name="connsiteY5" fmla="*/ 596900 h 975360"/>
              <a:gd name="connsiteX6" fmla="*/ 425760 w 468940"/>
              <a:gd name="connsiteY6" fmla="*/ 894080 h 975360"/>
              <a:gd name="connsiteX7" fmla="*/ 339400 w 468940"/>
              <a:gd name="connsiteY7" fmla="*/ 975360 h 975360"/>
              <a:gd name="connsiteX8" fmla="*/ 259390 w 468940"/>
              <a:gd name="connsiteY8" fmla="*/ 830368 h 975360"/>
              <a:gd name="connsiteX9" fmla="*/ 99793 w 468940"/>
              <a:gd name="connsiteY9" fmla="*/ 478790 h 975360"/>
              <a:gd name="connsiteX10" fmla="*/ 2850 w 468940"/>
              <a:gd name="connsiteY10" fmla="*/ 187960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8940" h="975360">
                <a:moveTo>
                  <a:pt x="2850" y="187960"/>
                </a:moveTo>
                <a:cubicBezTo>
                  <a:pt x="-678" y="194310"/>
                  <a:pt x="9411" y="58421"/>
                  <a:pt x="11316" y="27094"/>
                </a:cubicBezTo>
                <a:cubicBezTo>
                  <a:pt x="13221" y="-4233"/>
                  <a:pt x="-17047" y="83820"/>
                  <a:pt x="14280" y="0"/>
                </a:cubicBezTo>
                <a:lnTo>
                  <a:pt x="237800" y="78740"/>
                </a:lnTo>
                <a:lnTo>
                  <a:pt x="187000" y="340360"/>
                </a:lnTo>
                <a:lnTo>
                  <a:pt x="468940" y="596900"/>
                </a:lnTo>
                <a:lnTo>
                  <a:pt x="425760" y="894080"/>
                </a:lnTo>
                <a:lnTo>
                  <a:pt x="339400" y="975360"/>
                </a:lnTo>
                <a:lnTo>
                  <a:pt x="259390" y="830368"/>
                </a:lnTo>
                <a:cubicBezTo>
                  <a:pt x="119407" y="531495"/>
                  <a:pt x="180509" y="652780"/>
                  <a:pt x="99793" y="478790"/>
                </a:cubicBezTo>
                <a:lnTo>
                  <a:pt x="2850" y="18796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Freeform: Shape 22">
            <a:extLst>
              <a:ext uri="{FF2B5EF4-FFF2-40B4-BE49-F238E27FC236}">
                <a16:creationId xmlns:a16="http://schemas.microsoft.com/office/drawing/2014/main" id="{4B9114E1-ECA1-43ED-A980-978056D831FB}"/>
              </a:ext>
            </a:extLst>
          </p:cNvPr>
          <p:cNvSpPr/>
          <p:nvPr/>
        </p:nvSpPr>
        <p:spPr>
          <a:xfrm>
            <a:off x="8818032" y="2035444"/>
            <a:ext cx="586317" cy="772583"/>
          </a:xfrm>
          <a:custGeom>
            <a:avLst/>
            <a:gdLst>
              <a:gd name="connsiteX0" fmla="*/ 298450 w 590550"/>
              <a:gd name="connsiteY0" fmla="*/ 0 h 781050"/>
              <a:gd name="connsiteX1" fmla="*/ 590550 w 590550"/>
              <a:gd name="connsiteY1" fmla="*/ 120650 h 781050"/>
              <a:gd name="connsiteX2" fmla="*/ 234950 w 590550"/>
              <a:gd name="connsiteY2" fmla="*/ 781050 h 781050"/>
              <a:gd name="connsiteX3" fmla="*/ 0 w 590550"/>
              <a:gd name="connsiteY3" fmla="*/ 676275 h 781050"/>
              <a:gd name="connsiteX4" fmla="*/ 298450 w 590550"/>
              <a:gd name="connsiteY4" fmla="*/ 0 h 781050"/>
              <a:gd name="connsiteX0" fmla="*/ 331258 w 590550"/>
              <a:gd name="connsiteY0" fmla="*/ 0 h 757766"/>
              <a:gd name="connsiteX1" fmla="*/ 590550 w 590550"/>
              <a:gd name="connsiteY1" fmla="*/ 97366 h 757766"/>
              <a:gd name="connsiteX2" fmla="*/ 234950 w 590550"/>
              <a:gd name="connsiteY2" fmla="*/ 757766 h 757766"/>
              <a:gd name="connsiteX3" fmla="*/ 0 w 590550"/>
              <a:gd name="connsiteY3" fmla="*/ 652991 h 757766"/>
              <a:gd name="connsiteX4" fmla="*/ 331258 w 590550"/>
              <a:gd name="connsiteY4" fmla="*/ 0 h 757766"/>
              <a:gd name="connsiteX0" fmla="*/ 367241 w 590550"/>
              <a:gd name="connsiteY0" fmla="*/ 0 h 741891"/>
              <a:gd name="connsiteX1" fmla="*/ 590550 w 590550"/>
              <a:gd name="connsiteY1" fmla="*/ 81491 h 741891"/>
              <a:gd name="connsiteX2" fmla="*/ 234950 w 590550"/>
              <a:gd name="connsiteY2" fmla="*/ 741891 h 741891"/>
              <a:gd name="connsiteX3" fmla="*/ 0 w 590550"/>
              <a:gd name="connsiteY3" fmla="*/ 637116 h 741891"/>
              <a:gd name="connsiteX4" fmla="*/ 367241 w 590550"/>
              <a:gd name="connsiteY4" fmla="*/ 0 h 741891"/>
              <a:gd name="connsiteX0" fmla="*/ 312208 w 590550"/>
              <a:gd name="connsiteY0" fmla="*/ 0 h 772583"/>
              <a:gd name="connsiteX1" fmla="*/ 590550 w 590550"/>
              <a:gd name="connsiteY1" fmla="*/ 112183 h 772583"/>
              <a:gd name="connsiteX2" fmla="*/ 234950 w 590550"/>
              <a:gd name="connsiteY2" fmla="*/ 772583 h 772583"/>
              <a:gd name="connsiteX3" fmla="*/ 0 w 590550"/>
              <a:gd name="connsiteY3" fmla="*/ 667808 h 772583"/>
              <a:gd name="connsiteX4" fmla="*/ 312208 w 590550"/>
              <a:gd name="connsiteY4" fmla="*/ 0 h 772583"/>
              <a:gd name="connsiteX0" fmla="*/ 306916 w 585258"/>
              <a:gd name="connsiteY0" fmla="*/ 0 h 772583"/>
              <a:gd name="connsiteX1" fmla="*/ 585258 w 585258"/>
              <a:gd name="connsiteY1" fmla="*/ 112183 h 772583"/>
              <a:gd name="connsiteX2" fmla="*/ 229658 w 585258"/>
              <a:gd name="connsiteY2" fmla="*/ 772583 h 772583"/>
              <a:gd name="connsiteX3" fmla="*/ 0 w 585258"/>
              <a:gd name="connsiteY3" fmla="*/ 673100 h 772583"/>
              <a:gd name="connsiteX4" fmla="*/ 306916 w 585258"/>
              <a:gd name="connsiteY4" fmla="*/ 0 h 772583"/>
              <a:gd name="connsiteX0" fmla="*/ 307975 w 586317"/>
              <a:gd name="connsiteY0" fmla="*/ 0 h 772583"/>
              <a:gd name="connsiteX1" fmla="*/ 586317 w 586317"/>
              <a:gd name="connsiteY1" fmla="*/ 112183 h 772583"/>
              <a:gd name="connsiteX2" fmla="*/ 230717 w 586317"/>
              <a:gd name="connsiteY2" fmla="*/ 772583 h 772583"/>
              <a:gd name="connsiteX3" fmla="*/ 0 w 586317"/>
              <a:gd name="connsiteY3" fmla="*/ 686858 h 772583"/>
              <a:gd name="connsiteX4" fmla="*/ 307975 w 586317"/>
              <a:gd name="connsiteY4" fmla="*/ 0 h 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17" h="772583">
                <a:moveTo>
                  <a:pt x="307975" y="0"/>
                </a:moveTo>
                <a:lnTo>
                  <a:pt x="586317" y="112183"/>
                </a:lnTo>
                <a:lnTo>
                  <a:pt x="230717" y="772583"/>
                </a:lnTo>
                <a:lnTo>
                  <a:pt x="0" y="686858"/>
                </a:lnTo>
                <a:lnTo>
                  <a:pt x="307975"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Freeform: Shape 23">
            <a:extLst>
              <a:ext uri="{FF2B5EF4-FFF2-40B4-BE49-F238E27FC236}">
                <a16:creationId xmlns:a16="http://schemas.microsoft.com/office/drawing/2014/main" id="{88084508-7819-4349-95AB-E62BB8087EA9}"/>
              </a:ext>
            </a:extLst>
          </p:cNvPr>
          <p:cNvSpPr/>
          <p:nvPr/>
        </p:nvSpPr>
        <p:spPr>
          <a:xfrm>
            <a:off x="8263890" y="1710731"/>
            <a:ext cx="441132" cy="783669"/>
          </a:xfrm>
          <a:custGeom>
            <a:avLst/>
            <a:gdLst>
              <a:gd name="connsiteX0" fmla="*/ 170180 w 1140460"/>
              <a:gd name="connsiteY0" fmla="*/ 0 h 1041400"/>
              <a:gd name="connsiteX1" fmla="*/ 170180 w 1140460"/>
              <a:gd name="connsiteY1" fmla="*/ 0 h 1041400"/>
              <a:gd name="connsiteX2" fmla="*/ 198120 w 1140460"/>
              <a:gd name="connsiteY2" fmla="*/ 2540 h 1041400"/>
              <a:gd name="connsiteX3" fmla="*/ 233680 w 1140460"/>
              <a:gd name="connsiteY3" fmla="*/ 15240 h 1041400"/>
              <a:gd name="connsiteX4" fmla="*/ 1140460 w 1140460"/>
              <a:gd name="connsiteY4" fmla="*/ 439420 h 1041400"/>
              <a:gd name="connsiteX5" fmla="*/ 904240 w 1140460"/>
              <a:gd name="connsiteY5" fmla="*/ 952500 h 1041400"/>
              <a:gd name="connsiteX6" fmla="*/ 381000 w 1140460"/>
              <a:gd name="connsiteY6" fmla="*/ 739140 h 1041400"/>
              <a:gd name="connsiteX7" fmla="*/ 93980 w 1140460"/>
              <a:gd name="connsiteY7" fmla="*/ 1041400 h 1041400"/>
              <a:gd name="connsiteX8" fmla="*/ 0 w 1140460"/>
              <a:gd name="connsiteY8" fmla="*/ 264160 h 1041400"/>
              <a:gd name="connsiteX9" fmla="*/ 20320 w 1140460"/>
              <a:gd name="connsiteY9" fmla="*/ 246380 h 1041400"/>
              <a:gd name="connsiteX10" fmla="*/ 170180 w 1140460"/>
              <a:gd name="connsiteY10" fmla="*/ 0 h 1041400"/>
              <a:gd name="connsiteX0" fmla="*/ 170180 w 1140460"/>
              <a:gd name="connsiteY0" fmla="*/ 0 h 1041400"/>
              <a:gd name="connsiteX1" fmla="*/ 170180 w 1140460"/>
              <a:gd name="connsiteY1" fmla="*/ 0 h 1041400"/>
              <a:gd name="connsiteX2" fmla="*/ 198120 w 1140460"/>
              <a:gd name="connsiteY2" fmla="*/ 2540 h 1041400"/>
              <a:gd name="connsiteX3" fmla="*/ 233680 w 1140460"/>
              <a:gd name="connsiteY3" fmla="*/ 15240 h 1041400"/>
              <a:gd name="connsiteX4" fmla="*/ 1140460 w 1140460"/>
              <a:gd name="connsiteY4" fmla="*/ 439420 h 1041400"/>
              <a:gd name="connsiteX5" fmla="*/ 584014 w 1140460"/>
              <a:gd name="connsiteY5" fmla="*/ 758406 h 1041400"/>
              <a:gd name="connsiteX6" fmla="*/ 381000 w 1140460"/>
              <a:gd name="connsiteY6" fmla="*/ 739140 h 1041400"/>
              <a:gd name="connsiteX7" fmla="*/ 93980 w 1140460"/>
              <a:gd name="connsiteY7" fmla="*/ 1041400 h 1041400"/>
              <a:gd name="connsiteX8" fmla="*/ 0 w 1140460"/>
              <a:gd name="connsiteY8" fmla="*/ 264160 h 1041400"/>
              <a:gd name="connsiteX9" fmla="*/ 20320 w 1140460"/>
              <a:gd name="connsiteY9" fmla="*/ 246380 h 1041400"/>
              <a:gd name="connsiteX10" fmla="*/ 170180 w 1140460"/>
              <a:gd name="connsiteY10" fmla="*/ 0 h 1041400"/>
              <a:gd name="connsiteX0" fmla="*/ 170180 w 584014"/>
              <a:gd name="connsiteY0" fmla="*/ 0 h 1041400"/>
              <a:gd name="connsiteX1" fmla="*/ 170180 w 584014"/>
              <a:gd name="connsiteY1" fmla="*/ 0 h 1041400"/>
              <a:gd name="connsiteX2" fmla="*/ 198120 w 584014"/>
              <a:gd name="connsiteY2" fmla="*/ 2540 h 1041400"/>
              <a:gd name="connsiteX3" fmla="*/ 233680 w 584014"/>
              <a:gd name="connsiteY3" fmla="*/ 15240 h 1041400"/>
              <a:gd name="connsiteX4" fmla="*/ 563211 w 584014"/>
              <a:gd name="connsiteY4" fmla="*/ 135621 h 1041400"/>
              <a:gd name="connsiteX5" fmla="*/ 584014 w 584014"/>
              <a:gd name="connsiteY5" fmla="*/ 758406 h 1041400"/>
              <a:gd name="connsiteX6" fmla="*/ 381000 w 584014"/>
              <a:gd name="connsiteY6" fmla="*/ 739140 h 1041400"/>
              <a:gd name="connsiteX7" fmla="*/ 93980 w 584014"/>
              <a:gd name="connsiteY7" fmla="*/ 1041400 h 1041400"/>
              <a:gd name="connsiteX8" fmla="*/ 0 w 584014"/>
              <a:gd name="connsiteY8" fmla="*/ 264160 h 1041400"/>
              <a:gd name="connsiteX9" fmla="*/ 20320 w 584014"/>
              <a:gd name="connsiteY9" fmla="*/ 246380 h 1041400"/>
              <a:gd name="connsiteX10" fmla="*/ 170180 w 584014"/>
              <a:gd name="connsiteY10" fmla="*/ 0 h 1041400"/>
              <a:gd name="connsiteX0" fmla="*/ 170180 w 585419"/>
              <a:gd name="connsiteY0" fmla="*/ 0 h 1041400"/>
              <a:gd name="connsiteX1" fmla="*/ 170180 w 585419"/>
              <a:gd name="connsiteY1" fmla="*/ 0 h 1041400"/>
              <a:gd name="connsiteX2" fmla="*/ 198120 w 585419"/>
              <a:gd name="connsiteY2" fmla="*/ 2540 h 1041400"/>
              <a:gd name="connsiteX3" fmla="*/ 233680 w 585419"/>
              <a:gd name="connsiteY3" fmla="*/ 15240 h 1041400"/>
              <a:gd name="connsiteX4" fmla="*/ 563211 w 585419"/>
              <a:gd name="connsiteY4" fmla="*/ 135621 h 1041400"/>
              <a:gd name="connsiteX5" fmla="*/ 585419 w 585419"/>
              <a:gd name="connsiteY5" fmla="*/ 811851 h 1041400"/>
              <a:gd name="connsiteX6" fmla="*/ 381000 w 585419"/>
              <a:gd name="connsiteY6" fmla="*/ 739140 h 1041400"/>
              <a:gd name="connsiteX7" fmla="*/ 93980 w 585419"/>
              <a:gd name="connsiteY7" fmla="*/ 1041400 h 1041400"/>
              <a:gd name="connsiteX8" fmla="*/ 0 w 585419"/>
              <a:gd name="connsiteY8" fmla="*/ 264160 h 1041400"/>
              <a:gd name="connsiteX9" fmla="*/ 20320 w 585419"/>
              <a:gd name="connsiteY9" fmla="*/ 246380 h 1041400"/>
              <a:gd name="connsiteX10" fmla="*/ 170180 w 585419"/>
              <a:gd name="connsiteY10" fmla="*/ 0 h 1041400"/>
              <a:gd name="connsiteX0" fmla="*/ 170180 w 585419"/>
              <a:gd name="connsiteY0" fmla="*/ 60 h 1041460"/>
              <a:gd name="connsiteX1" fmla="*/ 170180 w 585419"/>
              <a:gd name="connsiteY1" fmla="*/ 60 h 1041460"/>
              <a:gd name="connsiteX2" fmla="*/ 198120 w 585419"/>
              <a:gd name="connsiteY2" fmla="*/ 2600 h 1041460"/>
              <a:gd name="connsiteX3" fmla="*/ 233680 w 585419"/>
              <a:gd name="connsiteY3" fmla="*/ 15300 h 1041460"/>
              <a:gd name="connsiteX4" fmla="*/ 550571 w 585419"/>
              <a:gd name="connsiteY4" fmla="*/ 162404 h 1041460"/>
              <a:gd name="connsiteX5" fmla="*/ 585419 w 585419"/>
              <a:gd name="connsiteY5" fmla="*/ 811911 h 1041460"/>
              <a:gd name="connsiteX6" fmla="*/ 381000 w 585419"/>
              <a:gd name="connsiteY6" fmla="*/ 739200 h 1041460"/>
              <a:gd name="connsiteX7" fmla="*/ 93980 w 585419"/>
              <a:gd name="connsiteY7" fmla="*/ 1041460 h 1041460"/>
              <a:gd name="connsiteX8" fmla="*/ 0 w 585419"/>
              <a:gd name="connsiteY8" fmla="*/ 264220 h 1041460"/>
              <a:gd name="connsiteX9" fmla="*/ 20320 w 585419"/>
              <a:gd name="connsiteY9" fmla="*/ 246440 h 1041460"/>
              <a:gd name="connsiteX10" fmla="*/ 170180 w 585419"/>
              <a:gd name="connsiteY10" fmla="*/ 60 h 104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419" h="1041460">
                <a:moveTo>
                  <a:pt x="170180" y="60"/>
                </a:moveTo>
                <a:lnTo>
                  <a:pt x="170180" y="60"/>
                </a:lnTo>
                <a:cubicBezTo>
                  <a:pt x="179493" y="907"/>
                  <a:pt x="189026" y="418"/>
                  <a:pt x="198120" y="2600"/>
                </a:cubicBezTo>
                <a:cubicBezTo>
                  <a:pt x="210359" y="5537"/>
                  <a:pt x="174938" y="-11334"/>
                  <a:pt x="233680" y="15300"/>
                </a:cubicBezTo>
                <a:cubicBezTo>
                  <a:pt x="292422" y="41934"/>
                  <a:pt x="444941" y="113369"/>
                  <a:pt x="550571" y="162404"/>
                </a:cubicBezTo>
                <a:lnTo>
                  <a:pt x="585419" y="811911"/>
                </a:lnTo>
                <a:lnTo>
                  <a:pt x="381000" y="739200"/>
                </a:lnTo>
                <a:lnTo>
                  <a:pt x="93980" y="1041460"/>
                </a:lnTo>
                <a:lnTo>
                  <a:pt x="0" y="264220"/>
                </a:lnTo>
                <a:lnTo>
                  <a:pt x="20320" y="246440"/>
                </a:lnTo>
                <a:lnTo>
                  <a:pt x="170180" y="6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6" name="Freeform: Shape 25">
            <a:extLst>
              <a:ext uri="{FF2B5EF4-FFF2-40B4-BE49-F238E27FC236}">
                <a16:creationId xmlns:a16="http://schemas.microsoft.com/office/drawing/2014/main" id="{0BF06111-A027-4BF0-8BD2-64D6D9872D8D}"/>
              </a:ext>
            </a:extLst>
          </p:cNvPr>
          <p:cNvSpPr/>
          <p:nvPr/>
        </p:nvSpPr>
        <p:spPr>
          <a:xfrm>
            <a:off x="10243820" y="234638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Freeform: Shape 26">
            <a:extLst>
              <a:ext uri="{FF2B5EF4-FFF2-40B4-BE49-F238E27FC236}">
                <a16:creationId xmlns:a16="http://schemas.microsoft.com/office/drawing/2014/main" id="{99D4D6CC-F414-4DD7-9165-22F577C4F74B}"/>
              </a:ext>
            </a:extLst>
          </p:cNvPr>
          <p:cNvSpPr/>
          <p:nvPr/>
        </p:nvSpPr>
        <p:spPr>
          <a:xfrm>
            <a:off x="10020300" y="2320982"/>
            <a:ext cx="886460" cy="464820"/>
          </a:xfrm>
          <a:custGeom>
            <a:avLst/>
            <a:gdLst>
              <a:gd name="connsiteX0" fmla="*/ 218440 w 886460"/>
              <a:gd name="connsiteY0" fmla="*/ 93980 h 464820"/>
              <a:gd name="connsiteX1" fmla="*/ 744220 w 886460"/>
              <a:gd name="connsiteY1" fmla="*/ 0 h 464820"/>
              <a:gd name="connsiteX2" fmla="*/ 886460 w 886460"/>
              <a:gd name="connsiteY2" fmla="*/ 187960 h 464820"/>
              <a:gd name="connsiteX3" fmla="*/ 721360 w 886460"/>
              <a:gd name="connsiteY3" fmla="*/ 447040 h 464820"/>
              <a:gd name="connsiteX4" fmla="*/ 0 w 886460"/>
              <a:gd name="connsiteY4" fmla="*/ 464820 h 464820"/>
              <a:gd name="connsiteX5" fmla="*/ 218440 w 886460"/>
              <a:gd name="connsiteY5" fmla="*/ 93980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460" h="464820">
                <a:moveTo>
                  <a:pt x="218440" y="93980"/>
                </a:moveTo>
                <a:lnTo>
                  <a:pt x="744220" y="0"/>
                </a:lnTo>
                <a:lnTo>
                  <a:pt x="886460" y="187960"/>
                </a:lnTo>
                <a:lnTo>
                  <a:pt x="721360" y="447040"/>
                </a:lnTo>
                <a:lnTo>
                  <a:pt x="0" y="464820"/>
                </a:lnTo>
                <a:lnTo>
                  <a:pt x="218440" y="9398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Freeform: Shape 27">
            <a:extLst>
              <a:ext uri="{FF2B5EF4-FFF2-40B4-BE49-F238E27FC236}">
                <a16:creationId xmlns:a16="http://schemas.microsoft.com/office/drawing/2014/main" id="{90C61A0D-4023-406E-ABF4-7739914BDAAF}"/>
              </a:ext>
            </a:extLst>
          </p:cNvPr>
          <p:cNvSpPr/>
          <p:nvPr/>
        </p:nvSpPr>
        <p:spPr>
          <a:xfrm>
            <a:off x="8437033" y="3886469"/>
            <a:ext cx="584200" cy="838200"/>
          </a:xfrm>
          <a:custGeom>
            <a:avLst/>
            <a:gdLst>
              <a:gd name="connsiteX0" fmla="*/ 71967 w 584200"/>
              <a:gd name="connsiteY0" fmla="*/ 376766 h 838200"/>
              <a:gd name="connsiteX1" fmla="*/ 76200 w 584200"/>
              <a:gd name="connsiteY1" fmla="*/ 778933 h 838200"/>
              <a:gd name="connsiteX2" fmla="*/ 359834 w 584200"/>
              <a:gd name="connsiteY2" fmla="*/ 838200 h 838200"/>
              <a:gd name="connsiteX3" fmla="*/ 584200 w 584200"/>
              <a:gd name="connsiteY3" fmla="*/ 694266 h 838200"/>
              <a:gd name="connsiteX4" fmla="*/ 584200 w 584200"/>
              <a:gd name="connsiteY4" fmla="*/ 355600 h 838200"/>
              <a:gd name="connsiteX5" fmla="*/ 440267 w 584200"/>
              <a:gd name="connsiteY5" fmla="*/ 105833 h 838200"/>
              <a:gd name="connsiteX6" fmla="*/ 110067 w 584200"/>
              <a:gd name="connsiteY6" fmla="*/ 0 h 838200"/>
              <a:gd name="connsiteX7" fmla="*/ 0 w 584200"/>
              <a:gd name="connsiteY7" fmla="*/ 29633 h 838200"/>
              <a:gd name="connsiteX8" fmla="*/ 71967 w 584200"/>
              <a:gd name="connsiteY8" fmla="*/ 376766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00" h="838200">
                <a:moveTo>
                  <a:pt x="71967" y="376766"/>
                </a:moveTo>
                <a:lnTo>
                  <a:pt x="76200" y="778933"/>
                </a:lnTo>
                <a:lnTo>
                  <a:pt x="359834" y="838200"/>
                </a:lnTo>
                <a:lnTo>
                  <a:pt x="584200" y="694266"/>
                </a:lnTo>
                <a:lnTo>
                  <a:pt x="584200" y="355600"/>
                </a:lnTo>
                <a:lnTo>
                  <a:pt x="440267" y="105833"/>
                </a:lnTo>
                <a:lnTo>
                  <a:pt x="110067" y="0"/>
                </a:lnTo>
                <a:lnTo>
                  <a:pt x="0" y="29633"/>
                </a:lnTo>
                <a:lnTo>
                  <a:pt x="71967" y="376766"/>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TextBox 28">
            <a:extLst>
              <a:ext uri="{FF2B5EF4-FFF2-40B4-BE49-F238E27FC236}">
                <a16:creationId xmlns:a16="http://schemas.microsoft.com/office/drawing/2014/main" id="{91DCEC0E-AD66-4695-A333-830B894DAA10}"/>
              </a:ext>
            </a:extLst>
          </p:cNvPr>
          <p:cNvSpPr txBox="1"/>
          <p:nvPr/>
        </p:nvSpPr>
        <p:spPr>
          <a:xfrm>
            <a:off x="6096000" y="5004318"/>
            <a:ext cx="5871504" cy="1015663"/>
          </a:xfrm>
          <a:prstGeom prst="rect">
            <a:avLst/>
          </a:prstGeom>
          <a:noFill/>
        </p:spPr>
        <p:txBody>
          <a:bodyPr wrap="square" rtlCol="0">
            <a:spAutoFit/>
          </a:bodyPr>
          <a:lstStyle/>
          <a:p>
            <a:r>
              <a:rPr lang="lt-LT" sz="2000" dirty="0">
                <a:solidFill>
                  <a:schemeClr val="bg1"/>
                </a:solidFill>
              </a:rPr>
              <a:t>Tikslingas dideliuose BAST, kur yra išskirtas palyginti didelis natūralių buveinių vieno tipo plotas. Turi būti potencialas susiformuoti naujoms buveinėms.</a:t>
            </a:r>
          </a:p>
        </p:txBody>
      </p:sp>
    </p:spTree>
    <p:extLst>
      <p:ext uri="{BB962C8B-B14F-4D97-AF65-F5344CB8AC3E}">
        <p14:creationId xmlns:p14="http://schemas.microsoft.com/office/powerpoint/2010/main" val="32339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4"/>
                                        </p:tgtEl>
                                      </p:cBhvr>
                                    </p:animEffect>
                                    <p:set>
                                      <p:cBhvr>
                                        <p:cTn id="11" dur="1" fill="hold">
                                          <p:stCondLst>
                                            <p:cond delay="999"/>
                                          </p:stCondLst>
                                        </p:cTn>
                                        <p:tgtEl>
                                          <p:spTgt spid="1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par>
                          <p:cTn id="23" fill="hold">
                            <p:stCondLst>
                              <p:cond delay="4000"/>
                            </p:stCondLst>
                            <p:childTnLst>
                              <p:par>
                                <p:cTn id="24" presetID="10" presetClass="exit" presetSubtype="0" fill="hold" grpId="0" nodeType="afterEffect">
                                  <p:stCondLst>
                                    <p:cond delay="500"/>
                                  </p:stCondLst>
                                  <p:childTnLst>
                                    <p:animEffect transition="out" filter="fade">
                                      <p:cBhvr>
                                        <p:cTn id="25" dur="1000"/>
                                        <p:tgtEl>
                                          <p:spTgt spid="16"/>
                                        </p:tgtEl>
                                      </p:cBhvr>
                                    </p:animEffect>
                                    <p:set>
                                      <p:cBhvr>
                                        <p:cTn id="26" dur="1" fill="hold">
                                          <p:stCondLst>
                                            <p:cond delay="999"/>
                                          </p:stCondLst>
                                        </p:cTn>
                                        <p:tgtEl>
                                          <p:spTgt spid="16"/>
                                        </p:tgtEl>
                                        <p:attrNameLst>
                                          <p:attrName>style.visibility</p:attrName>
                                        </p:attrNameLst>
                                      </p:cBhvr>
                                      <p:to>
                                        <p:strVal val="hidden"/>
                                      </p:to>
                                    </p:set>
                                  </p:childTnLst>
                                </p:cTn>
                              </p:par>
                            </p:childTnLst>
                          </p:cTn>
                        </p:par>
                        <p:par>
                          <p:cTn id="27" fill="hold">
                            <p:stCondLst>
                              <p:cond delay="5500"/>
                            </p:stCondLst>
                            <p:childTnLst>
                              <p:par>
                                <p:cTn id="28" presetID="10" presetClass="entr" presetSubtype="0" fill="hold" grpId="0" nodeType="after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childTnLst>
                                </p:cTn>
                              </p:par>
                            </p:childTnLst>
                          </p:cTn>
                        </p:par>
                        <p:par>
                          <p:cTn id="31" fill="hold">
                            <p:stCondLst>
                              <p:cond delay="7000"/>
                            </p:stCondLst>
                            <p:childTnLst>
                              <p:par>
                                <p:cTn id="32" presetID="10" presetClass="exit" presetSubtype="0" fill="hold" grpId="1" nodeType="afterEffect">
                                  <p:stCondLst>
                                    <p:cond delay="500"/>
                                  </p:stCondLst>
                                  <p:childTnLst>
                                    <p:animEffect transition="out" filter="fade">
                                      <p:cBhvr>
                                        <p:cTn id="33" dur="750"/>
                                        <p:tgtEl>
                                          <p:spTgt spid="18"/>
                                        </p:tgtEl>
                                      </p:cBhvr>
                                    </p:animEffect>
                                    <p:set>
                                      <p:cBhvr>
                                        <p:cTn id="34" dur="1" fill="hold">
                                          <p:stCondLst>
                                            <p:cond delay="749"/>
                                          </p:stCondLst>
                                        </p:cTn>
                                        <p:tgtEl>
                                          <p:spTgt spid="18"/>
                                        </p:tgtEl>
                                        <p:attrNameLst>
                                          <p:attrName>style.visibility</p:attrName>
                                        </p:attrNameLst>
                                      </p:cBhvr>
                                      <p:to>
                                        <p:strVal val="hidden"/>
                                      </p:to>
                                    </p:set>
                                  </p:childTnLst>
                                </p:cTn>
                              </p:par>
                            </p:childTnLst>
                          </p:cTn>
                        </p:par>
                        <p:par>
                          <p:cTn id="35" fill="hold">
                            <p:stCondLst>
                              <p:cond delay="8250"/>
                            </p:stCondLst>
                            <p:childTnLst>
                              <p:par>
                                <p:cTn id="36" presetID="10" presetClass="entr" presetSubtype="0" fill="hold" grpId="0" nodeType="afterEffect">
                                  <p:stCondLst>
                                    <p:cond delay="25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750"/>
                                        <p:tgtEl>
                                          <p:spTgt spid="28"/>
                                        </p:tgtEl>
                                      </p:cBhvr>
                                    </p:animEffect>
                                  </p:childTnLst>
                                </p:cTn>
                              </p:par>
                            </p:childTnLst>
                          </p:cTn>
                        </p:par>
                        <p:par>
                          <p:cTn id="39" fill="hold">
                            <p:stCondLst>
                              <p:cond delay="9250"/>
                            </p:stCondLst>
                            <p:childTnLst>
                              <p:par>
                                <p:cTn id="40" presetID="10" presetClass="exit" presetSubtype="0" fill="hold" grpId="1" nodeType="after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par>
                          <p:cTn id="43" fill="hold">
                            <p:stCondLst>
                              <p:cond delay="9750"/>
                            </p:stCondLst>
                            <p:childTnLst>
                              <p:par>
                                <p:cTn id="44" presetID="10" presetClass="exit" presetSubtype="0" fill="hold" grpId="1" nodeType="afterEffect">
                                  <p:stCondLst>
                                    <p:cond delay="500"/>
                                  </p:stCondLst>
                                  <p:childTnLst>
                                    <p:animEffect transition="out" filter="fade">
                                      <p:cBhvr>
                                        <p:cTn id="45" dur="750"/>
                                        <p:tgtEl>
                                          <p:spTgt spid="27"/>
                                        </p:tgtEl>
                                      </p:cBhvr>
                                    </p:animEffect>
                                    <p:set>
                                      <p:cBhvr>
                                        <p:cTn id="46" dur="1" fill="hold">
                                          <p:stCondLst>
                                            <p:cond delay="74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8" grpId="1" animBg="1"/>
      <p:bldP spid="21" grpId="0" animBg="1"/>
      <p:bldP spid="23" grpId="0" animBg="1"/>
      <p:bldP spid="23" grpId="1" animBg="1"/>
      <p:bldP spid="24" grpId="0" animBg="1"/>
      <p:bldP spid="27" grpId="0" animBg="1"/>
      <p:bldP spid="27" grpId="1"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96E1-754E-4C5C-965F-65ADEAB8E78F}"/>
              </a:ext>
            </a:extLst>
          </p:cNvPr>
          <p:cNvSpPr>
            <a:spLocks noGrp="1"/>
          </p:cNvSpPr>
          <p:nvPr>
            <p:ph type="title"/>
          </p:nvPr>
        </p:nvSpPr>
        <p:spPr>
          <a:xfrm>
            <a:off x="198120" y="57117"/>
            <a:ext cx="10515600" cy="1069040"/>
          </a:xfrm>
        </p:spPr>
        <p:txBody>
          <a:bodyPr/>
          <a:lstStyle/>
          <a:p>
            <a:r>
              <a:rPr lang="lt-LT" dirty="0"/>
              <a:t>Natūralių buveinių skirstymas į grupes</a:t>
            </a:r>
          </a:p>
        </p:txBody>
      </p:sp>
      <p:sp>
        <p:nvSpPr>
          <p:cNvPr id="5" name="Rectangle 4">
            <a:extLst>
              <a:ext uri="{FF2B5EF4-FFF2-40B4-BE49-F238E27FC236}">
                <a16:creationId xmlns:a16="http://schemas.microsoft.com/office/drawing/2014/main" id="{B771DA92-3194-4AAD-A302-DDBE6730EA76}"/>
              </a:ext>
            </a:extLst>
          </p:cNvPr>
          <p:cNvSpPr/>
          <p:nvPr/>
        </p:nvSpPr>
        <p:spPr>
          <a:xfrm>
            <a:off x="471638" y="924022"/>
            <a:ext cx="5284269" cy="8229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a:solidFill>
                  <a:schemeClr val="accent5">
                    <a:lumMod val="60000"/>
                    <a:lumOff val="40000"/>
                  </a:schemeClr>
                </a:solidFill>
              </a:rPr>
              <a:t>I kategorija - natūralios buveinės, kurios bus saugomos dabartinėse jų vietose</a:t>
            </a:r>
          </a:p>
        </p:txBody>
      </p:sp>
      <p:sp>
        <p:nvSpPr>
          <p:cNvPr id="6" name="Rectangle 5">
            <a:extLst>
              <a:ext uri="{FF2B5EF4-FFF2-40B4-BE49-F238E27FC236}">
                <a16:creationId xmlns:a16="http://schemas.microsoft.com/office/drawing/2014/main" id="{52C29EF3-927C-4D60-A706-BB94FD19372B}"/>
              </a:ext>
            </a:extLst>
          </p:cNvPr>
          <p:cNvSpPr/>
          <p:nvPr/>
        </p:nvSpPr>
        <p:spPr>
          <a:xfrm>
            <a:off x="6285297" y="924021"/>
            <a:ext cx="5708583" cy="8229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a:solidFill>
                  <a:schemeClr val="accent4">
                    <a:lumMod val="40000"/>
                    <a:lumOff val="60000"/>
                  </a:schemeClr>
                </a:solidFill>
              </a:rPr>
              <a:t>II kategorija - natūralios buveinės, kurios bus saugomos naudojant dinaminį modelį</a:t>
            </a:r>
          </a:p>
        </p:txBody>
      </p:sp>
      <p:pic>
        <p:nvPicPr>
          <p:cNvPr id="7" name="Content Placeholder 5">
            <a:extLst>
              <a:ext uri="{FF2B5EF4-FFF2-40B4-BE49-F238E27FC236}">
                <a16:creationId xmlns:a16="http://schemas.microsoft.com/office/drawing/2014/main" id="{7E0D397E-510F-4B63-A511-AE82C8DBD8F2}"/>
              </a:ext>
            </a:extLst>
          </p:cNvPr>
          <p:cNvPicPr>
            <a:picLocks noGrp="1" noChangeAspect="1"/>
          </p:cNvPicPr>
          <p:nvPr>
            <p:ph idx="1"/>
          </p:nvPr>
        </p:nvPicPr>
        <p:blipFill>
          <a:blip r:embed="rId2"/>
          <a:stretch>
            <a:fillRect/>
          </a:stretch>
        </p:blipFill>
        <p:spPr>
          <a:xfrm>
            <a:off x="1309550" y="1887598"/>
            <a:ext cx="8892713" cy="4672991"/>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1FCE91AC-5AA3-408B-A199-7A0801388935}"/>
              </a:ext>
            </a:extLst>
          </p:cNvPr>
          <p:cNvSpPr/>
          <p:nvPr/>
        </p:nvSpPr>
        <p:spPr>
          <a:xfrm>
            <a:off x="2351314" y="1887599"/>
            <a:ext cx="589204" cy="3887560"/>
          </a:xfrm>
          <a:prstGeom prst="rect">
            <a:avLst/>
          </a:prstGeom>
          <a:gradFill>
            <a:gsLst>
              <a:gs pos="0">
                <a:schemeClr val="accent6">
                  <a:lumMod val="50000"/>
                  <a:alpha val="51000"/>
                </a:schemeClr>
              </a:gs>
              <a:gs pos="100000">
                <a:srgbClr val="002060">
                  <a:alpha val="4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Speech Bubble: Rectangle with Corners Rounded 8">
            <a:extLst>
              <a:ext uri="{FF2B5EF4-FFF2-40B4-BE49-F238E27FC236}">
                <a16:creationId xmlns:a16="http://schemas.microsoft.com/office/drawing/2014/main" id="{14F665AA-EBA8-44CF-8CB7-899309F1A551}"/>
              </a:ext>
            </a:extLst>
          </p:cNvPr>
          <p:cNvSpPr/>
          <p:nvPr/>
        </p:nvSpPr>
        <p:spPr>
          <a:xfrm>
            <a:off x="129940" y="1993062"/>
            <a:ext cx="4004111" cy="1959154"/>
          </a:xfrm>
          <a:prstGeom prst="wedgeRoundRectCallout">
            <a:avLst>
              <a:gd name="adj1" fmla="val 27266"/>
              <a:gd name="adj2" fmla="val 113965"/>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t>GRIOVŲ IR ŠLAITŲ MIŠKAI. </a:t>
            </a:r>
          </a:p>
          <a:p>
            <a:r>
              <a:rPr lang="lt-LT" dirty="0"/>
              <a:t>Buveinės istoriškai buvo mažai naudojamos, pasižymi didele negyvos medienos ir su ja susijusių organizmų gausa, aptinkamos sunkiai prieinamuose upių slėnių šlaituose. </a:t>
            </a:r>
          </a:p>
        </p:txBody>
      </p:sp>
      <p:sp>
        <p:nvSpPr>
          <p:cNvPr id="11" name="Speech Bubble: Rectangle with Corners Rounded 10">
            <a:extLst>
              <a:ext uri="{FF2B5EF4-FFF2-40B4-BE49-F238E27FC236}">
                <a16:creationId xmlns:a16="http://schemas.microsoft.com/office/drawing/2014/main" id="{8BD7A697-941D-4777-81B1-89AF00A4D4E7}"/>
              </a:ext>
            </a:extLst>
          </p:cNvPr>
          <p:cNvSpPr/>
          <p:nvPr/>
        </p:nvSpPr>
        <p:spPr>
          <a:xfrm>
            <a:off x="144894" y="1993062"/>
            <a:ext cx="5168767" cy="2084114"/>
          </a:xfrm>
          <a:prstGeom prst="wedgeRoundRectCallout">
            <a:avLst>
              <a:gd name="adj1" fmla="val 111002"/>
              <a:gd name="adj2" fmla="val 58754"/>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t-LT" dirty="0"/>
              <a:t>PELKINIAI MIŠKAI: </a:t>
            </a:r>
          </a:p>
          <a:p>
            <a:r>
              <a:rPr lang="lt-LT" dirty="0"/>
              <a:t>Sudėtinė aukštapelkių kompleksų dalis.</a:t>
            </a:r>
          </a:p>
          <a:p>
            <a:pPr lvl="0"/>
            <a:r>
              <a:rPr lang="lt-LT" dirty="0"/>
              <a:t>Vertingi visose miško </a:t>
            </a:r>
            <a:r>
              <a:rPr lang="lt-LT" dirty="0" err="1"/>
              <a:t>sukcesijos</a:t>
            </a:r>
            <a:r>
              <a:rPr lang="lt-LT" dirty="0"/>
              <a:t> stadijose. </a:t>
            </a:r>
          </a:p>
          <a:p>
            <a:pPr lvl="0"/>
            <a:r>
              <a:rPr lang="lt-LT" dirty="0"/>
              <a:t>Išnykusi buveinė dažniausiai transformuojasi į kitus natūralių buveinių tipus. </a:t>
            </a:r>
          </a:p>
          <a:p>
            <a:pPr lvl="0"/>
            <a:r>
              <a:rPr lang="lt-LT" dirty="0"/>
              <a:t>Svarbus vaidmuo durpių kaupime ir šiltnamio dujų apykaitoje.</a:t>
            </a:r>
          </a:p>
        </p:txBody>
      </p:sp>
    </p:spTree>
    <p:extLst>
      <p:ext uri="{BB962C8B-B14F-4D97-AF65-F5344CB8AC3E}">
        <p14:creationId xmlns:p14="http://schemas.microsoft.com/office/powerpoint/2010/main" val="35804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87C2-7459-47E3-9851-A63B2417D2C7}"/>
              </a:ext>
            </a:extLst>
          </p:cNvPr>
          <p:cNvSpPr>
            <a:spLocks noGrp="1"/>
          </p:cNvSpPr>
          <p:nvPr>
            <p:ph type="title"/>
          </p:nvPr>
        </p:nvSpPr>
        <p:spPr>
          <a:xfrm>
            <a:off x="154807" y="114868"/>
            <a:ext cx="10515600" cy="1097915"/>
          </a:xfrm>
        </p:spPr>
        <p:txBody>
          <a:bodyPr/>
          <a:lstStyle/>
          <a:p>
            <a:r>
              <a:rPr lang="lt-LT" dirty="0"/>
              <a:t>Pirma natūralių buveinių kategorija</a:t>
            </a:r>
          </a:p>
        </p:txBody>
      </p:sp>
      <p:graphicFrame>
        <p:nvGraphicFramePr>
          <p:cNvPr id="5" name="Table 4">
            <a:extLst>
              <a:ext uri="{FF2B5EF4-FFF2-40B4-BE49-F238E27FC236}">
                <a16:creationId xmlns:a16="http://schemas.microsoft.com/office/drawing/2014/main" id="{853583C4-1FAB-4B05-83CF-A68220D190CD}"/>
              </a:ext>
            </a:extLst>
          </p:cNvPr>
          <p:cNvGraphicFramePr>
            <a:graphicFrameLocks noGrp="1"/>
          </p:cNvGraphicFramePr>
          <p:nvPr>
            <p:extLst>
              <p:ext uri="{D42A27DB-BD31-4B8C-83A1-F6EECF244321}">
                <p14:modId xmlns:p14="http://schemas.microsoft.com/office/powerpoint/2010/main" val="4216206018"/>
              </p:ext>
            </p:extLst>
          </p:nvPr>
        </p:nvGraphicFramePr>
        <p:xfrm>
          <a:off x="599975" y="1104793"/>
          <a:ext cx="11069052" cy="2927196"/>
        </p:xfrm>
        <a:graphic>
          <a:graphicData uri="http://schemas.openxmlformats.org/drawingml/2006/table">
            <a:tbl>
              <a:tblPr>
                <a:tableStyleId>{AF606853-7671-496A-8E4F-DF71F8EC918B}</a:tableStyleId>
              </a:tblPr>
              <a:tblGrid>
                <a:gridCol w="1294597">
                  <a:extLst>
                    <a:ext uri="{9D8B030D-6E8A-4147-A177-3AD203B41FA5}">
                      <a16:colId xmlns:a16="http://schemas.microsoft.com/office/drawing/2014/main" val="2387717347"/>
                    </a:ext>
                  </a:extLst>
                </a:gridCol>
                <a:gridCol w="3254944">
                  <a:extLst>
                    <a:ext uri="{9D8B030D-6E8A-4147-A177-3AD203B41FA5}">
                      <a16:colId xmlns:a16="http://schemas.microsoft.com/office/drawing/2014/main" val="1873049002"/>
                    </a:ext>
                  </a:extLst>
                </a:gridCol>
                <a:gridCol w="2120765">
                  <a:extLst>
                    <a:ext uri="{9D8B030D-6E8A-4147-A177-3AD203B41FA5}">
                      <a16:colId xmlns:a16="http://schemas.microsoft.com/office/drawing/2014/main" val="548091049"/>
                    </a:ext>
                  </a:extLst>
                </a:gridCol>
                <a:gridCol w="2040556">
                  <a:extLst>
                    <a:ext uri="{9D8B030D-6E8A-4147-A177-3AD203B41FA5}">
                      <a16:colId xmlns:a16="http://schemas.microsoft.com/office/drawing/2014/main" val="754729218"/>
                    </a:ext>
                  </a:extLst>
                </a:gridCol>
                <a:gridCol w="2358190">
                  <a:extLst>
                    <a:ext uri="{9D8B030D-6E8A-4147-A177-3AD203B41FA5}">
                      <a16:colId xmlns:a16="http://schemas.microsoft.com/office/drawing/2014/main" val="2358425755"/>
                    </a:ext>
                  </a:extLst>
                </a:gridCol>
              </a:tblGrid>
              <a:tr h="656630">
                <a:tc>
                  <a:txBody>
                    <a:bodyPr/>
                    <a:lstStyle/>
                    <a:p>
                      <a:pPr indent="0" algn="ctr">
                        <a:lnSpc>
                          <a:spcPct val="100000"/>
                        </a:lnSpc>
                        <a:spcAft>
                          <a:spcPts val="0"/>
                        </a:spcAft>
                      </a:pPr>
                      <a:r>
                        <a:rPr lang="lt-LT" sz="2000" dirty="0">
                          <a:effectLst/>
                        </a:rPr>
                        <a:t>Buveinės kodas</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solidFill>
                      <a:schemeClr val="accent6">
                        <a:lumMod val="50000"/>
                      </a:schemeClr>
                    </a:solidFill>
                  </a:tcPr>
                </a:tc>
                <a:tc>
                  <a:txBody>
                    <a:bodyPr/>
                    <a:lstStyle/>
                    <a:p>
                      <a:pPr indent="0" algn="ctr">
                        <a:lnSpc>
                          <a:spcPct val="100000"/>
                        </a:lnSpc>
                        <a:spcAft>
                          <a:spcPts val="0"/>
                        </a:spcAft>
                      </a:pPr>
                      <a:r>
                        <a:rPr lang="lt-LT" sz="2000" dirty="0">
                          <a:effectLst/>
                        </a:rPr>
                        <a:t>Buveinės pavadinimas</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solidFill>
                      <a:schemeClr val="accent6">
                        <a:lumMod val="50000"/>
                      </a:schemeClr>
                    </a:solidFill>
                  </a:tcPr>
                </a:tc>
                <a:tc>
                  <a:txBody>
                    <a:bodyPr/>
                    <a:lstStyle/>
                    <a:p>
                      <a:pPr indent="0" algn="ctr">
                        <a:lnSpc>
                          <a:spcPct val="100000"/>
                        </a:lnSpc>
                        <a:spcAft>
                          <a:spcPts val="0"/>
                        </a:spcAft>
                      </a:pPr>
                      <a:r>
                        <a:rPr lang="lt-LT" sz="2000" dirty="0">
                          <a:effectLst/>
                        </a:rPr>
                        <a:t>Buveinių skaičius, vnt.</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solidFill>
                      <a:schemeClr val="accent6">
                        <a:lumMod val="50000"/>
                      </a:schemeClr>
                    </a:solidFill>
                  </a:tcPr>
                </a:tc>
                <a:tc>
                  <a:txBody>
                    <a:bodyPr/>
                    <a:lstStyle/>
                    <a:p>
                      <a:pPr indent="0" algn="ctr">
                        <a:lnSpc>
                          <a:spcPct val="100000"/>
                        </a:lnSpc>
                        <a:spcAft>
                          <a:spcPts val="0"/>
                        </a:spcAft>
                      </a:pPr>
                      <a:r>
                        <a:rPr lang="lt-LT" sz="2000" dirty="0">
                          <a:effectLst/>
                        </a:rPr>
                        <a:t>Vidutinis buveinės plotas, ha</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solidFill>
                      <a:schemeClr val="accent6">
                        <a:lumMod val="50000"/>
                      </a:schemeClr>
                    </a:solidFill>
                  </a:tcPr>
                </a:tc>
                <a:tc>
                  <a:txBody>
                    <a:bodyPr/>
                    <a:lstStyle/>
                    <a:p>
                      <a:pPr indent="0" algn="ctr">
                        <a:lnSpc>
                          <a:spcPct val="100000"/>
                        </a:lnSpc>
                        <a:spcAft>
                          <a:spcPts val="0"/>
                        </a:spcAft>
                      </a:pPr>
                      <a:r>
                        <a:rPr lang="lt-LT" sz="2000" dirty="0">
                          <a:effectLst/>
                        </a:rPr>
                        <a:t>Bendras buveinių plotas, ha</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solidFill>
                      <a:schemeClr val="accent6">
                        <a:lumMod val="50000"/>
                      </a:schemeClr>
                    </a:solidFill>
                  </a:tcPr>
                </a:tc>
                <a:extLst>
                  <a:ext uri="{0D108BD9-81ED-4DB2-BD59-A6C34878D82A}">
                    <a16:rowId xmlns:a16="http://schemas.microsoft.com/office/drawing/2014/main" val="646667451"/>
                  </a:ext>
                </a:extLst>
              </a:tr>
              <a:tr h="362868">
                <a:tc>
                  <a:txBody>
                    <a:bodyPr/>
                    <a:lstStyle/>
                    <a:p>
                      <a:pPr indent="0" algn="ctr">
                        <a:lnSpc>
                          <a:spcPct val="100000"/>
                        </a:lnSpc>
                        <a:spcAft>
                          <a:spcPts val="0"/>
                        </a:spcAft>
                      </a:pPr>
                      <a:r>
                        <a:rPr lang="lt-LT" sz="2000" dirty="0">
                          <a:effectLst/>
                        </a:rPr>
                        <a:t>9060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just">
                        <a:lnSpc>
                          <a:spcPct val="100000"/>
                        </a:lnSpc>
                        <a:spcAft>
                          <a:spcPts val="0"/>
                        </a:spcAft>
                      </a:pPr>
                      <a:r>
                        <a:rPr lang="lt-LT" sz="2000" dirty="0">
                          <a:effectLst/>
                        </a:rPr>
                        <a:t>Spygliuočių miškai ant ozų</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196</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a:effectLst/>
                        </a:rPr>
                        <a:t>4,08</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800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extLst>
                  <a:ext uri="{0D108BD9-81ED-4DB2-BD59-A6C34878D82A}">
                    <a16:rowId xmlns:a16="http://schemas.microsoft.com/office/drawing/2014/main" val="3047997282"/>
                  </a:ext>
                </a:extLst>
              </a:tr>
              <a:tr h="300405">
                <a:tc>
                  <a:txBody>
                    <a:bodyPr/>
                    <a:lstStyle/>
                    <a:p>
                      <a:pPr indent="0" algn="ctr">
                        <a:lnSpc>
                          <a:spcPct val="100000"/>
                        </a:lnSpc>
                        <a:spcAft>
                          <a:spcPts val="0"/>
                        </a:spcAft>
                      </a:pPr>
                      <a:r>
                        <a:rPr lang="lt-LT" sz="2000" dirty="0">
                          <a:effectLst/>
                        </a:rPr>
                        <a:t>9070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just">
                        <a:lnSpc>
                          <a:spcPct val="100000"/>
                        </a:lnSpc>
                        <a:spcAft>
                          <a:spcPts val="0"/>
                        </a:spcAft>
                      </a:pPr>
                      <a:r>
                        <a:rPr lang="lt-LT" sz="2000" dirty="0">
                          <a:effectLst/>
                        </a:rPr>
                        <a:t>Medžiais apaugusios ganyklos</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108</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4,06</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438</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extLst>
                  <a:ext uri="{0D108BD9-81ED-4DB2-BD59-A6C34878D82A}">
                    <a16:rowId xmlns:a16="http://schemas.microsoft.com/office/drawing/2014/main" val="1028172008"/>
                  </a:ext>
                </a:extLst>
              </a:tr>
              <a:tr h="362868">
                <a:tc>
                  <a:txBody>
                    <a:bodyPr/>
                    <a:lstStyle/>
                    <a:p>
                      <a:pPr indent="0" algn="ctr">
                        <a:lnSpc>
                          <a:spcPct val="100000"/>
                        </a:lnSpc>
                        <a:spcAft>
                          <a:spcPts val="0"/>
                        </a:spcAft>
                      </a:pPr>
                      <a:r>
                        <a:rPr lang="lt-LT" sz="2000" dirty="0">
                          <a:effectLst/>
                        </a:rPr>
                        <a:t>9180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just">
                        <a:lnSpc>
                          <a:spcPct val="100000"/>
                        </a:lnSpc>
                        <a:spcAft>
                          <a:spcPts val="0"/>
                        </a:spcAft>
                      </a:pPr>
                      <a:r>
                        <a:rPr lang="lt-LT" sz="2000" dirty="0">
                          <a:effectLst/>
                        </a:rPr>
                        <a:t>*Griovų ir šlaitų miškai</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a:effectLst/>
                        </a:rPr>
                        <a:t>2534</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3,38</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8 571</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extLst>
                  <a:ext uri="{0D108BD9-81ED-4DB2-BD59-A6C34878D82A}">
                    <a16:rowId xmlns:a16="http://schemas.microsoft.com/office/drawing/2014/main" val="1278425729"/>
                  </a:ext>
                </a:extLst>
              </a:tr>
              <a:tr h="362868">
                <a:tc>
                  <a:txBody>
                    <a:bodyPr/>
                    <a:lstStyle/>
                    <a:p>
                      <a:pPr indent="0" algn="ctr">
                        <a:lnSpc>
                          <a:spcPct val="100000"/>
                        </a:lnSpc>
                        <a:spcAft>
                          <a:spcPts val="0"/>
                        </a:spcAft>
                      </a:pPr>
                      <a:r>
                        <a:rPr lang="lt-LT" sz="2000" dirty="0">
                          <a:effectLst/>
                        </a:rPr>
                        <a:t>9190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just">
                        <a:lnSpc>
                          <a:spcPct val="100000"/>
                        </a:lnSpc>
                        <a:spcAft>
                          <a:spcPts val="0"/>
                        </a:spcAft>
                      </a:pPr>
                      <a:r>
                        <a:rPr lang="lt-LT" sz="2000">
                          <a:effectLst/>
                        </a:rPr>
                        <a:t>Sausieji ąžuolynai</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a:effectLst/>
                        </a:rPr>
                        <a:t>87</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a:effectLst/>
                        </a:rPr>
                        <a:t>3,11</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270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extLst>
                  <a:ext uri="{0D108BD9-81ED-4DB2-BD59-A6C34878D82A}">
                    <a16:rowId xmlns:a16="http://schemas.microsoft.com/office/drawing/2014/main" val="1840021205"/>
                  </a:ext>
                </a:extLst>
              </a:tr>
              <a:tr h="362868">
                <a:tc>
                  <a:txBody>
                    <a:bodyPr/>
                    <a:lstStyle/>
                    <a:p>
                      <a:pPr indent="0" algn="ctr">
                        <a:lnSpc>
                          <a:spcPct val="100000"/>
                        </a:lnSpc>
                        <a:spcAft>
                          <a:spcPts val="0"/>
                        </a:spcAft>
                      </a:pPr>
                      <a:r>
                        <a:rPr lang="lt-LT" sz="2000" dirty="0">
                          <a:effectLst/>
                        </a:rPr>
                        <a:t>91D0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just">
                        <a:lnSpc>
                          <a:spcPct val="100000"/>
                        </a:lnSpc>
                        <a:spcAft>
                          <a:spcPts val="0"/>
                        </a:spcAft>
                      </a:pPr>
                      <a:r>
                        <a:rPr lang="lt-LT" sz="2000" dirty="0">
                          <a:effectLst/>
                        </a:rPr>
                        <a:t>*Pelkiniai miškai</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a:effectLst/>
                        </a:rPr>
                        <a:t>7827</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6,40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50 066</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extLst>
                  <a:ext uri="{0D108BD9-81ED-4DB2-BD59-A6C34878D82A}">
                    <a16:rowId xmlns:a16="http://schemas.microsoft.com/office/drawing/2014/main" val="13438727"/>
                  </a:ext>
                </a:extLst>
              </a:tr>
              <a:tr h="362868">
                <a:tc>
                  <a:txBody>
                    <a:bodyPr/>
                    <a:lstStyle/>
                    <a:p>
                      <a:pPr indent="0" algn="ctr">
                        <a:lnSpc>
                          <a:spcPct val="100000"/>
                        </a:lnSpc>
                        <a:spcAft>
                          <a:spcPts val="0"/>
                        </a:spcAft>
                      </a:pPr>
                      <a:r>
                        <a:rPr lang="lt-LT" sz="2000" dirty="0">
                          <a:effectLst/>
                        </a:rPr>
                        <a:t>91F0</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just">
                        <a:lnSpc>
                          <a:spcPct val="100000"/>
                        </a:lnSpc>
                        <a:spcAft>
                          <a:spcPts val="0"/>
                        </a:spcAft>
                      </a:pPr>
                      <a:r>
                        <a:rPr lang="lt-LT" sz="2000">
                          <a:effectLst/>
                        </a:rPr>
                        <a:t>Paupių guobynai</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a:effectLst/>
                        </a:rPr>
                        <a:t>112</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a:effectLst/>
                        </a:rPr>
                        <a:t>2,60</a:t>
                      </a:r>
                      <a:endParaRPr lang="lt-LT" sz="240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tc>
                  <a:txBody>
                    <a:bodyPr/>
                    <a:lstStyle/>
                    <a:p>
                      <a:pPr indent="0" algn="ctr">
                        <a:lnSpc>
                          <a:spcPct val="100000"/>
                        </a:lnSpc>
                        <a:spcAft>
                          <a:spcPts val="0"/>
                        </a:spcAft>
                      </a:pPr>
                      <a:r>
                        <a:rPr lang="lt-LT" sz="2000" dirty="0">
                          <a:effectLst/>
                        </a:rPr>
                        <a:t>291</a:t>
                      </a:r>
                      <a:endParaRPr lang="lt-LT" sz="2400" dirty="0">
                        <a:effectLst/>
                        <a:latin typeface="Times New Roman" panose="02020603050405020304" pitchFamily="18" charset="0"/>
                        <a:ea typeface="Times New Roman" panose="02020603050405020304" pitchFamily="18" charset="0"/>
                      </a:endParaRPr>
                    </a:p>
                  </a:txBody>
                  <a:tcPr marL="34914" marR="34914" marT="34914" marB="34914" anchor="b">
                    <a:solidFill>
                      <a:schemeClr val="accent6">
                        <a:lumMod val="50000"/>
                      </a:schemeClr>
                    </a:solidFill>
                  </a:tcPr>
                </a:tc>
                <a:extLst>
                  <a:ext uri="{0D108BD9-81ED-4DB2-BD59-A6C34878D82A}">
                    <a16:rowId xmlns:a16="http://schemas.microsoft.com/office/drawing/2014/main" val="750535176"/>
                  </a:ext>
                </a:extLst>
              </a:tr>
            </a:tbl>
          </a:graphicData>
        </a:graphic>
      </p:graphicFrame>
      <p:sp>
        <p:nvSpPr>
          <p:cNvPr id="6" name="Rectangle 5">
            <a:extLst>
              <a:ext uri="{FF2B5EF4-FFF2-40B4-BE49-F238E27FC236}">
                <a16:creationId xmlns:a16="http://schemas.microsoft.com/office/drawing/2014/main" id="{DA7BD175-A9D3-4DEE-AA45-D3C07F1A75C5}"/>
              </a:ext>
            </a:extLst>
          </p:cNvPr>
          <p:cNvSpPr/>
          <p:nvPr/>
        </p:nvSpPr>
        <p:spPr>
          <a:xfrm>
            <a:off x="304800" y="4208994"/>
            <a:ext cx="11673840" cy="1569660"/>
          </a:xfrm>
          <a:prstGeom prst="rect">
            <a:avLst/>
          </a:prstGeom>
        </p:spPr>
        <p:txBody>
          <a:bodyPr wrap="square">
            <a:spAutoFit/>
          </a:bodyPr>
          <a:lstStyle/>
          <a:p>
            <a:r>
              <a:rPr lang="lt-LT" sz="2400" dirty="0">
                <a:solidFill>
                  <a:schemeClr val="bg1"/>
                </a:solidFill>
              </a:rPr>
              <a:t>Bendras plotas šalyje – </a:t>
            </a:r>
            <a:r>
              <a:rPr lang="en-US" sz="2400" dirty="0">
                <a:solidFill>
                  <a:schemeClr val="bg1"/>
                </a:solidFill>
              </a:rPr>
              <a:t>60</a:t>
            </a:r>
            <a:r>
              <a:rPr lang="lt-LT" sz="2400" dirty="0">
                <a:solidFill>
                  <a:schemeClr val="bg1"/>
                </a:solidFill>
              </a:rPr>
              <a:t> tūkst. ha, BAST ~30 tūkst. ha.</a:t>
            </a:r>
            <a:endParaRPr lang="lt-LT" sz="2400" dirty="0">
              <a:solidFill>
                <a:schemeClr val="bg1"/>
              </a:solidFill>
              <a:ea typeface="Times New Roman" panose="02020603050405020304" pitchFamily="18" charset="0"/>
            </a:endParaRPr>
          </a:p>
          <a:p>
            <a:r>
              <a:rPr lang="lt-LT" sz="2400" dirty="0">
                <a:solidFill>
                  <a:schemeClr val="bg1"/>
                </a:solidFill>
                <a:ea typeface="Times New Roman" panose="02020603050405020304" pitchFamily="18" charset="0"/>
              </a:rPr>
              <a:t>Tvarkymo tikslas - išsaugoti ar atkurti gerą natūralių buveinių būklę ir esant poreikiui stabdyti jų </a:t>
            </a:r>
            <a:r>
              <a:rPr lang="lt-LT" sz="2400" dirty="0" err="1">
                <a:solidFill>
                  <a:schemeClr val="bg1"/>
                </a:solidFill>
                <a:ea typeface="Times New Roman" panose="02020603050405020304" pitchFamily="18" charset="0"/>
              </a:rPr>
              <a:t>sukcesiją</a:t>
            </a:r>
            <a:r>
              <a:rPr lang="lt-LT" sz="2400" dirty="0">
                <a:solidFill>
                  <a:schemeClr val="bg1"/>
                </a:solidFill>
                <a:ea typeface="Times New Roman" panose="02020603050405020304" pitchFamily="18" charset="0"/>
              </a:rPr>
              <a:t> į kitas natūralias buveines taip kaip to reikalauja Buveinių direktyva ir ją išaiškinantys ES dokumentai. </a:t>
            </a:r>
            <a:endParaRPr lang="lt-LT" sz="2400" dirty="0">
              <a:solidFill>
                <a:schemeClr val="bg1"/>
              </a:solidFill>
            </a:endParaRPr>
          </a:p>
        </p:txBody>
      </p:sp>
    </p:spTree>
    <p:extLst>
      <p:ext uri="{BB962C8B-B14F-4D97-AF65-F5344CB8AC3E}">
        <p14:creationId xmlns:p14="http://schemas.microsoft.com/office/powerpoint/2010/main" val="198827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CFC1-1623-4AA3-9990-6DD88F309E33}"/>
              </a:ext>
            </a:extLst>
          </p:cNvPr>
          <p:cNvSpPr>
            <a:spLocks noGrp="1"/>
          </p:cNvSpPr>
          <p:nvPr>
            <p:ph type="title"/>
          </p:nvPr>
        </p:nvSpPr>
        <p:spPr>
          <a:xfrm>
            <a:off x="163631" y="95616"/>
            <a:ext cx="10515600" cy="1213419"/>
          </a:xfrm>
        </p:spPr>
        <p:txBody>
          <a:bodyPr/>
          <a:lstStyle/>
          <a:p>
            <a:r>
              <a:rPr lang="lt-LT" dirty="0"/>
              <a:t>Antra natūralių buveinių kategorija</a:t>
            </a:r>
          </a:p>
        </p:txBody>
      </p:sp>
      <p:graphicFrame>
        <p:nvGraphicFramePr>
          <p:cNvPr id="5" name="Table 4">
            <a:extLst>
              <a:ext uri="{FF2B5EF4-FFF2-40B4-BE49-F238E27FC236}">
                <a16:creationId xmlns:a16="http://schemas.microsoft.com/office/drawing/2014/main" id="{F9D33F9A-EBB1-4976-A60C-37CC2647289F}"/>
              </a:ext>
            </a:extLst>
          </p:cNvPr>
          <p:cNvGraphicFramePr>
            <a:graphicFrameLocks noGrp="1"/>
          </p:cNvGraphicFramePr>
          <p:nvPr>
            <p:extLst>
              <p:ext uri="{D42A27DB-BD31-4B8C-83A1-F6EECF244321}">
                <p14:modId xmlns:p14="http://schemas.microsoft.com/office/powerpoint/2010/main" val="2865702250"/>
              </p:ext>
            </p:extLst>
          </p:nvPr>
        </p:nvGraphicFramePr>
        <p:xfrm>
          <a:off x="163631" y="1219234"/>
          <a:ext cx="11685068" cy="3214768"/>
        </p:xfrm>
        <a:graphic>
          <a:graphicData uri="http://schemas.openxmlformats.org/drawingml/2006/table">
            <a:tbl>
              <a:tblPr>
                <a:tableStyleId>{125E5076-3810-47DD-B79F-674D7AD40C01}</a:tableStyleId>
              </a:tblPr>
              <a:tblGrid>
                <a:gridCol w="1222407">
                  <a:extLst>
                    <a:ext uri="{9D8B030D-6E8A-4147-A177-3AD203B41FA5}">
                      <a16:colId xmlns:a16="http://schemas.microsoft.com/office/drawing/2014/main" val="721217640"/>
                    </a:ext>
                  </a:extLst>
                </a:gridCol>
                <a:gridCol w="4105175">
                  <a:extLst>
                    <a:ext uri="{9D8B030D-6E8A-4147-A177-3AD203B41FA5}">
                      <a16:colId xmlns:a16="http://schemas.microsoft.com/office/drawing/2014/main" val="3312685934"/>
                    </a:ext>
                  </a:extLst>
                </a:gridCol>
                <a:gridCol w="2170496">
                  <a:extLst>
                    <a:ext uri="{9D8B030D-6E8A-4147-A177-3AD203B41FA5}">
                      <a16:colId xmlns:a16="http://schemas.microsoft.com/office/drawing/2014/main" val="319182069"/>
                    </a:ext>
                  </a:extLst>
                </a:gridCol>
                <a:gridCol w="2180123">
                  <a:extLst>
                    <a:ext uri="{9D8B030D-6E8A-4147-A177-3AD203B41FA5}">
                      <a16:colId xmlns:a16="http://schemas.microsoft.com/office/drawing/2014/main" val="3884985881"/>
                    </a:ext>
                  </a:extLst>
                </a:gridCol>
                <a:gridCol w="2006867">
                  <a:extLst>
                    <a:ext uri="{9D8B030D-6E8A-4147-A177-3AD203B41FA5}">
                      <a16:colId xmlns:a16="http://schemas.microsoft.com/office/drawing/2014/main" val="2020039046"/>
                    </a:ext>
                  </a:extLst>
                </a:gridCol>
              </a:tblGrid>
              <a:tr h="656881">
                <a:tc>
                  <a:txBody>
                    <a:bodyPr/>
                    <a:lstStyle/>
                    <a:p>
                      <a:pPr indent="0" algn="ctr">
                        <a:lnSpc>
                          <a:spcPct val="100000"/>
                        </a:lnSpc>
                        <a:spcAft>
                          <a:spcPts val="0"/>
                        </a:spcAft>
                      </a:pPr>
                      <a:r>
                        <a:rPr lang="lt-LT" sz="2000" dirty="0">
                          <a:effectLst/>
                        </a:rPr>
                        <a:t>Buveinės kodas</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solidFill>
                      <a:srgbClr val="002060"/>
                    </a:solidFill>
                  </a:tcPr>
                </a:tc>
                <a:tc>
                  <a:txBody>
                    <a:bodyPr/>
                    <a:lstStyle/>
                    <a:p>
                      <a:pPr indent="0" algn="ctr">
                        <a:lnSpc>
                          <a:spcPct val="100000"/>
                        </a:lnSpc>
                        <a:spcAft>
                          <a:spcPts val="0"/>
                        </a:spcAft>
                      </a:pPr>
                      <a:r>
                        <a:rPr lang="lt-LT" sz="2000" dirty="0">
                          <a:effectLst/>
                        </a:rPr>
                        <a:t>Buveinės pavadinimas</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solidFill>
                      <a:srgbClr val="002060"/>
                    </a:solidFill>
                  </a:tcPr>
                </a:tc>
                <a:tc>
                  <a:txBody>
                    <a:bodyPr/>
                    <a:lstStyle/>
                    <a:p>
                      <a:pPr indent="0" algn="ctr">
                        <a:lnSpc>
                          <a:spcPct val="100000"/>
                        </a:lnSpc>
                        <a:spcAft>
                          <a:spcPts val="0"/>
                        </a:spcAft>
                      </a:pPr>
                      <a:r>
                        <a:rPr lang="lt-LT" sz="2000" dirty="0">
                          <a:effectLst/>
                        </a:rPr>
                        <a:t>Buveinių skaičius, </a:t>
                      </a:r>
                      <a:r>
                        <a:rPr lang="lt-LT" sz="2000" dirty="0" err="1">
                          <a:effectLst/>
                        </a:rPr>
                        <a:t>vnt</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solidFill>
                      <a:srgbClr val="002060"/>
                    </a:solidFill>
                  </a:tcPr>
                </a:tc>
                <a:tc>
                  <a:txBody>
                    <a:bodyPr/>
                    <a:lstStyle/>
                    <a:p>
                      <a:pPr indent="0" algn="ctr">
                        <a:lnSpc>
                          <a:spcPct val="100000"/>
                        </a:lnSpc>
                        <a:spcAft>
                          <a:spcPts val="0"/>
                        </a:spcAft>
                      </a:pPr>
                      <a:r>
                        <a:rPr lang="lt-LT" sz="2000" dirty="0">
                          <a:effectLst/>
                        </a:rPr>
                        <a:t>Vidutinis buveinės plotas, ha</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solidFill>
                      <a:srgbClr val="002060"/>
                    </a:solidFill>
                  </a:tcPr>
                </a:tc>
                <a:tc>
                  <a:txBody>
                    <a:bodyPr/>
                    <a:lstStyle/>
                    <a:p>
                      <a:pPr indent="0" algn="ctr">
                        <a:lnSpc>
                          <a:spcPct val="100000"/>
                        </a:lnSpc>
                        <a:spcAft>
                          <a:spcPts val="0"/>
                        </a:spcAft>
                      </a:pPr>
                      <a:r>
                        <a:rPr lang="lt-LT" sz="2000">
                          <a:effectLst/>
                        </a:rPr>
                        <a:t>Bendras buveinių plotas, ha</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solidFill>
                      <a:srgbClr val="002060"/>
                    </a:solidFill>
                  </a:tcPr>
                </a:tc>
                <a:extLst>
                  <a:ext uri="{0D108BD9-81ED-4DB2-BD59-A6C34878D82A}">
                    <a16:rowId xmlns:a16="http://schemas.microsoft.com/office/drawing/2014/main" val="1252298687"/>
                  </a:ext>
                </a:extLst>
              </a:tr>
              <a:tr h="321187">
                <a:tc>
                  <a:txBody>
                    <a:bodyPr/>
                    <a:lstStyle/>
                    <a:p>
                      <a:pPr indent="0" algn="ctr">
                        <a:lnSpc>
                          <a:spcPct val="100000"/>
                        </a:lnSpc>
                        <a:spcAft>
                          <a:spcPts val="0"/>
                        </a:spcAft>
                      </a:pPr>
                      <a:r>
                        <a:rPr lang="lt-LT" sz="2000" dirty="0">
                          <a:effectLst/>
                        </a:rPr>
                        <a:t>9010</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just">
                        <a:lnSpc>
                          <a:spcPct val="100000"/>
                        </a:lnSpc>
                        <a:spcAft>
                          <a:spcPts val="0"/>
                        </a:spcAft>
                      </a:pPr>
                      <a:r>
                        <a:rPr lang="lt-LT" sz="2000">
                          <a:effectLst/>
                        </a:rPr>
                        <a:t>*Vakarų taiga</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8341</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6,86</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a:effectLst/>
                        </a:rPr>
                        <a:t>57 185</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extLst>
                  <a:ext uri="{0D108BD9-81ED-4DB2-BD59-A6C34878D82A}">
                    <a16:rowId xmlns:a16="http://schemas.microsoft.com/office/drawing/2014/main" val="3598905532"/>
                  </a:ext>
                </a:extLst>
              </a:tr>
              <a:tr h="321187">
                <a:tc>
                  <a:txBody>
                    <a:bodyPr/>
                    <a:lstStyle/>
                    <a:p>
                      <a:pPr indent="0" algn="ctr">
                        <a:lnSpc>
                          <a:spcPct val="100000"/>
                        </a:lnSpc>
                        <a:spcAft>
                          <a:spcPts val="0"/>
                        </a:spcAft>
                      </a:pPr>
                      <a:r>
                        <a:rPr lang="lt-LT" sz="2000" dirty="0">
                          <a:effectLst/>
                        </a:rPr>
                        <a:t>9020</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just">
                        <a:lnSpc>
                          <a:spcPct val="100000"/>
                        </a:lnSpc>
                        <a:spcAft>
                          <a:spcPts val="0"/>
                        </a:spcAft>
                      </a:pPr>
                      <a:r>
                        <a:rPr lang="lt-LT" sz="2000">
                          <a:effectLst/>
                        </a:rPr>
                        <a:t>*Plačialapių ir mišrūs miškai</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a:effectLst/>
                        </a:rPr>
                        <a:t>3727</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4,37</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a:effectLst/>
                        </a:rPr>
                        <a:t>16 303</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extLst>
                  <a:ext uri="{0D108BD9-81ED-4DB2-BD59-A6C34878D82A}">
                    <a16:rowId xmlns:a16="http://schemas.microsoft.com/office/drawing/2014/main" val="3333701923"/>
                  </a:ext>
                </a:extLst>
              </a:tr>
              <a:tr h="321187">
                <a:tc>
                  <a:txBody>
                    <a:bodyPr/>
                    <a:lstStyle/>
                    <a:p>
                      <a:pPr indent="0" algn="ctr">
                        <a:lnSpc>
                          <a:spcPct val="100000"/>
                        </a:lnSpc>
                        <a:spcAft>
                          <a:spcPts val="0"/>
                        </a:spcAft>
                      </a:pPr>
                      <a:r>
                        <a:rPr lang="lt-LT" sz="2000" dirty="0">
                          <a:effectLst/>
                        </a:rPr>
                        <a:t>9050</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just">
                        <a:lnSpc>
                          <a:spcPct val="100000"/>
                        </a:lnSpc>
                        <a:spcAft>
                          <a:spcPts val="0"/>
                        </a:spcAft>
                      </a:pPr>
                      <a:r>
                        <a:rPr lang="lt-LT" sz="2000">
                          <a:effectLst/>
                        </a:rPr>
                        <a:t>Žolių turtingi eglynai</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a:effectLst/>
                        </a:rPr>
                        <a:t>8880</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3,39</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30 098</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extLst>
                  <a:ext uri="{0D108BD9-81ED-4DB2-BD59-A6C34878D82A}">
                    <a16:rowId xmlns:a16="http://schemas.microsoft.com/office/drawing/2014/main" val="2234459061"/>
                  </a:ext>
                </a:extLst>
              </a:tr>
              <a:tr h="321187">
                <a:tc>
                  <a:txBody>
                    <a:bodyPr/>
                    <a:lstStyle/>
                    <a:p>
                      <a:pPr indent="0" algn="ctr">
                        <a:lnSpc>
                          <a:spcPct val="100000"/>
                        </a:lnSpc>
                        <a:spcAft>
                          <a:spcPts val="0"/>
                        </a:spcAft>
                      </a:pPr>
                      <a:r>
                        <a:rPr lang="lt-LT" sz="2000" dirty="0">
                          <a:effectLst/>
                        </a:rPr>
                        <a:t>9080</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just">
                        <a:lnSpc>
                          <a:spcPct val="100000"/>
                        </a:lnSpc>
                        <a:spcAft>
                          <a:spcPts val="0"/>
                        </a:spcAft>
                      </a:pPr>
                      <a:r>
                        <a:rPr lang="lt-LT" sz="2000" dirty="0">
                          <a:effectLst/>
                        </a:rPr>
                        <a:t>*Pelkėti lapuočių miškai</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a:effectLst/>
                        </a:rPr>
                        <a:t>17270</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3,01</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51 993</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extLst>
                  <a:ext uri="{0D108BD9-81ED-4DB2-BD59-A6C34878D82A}">
                    <a16:rowId xmlns:a16="http://schemas.microsoft.com/office/drawing/2014/main" val="1548592177"/>
                  </a:ext>
                </a:extLst>
              </a:tr>
              <a:tr h="321187">
                <a:tc>
                  <a:txBody>
                    <a:bodyPr/>
                    <a:lstStyle/>
                    <a:p>
                      <a:pPr indent="0" algn="ctr">
                        <a:lnSpc>
                          <a:spcPct val="100000"/>
                        </a:lnSpc>
                        <a:spcAft>
                          <a:spcPts val="0"/>
                        </a:spcAft>
                      </a:pPr>
                      <a:r>
                        <a:rPr lang="lt-LT" sz="2000" dirty="0">
                          <a:effectLst/>
                        </a:rPr>
                        <a:t>9160</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just">
                        <a:lnSpc>
                          <a:spcPct val="100000"/>
                        </a:lnSpc>
                        <a:spcAft>
                          <a:spcPts val="0"/>
                        </a:spcAft>
                      </a:pPr>
                      <a:r>
                        <a:rPr lang="lt-LT" sz="2000">
                          <a:effectLst/>
                        </a:rPr>
                        <a:t>Skroblynai</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a:effectLst/>
                        </a:rPr>
                        <a:t>2978</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4,95</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14 739</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extLst>
                  <a:ext uri="{0D108BD9-81ED-4DB2-BD59-A6C34878D82A}">
                    <a16:rowId xmlns:a16="http://schemas.microsoft.com/office/drawing/2014/main" val="137388697"/>
                  </a:ext>
                </a:extLst>
              </a:tr>
              <a:tr h="321187">
                <a:tc>
                  <a:txBody>
                    <a:bodyPr/>
                    <a:lstStyle/>
                    <a:p>
                      <a:pPr indent="0" algn="ctr">
                        <a:lnSpc>
                          <a:spcPct val="100000"/>
                        </a:lnSpc>
                        <a:spcAft>
                          <a:spcPts val="0"/>
                        </a:spcAft>
                      </a:pPr>
                      <a:r>
                        <a:rPr lang="lt-LT" sz="2000" dirty="0">
                          <a:effectLst/>
                        </a:rPr>
                        <a:t>91E0</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just">
                        <a:lnSpc>
                          <a:spcPct val="100000"/>
                        </a:lnSpc>
                        <a:spcAft>
                          <a:spcPts val="0"/>
                        </a:spcAft>
                      </a:pPr>
                      <a:r>
                        <a:rPr lang="lt-LT" sz="2000">
                          <a:effectLst/>
                        </a:rPr>
                        <a:t>*Aliuviniai miškai</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a:effectLst/>
                        </a:rPr>
                        <a:t>7639</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3,76</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28 710</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extLst>
                  <a:ext uri="{0D108BD9-81ED-4DB2-BD59-A6C34878D82A}">
                    <a16:rowId xmlns:a16="http://schemas.microsoft.com/office/drawing/2014/main" val="3426903724"/>
                  </a:ext>
                </a:extLst>
              </a:tr>
              <a:tr h="321187">
                <a:tc>
                  <a:txBody>
                    <a:bodyPr/>
                    <a:lstStyle/>
                    <a:p>
                      <a:pPr indent="0" algn="ctr">
                        <a:lnSpc>
                          <a:spcPct val="100000"/>
                        </a:lnSpc>
                        <a:spcAft>
                          <a:spcPts val="0"/>
                        </a:spcAft>
                      </a:pPr>
                      <a:r>
                        <a:rPr lang="lt-LT" sz="2000" dirty="0">
                          <a:effectLst/>
                        </a:rPr>
                        <a:t>91T0</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just">
                        <a:lnSpc>
                          <a:spcPct val="100000"/>
                        </a:lnSpc>
                        <a:spcAft>
                          <a:spcPts val="0"/>
                        </a:spcAft>
                      </a:pPr>
                      <a:r>
                        <a:rPr lang="lt-LT" sz="2000" dirty="0">
                          <a:effectLst/>
                        </a:rPr>
                        <a:t>Kerpiniai pušynai</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a:effectLst/>
                        </a:rPr>
                        <a:t>804</a:t>
                      </a:r>
                      <a:endParaRPr lang="lt-LT" sz="200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8,94</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tc>
                  <a:txBody>
                    <a:bodyPr/>
                    <a:lstStyle/>
                    <a:p>
                      <a:pPr indent="0" algn="ctr">
                        <a:lnSpc>
                          <a:spcPct val="100000"/>
                        </a:lnSpc>
                        <a:spcAft>
                          <a:spcPts val="0"/>
                        </a:spcAft>
                      </a:pPr>
                      <a:r>
                        <a:rPr lang="lt-LT" sz="2000" dirty="0">
                          <a:effectLst/>
                        </a:rPr>
                        <a:t>7 186</a:t>
                      </a:r>
                      <a:endParaRPr lang="lt-LT" sz="2000" dirty="0">
                        <a:solidFill>
                          <a:schemeClr val="bg1"/>
                        </a:solidFill>
                        <a:effectLst/>
                        <a:latin typeface="Times New Roman" panose="02020603050405020304" pitchFamily="18" charset="0"/>
                        <a:ea typeface="Times New Roman" panose="02020603050405020304" pitchFamily="18" charset="0"/>
                      </a:endParaRPr>
                    </a:p>
                  </a:txBody>
                  <a:tcPr marL="29473" marR="29473" marT="29473" marB="29473" anchor="b">
                    <a:solidFill>
                      <a:srgbClr val="002060"/>
                    </a:solidFill>
                  </a:tcPr>
                </a:tc>
                <a:extLst>
                  <a:ext uri="{0D108BD9-81ED-4DB2-BD59-A6C34878D82A}">
                    <a16:rowId xmlns:a16="http://schemas.microsoft.com/office/drawing/2014/main" val="3870372091"/>
                  </a:ext>
                </a:extLst>
              </a:tr>
            </a:tbl>
          </a:graphicData>
        </a:graphic>
      </p:graphicFrame>
      <p:sp>
        <p:nvSpPr>
          <p:cNvPr id="6" name="Rectangle 5">
            <a:extLst>
              <a:ext uri="{FF2B5EF4-FFF2-40B4-BE49-F238E27FC236}">
                <a16:creationId xmlns:a16="http://schemas.microsoft.com/office/drawing/2014/main" id="{76752A14-6AB8-4DCF-97E5-B117F297EF02}"/>
              </a:ext>
            </a:extLst>
          </p:cNvPr>
          <p:cNvSpPr/>
          <p:nvPr/>
        </p:nvSpPr>
        <p:spPr>
          <a:xfrm>
            <a:off x="163630" y="4599885"/>
            <a:ext cx="11906450" cy="1200329"/>
          </a:xfrm>
          <a:prstGeom prst="rect">
            <a:avLst/>
          </a:prstGeom>
        </p:spPr>
        <p:txBody>
          <a:bodyPr wrap="square">
            <a:spAutoFit/>
          </a:bodyPr>
          <a:lstStyle/>
          <a:p>
            <a:r>
              <a:rPr lang="lt-LT" sz="2400" dirty="0">
                <a:solidFill>
                  <a:schemeClr val="bg1"/>
                </a:solidFill>
              </a:rPr>
              <a:t>Plotas šalyje – 206 tūkst. ha, BAST ~60 tūkst. ha.</a:t>
            </a:r>
            <a:endParaRPr lang="lt-LT" sz="2400" dirty="0">
              <a:solidFill>
                <a:schemeClr val="bg1"/>
              </a:solidFill>
              <a:ea typeface="Times New Roman" panose="02020603050405020304" pitchFamily="18" charset="0"/>
            </a:endParaRPr>
          </a:p>
          <a:p>
            <a:r>
              <a:rPr lang="lt-LT" sz="2400" dirty="0">
                <a:solidFill>
                  <a:schemeClr val="bg1"/>
                </a:solidFill>
                <a:ea typeface="Times New Roman" panose="02020603050405020304" pitchFamily="18" charset="0"/>
              </a:rPr>
              <a:t>Tvarkymo tikslas - išsaugoti apsaugos tiksluose numatytą miško buveinių plotą ir/ar atkurti gerą jų apsaugos būklę BAST lygmeniu. </a:t>
            </a:r>
            <a:endParaRPr lang="lt-LT" sz="2400" dirty="0">
              <a:solidFill>
                <a:schemeClr val="bg1"/>
              </a:solidFill>
            </a:endParaRPr>
          </a:p>
        </p:txBody>
      </p:sp>
    </p:spTree>
    <p:extLst>
      <p:ext uri="{BB962C8B-B14F-4D97-AF65-F5344CB8AC3E}">
        <p14:creationId xmlns:p14="http://schemas.microsoft.com/office/powerpoint/2010/main" val="263943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73CA2A-CF5E-4574-A867-7D1E30AD4061}"/>
              </a:ext>
            </a:extLst>
          </p:cNvPr>
          <p:cNvSpPr txBox="1">
            <a:spLocks/>
          </p:cNvSpPr>
          <p:nvPr/>
        </p:nvSpPr>
        <p:spPr>
          <a:xfrm>
            <a:off x="265496" y="57117"/>
            <a:ext cx="10515600" cy="54655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dirty="0"/>
              <a:t>Natūralių buveinių tvarkymo priemonių modelis</a:t>
            </a:r>
          </a:p>
        </p:txBody>
      </p:sp>
      <p:cxnSp>
        <p:nvCxnSpPr>
          <p:cNvPr id="12" name="Straight Arrow Connector 11">
            <a:extLst>
              <a:ext uri="{FF2B5EF4-FFF2-40B4-BE49-F238E27FC236}">
                <a16:creationId xmlns:a16="http://schemas.microsoft.com/office/drawing/2014/main" id="{9A879C42-2592-42A9-ABE5-E81A7EDBE472}"/>
              </a:ext>
            </a:extLst>
          </p:cNvPr>
          <p:cNvCxnSpPr>
            <a:cxnSpLocks/>
            <a:stCxn id="16" idx="2"/>
            <a:endCxn id="54" idx="0"/>
          </p:cNvCxnSpPr>
          <p:nvPr/>
        </p:nvCxnSpPr>
        <p:spPr>
          <a:xfrm>
            <a:off x="2785894" y="2016603"/>
            <a:ext cx="0" cy="177981"/>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DAA74F-9FD3-4F63-937D-E72B8D16E940}"/>
              </a:ext>
            </a:extLst>
          </p:cNvPr>
          <p:cNvCxnSpPr>
            <a:cxnSpLocks/>
            <a:stCxn id="18" idx="2"/>
            <a:endCxn id="51" idx="0"/>
          </p:cNvCxnSpPr>
          <p:nvPr/>
        </p:nvCxnSpPr>
        <p:spPr>
          <a:xfrm>
            <a:off x="8004174" y="2009213"/>
            <a:ext cx="2342" cy="187526"/>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25C994D8-D1B8-4D8F-B2F8-4F51622EB7B3}"/>
              </a:ext>
            </a:extLst>
          </p:cNvPr>
          <p:cNvCxnSpPr>
            <a:cxnSpLocks/>
            <a:stCxn id="18" idx="3"/>
            <a:endCxn id="44" idx="3"/>
          </p:cNvCxnSpPr>
          <p:nvPr/>
        </p:nvCxnSpPr>
        <p:spPr>
          <a:xfrm>
            <a:off x="9668312" y="1327764"/>
            <a:ext cx="1479056" cy="4194414"/>
          </a:xfrm>
          <a:prstGeom prst="bentConnector3">
            <a:avLst>
              <a:gd name="adj1" fmla="val 115456"/>
            </a:avLst>
          </a:prstGeom>
          <a:ln w="19050">
            <a:solidFill>
              <a:schemeClr val="bg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FD7F7D5A-2F19-4D66-83E8-7FF486BD7EF1}"/>
              </a:ext>
            </a:extLst>
          </p:cNvPr>
          <p:cNvCxnSpPr>
            <a:cxnSpLocks/>
            <a:stCxn id="16" idx="1"/>
            <a:endCxn id="50" idx="1"/>
          </p:cNvCxnSpPr>
          <p:nvPr/>
        </p:nvCxnSpPr>
        <p:spPr>
          <a:xfrm rot="10800000" flipV="1">
            <a:off x="969163" y="1335152"/>
            <a:ext cx="146870" cy="4194132"/>
          </a:xfrm>
          <a:prstGeom prst="bentConnector3">
            <a:avLst>
              <a:gd name="adj1" fmla="val 270884"/>
            </a:avLst>
          </a:prstGeom>
          <a:ln w="19050">
            <a:solidFill>
              <a:schemeClr val="bg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781B7CB-37C0-4978-98E1-5EEAAC4CD3FC}"/>
              </a:ext>
            </a:extLst>
          </p:cNvPr>
          <p:cNvSpPr/>
          <p:nvPr/>
        </p:nvSpPr>
        <p:spPr>
          <a:xfrm>
            <a:off x="1116032" y="653703"/>
            <a:ext cx="3339725" cy="1362899"/>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700" b="1" dirty="0">
              <a:solidFill>
                <a:schemeClr val="accent2">
                  <a:lumMod val="60000"/>
                  <a:lumOff val="40000"/>
                </a:schemeClr>
              </a:solidFill>
            </a:endParaRPr>
          </a:p>
          <a:p>
            <a:pPr algn="ctr"/>
            <a:r>
              <a:rPr lang="lt-LT" sz="1400" b="1" dirty="0">
                <a:solidFill>
                  <a:schemeClr val="accent2">
                    <a:lumMod val="60000"/>
                    <a:lumOff val="40000"/>
                  </a:schemeClr>
                </a:solidFill>
              </a:rPr>
              <a:t>I BUVEINIŲ KATEGORIJA</a:t>
            </a:r>
          </a:p>
          <a:p>
            <a:pPr algn="ctr"/>
            <a:r>
              <a:rPr lang="lt-LT" sz="1400" b="1" dirty="0">
                <a:solidFill>
                  <a:schemeClr val="accent6">
                    <a:lumMod val="60000"/>
                    <a:lumOff val="40000"/>
                  </a:schemeClr>
                </a:solidFill>
              </a:rPr>
              <a:t>II BUVEINIŲ KATEGORIJA</a:t>
            </a:r>
            <a:r>
              <a:rPr lang="en-GB" sz="1400" b="1" dirty="0">
                <a:solidFill>
                  <a:schemeClr val="accent6">
                    <a:lumMod val="60000"/>
                    <a:lumOff val="40000"/>
                  </a:schemeClr>
                </a:solidFill>
              </a:rPr>
              <a:t>:</a:t>
            </a:r>
            <a:endParaRPr lang="lt-LT" sz="1400" b="1" dirty="0">
              <a:solidFill>
                <a:schemeClr val="accent6">
                  <a:lumMod val="60000"/>
                  <a:lumOff val="40000"/>
                </a:schemeClr>
              </a:solidFill>
            </a:endParaRPr>
          </a:p>
          <a:p>
            <a:r>
              <a:rPr lang="en-GB" sz="1400" b="1" dirty="0">
                <a:solidFill>
                  <a:schemeClr val="accent6">
                    <a:lumMod val="60000"/>
                    <a:lumOff val="40000"/>
                  </a:schemeClr>
                </a:solidFill>
              </a:rPr>
              <a:t>JEI </a:t>
            </a:r>
            <a:r>
              <a:rPr lang="lt-LT" sz="1400" b="1" dirty="0">
                <a:solidFill>
                  <a:schemeClr val="accent6">
                    <a:lumMod val="60000"/>
                    <a:lumOff val="40000"/>
                  </a:schemeClr>
                </a:solidFill>
              </a:rPr>
              <a:t>S&lt;50HA</a:t>
            </a:r>
            <a:r>
              <a:rPr lang="en-GB" sz="1400" b="1" dirty="0">
                <a:solidFill>
                  <a:schemeClr val="accent6">
                    <a:lumMod val="60000"/>
                    <a:lumOff val="40000"/>
                  </a:schemeClr>
                </a:solidFill>
              </a:rPr>
              <a:t>, APIMA 100% PLOTO</a:t>
            </a:r>
          </a:p>
          <a:p>
            <a:r>
              <a:rPr lang="en-GB" sz="1400" b="1" dirty="0">
                <a:solidFill>
                  <a:schemeClr val="accent6">
                    <a:lumMod val="60000"/>
                    <a:lumOff val="40000"/>
                  </a:schemeClr>
                </a:solidFill>
              </a:rPr>
              <a:t>JEI </a:t>
            </a:r>
            <a:r>
              <a:rPr lang="lt-LT" sz="1400" b="1" dirty="0">
                <a:solidFill>
                  <a:schemeClr val="accent6">
                    <a:lumMod val="60000"/>
                    <a:lumOff val="40000"/>
                  </a:schemeClr>
                </a:solidFill>
              </a:rPr>
              <a:t>S&gt;50 HA</a:t>
            </a:r>
            <a:r>
              <a:rPr lang="en-GB" sz="1400" b="1" dirty="0">
                <a:solidFill>
                  <a:schemeClr val="accent6">
                    <a:lumMod val="60000"/>
                    <a:lumOff val="40000"/>
                  </a:schemeClr>
                </a:solidFill>
              </a:rPr>
              <a:t>,</a:t>
            </a:r>
            <a:r>
              <a:rPr lang="lt-LT" sz="1400" b="1" dirty="0">
                <a:solidFill>
                  <a:schemeClr val="accent6">
                    <a:lumMod val="60000"/>
                    <a:lumOff val="40000"/>
                  </a:schemeClr>
                </a:solidFill>
              </a:rPr>
              <a:t> </a:t>
            </a:r>
            <a:r>
              <a:rPr lang="en-GB" sz="1400" b="1" dirty="0">
                <a:solidFill>
                  <a:schemeClr val="accent6">
                    <a:lumMod val="60000"/>
                    <a:lumOff val="40000"/>
                  </a:schemeClr>
                </a:solidFill>
              </a:rPr>
              <a:t>APIMA </a:t>
            </a:r>
            <a:r>
              <a:rPr lang="lt-LT" sz="1400" b="1" dirty="0">
                <a:solidFill>
                  <a:schemeClr val="accent6">
                    <a:lumMod val="60000"/>
                    <a:lumOff val="40000"/>
                  </a:schemeClr>
                </a:solidFill>
              </a:rPr>
              <a:t>&gt;30</a:t>
            </a:r>
            <a:r>
              <a:rPr lang="en-GB" sz="1400" b="1" dirty="0">
                <a:solidFill>
                  <a:schemeClr val="accent6">
                    <a:lumMod val="60000"/>
                    <a:lumOff val="40000"/>
                  </a:schemeClr>
                </a:solidFill>
              </a:rPr>
              <a:t>% PLOTO</a:t>
            </a:r>
            <a:endParaRPr lang="lt-LT" sz="1400" b="1" dirty="0">
              <a:solidFill>
                <a:schemeClr val="accent6">
                  <a:lumMod val="60000"/>
                  <a:lumOff val="40000"/>
                </a:schemeClr>
              </a:solidFill>
            </a:endParaRPr>
          </a:p>
        </p:txBody>
      </p:sp>
      <p:sp>
        <p:nvSpPr>
          <p:cNvPr id="17" name="Rectangle: Rounded Corners 16">
            <a:extLst>
              <a:ext uri="{FF2B5EF4-FFF2-40B4-BE49-F238E27FC236}">
                <a16:creationId xmlns:a16="http://schemas.microsoft.com/office/drawing/2014/main" id="{C0D01D9E-BA07-4739-8640-6810D99D5F97}"/>
              </a:ext>
            </a:extLst>
          </p:cNvPr>
          <p:cNvSpPr/>
          <p:nvPr/>
        </p:nvSpPr>
        <p:spPr>
          <a:xfrm>
            <a:off x="1116031" y="653995"/>
            <a:ext cx="3335042" cy="51021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SKLYPO LYGMENIU TVARKOMOS BUVEINĖS</a:t>
            </a:r>
          </a:p>
        </p:txBody>
      </p:sp>
      <p:sp>
        <p:nvSpPr>
          <p:cNvPr id="18" name="Rectangle: Rounded Corners 17">
            <a:extLst>
              <a:ext uri="{FF2B5EF4-FFF2-40B4-BE49-F238E27FC236}">
                <a16:creationId xmlns:a16="http://schemas.microsoft.com/office/drawing/2014/main" id="{E6F4A3A7-7823-48D8-9F69-0A067BED3E57}"/>
              </a:ext>
            </a:extLst>
          </p:cNvPr>
          <p:cNvSpPr/>
          <p:nvPr/>
        </p:nvSpPr>
        <p:spPr>
          <a:xfrm>
            <a:off x="6340034" y="646314"/>
            <a:ext cx="3328277" cy="1362899"/>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200" b="1" dirty="0"/>
          </a:p>
          <a:p>
            <a:pPr algn="ctr"/>
            <a:r>
              <a:rPr lang="lt-LT" sz="1400" b="1" dirty="0">
                <a:solidFill>
                  <a:schemeClr val="accent6">
                    <a:lumMod val="60000"/>
                    <a:lumOff val="40000"/>
                  </a:schemeClr>
                </a:solidFill>
              </a:rPr>
              <a:t>II BUVEINIŲ KATEGORIJA</a:t>
            </a:r>
          </a:p>
          <a:p>
            <a:pPr algn="ctr"/>
            <a:r>
              <a:rPr lang="en-GB" sz="1400" b="1" dirty="0">
                <a:solidFill>
                  <a:schemeClr val="accent6">
                    <a:lumMod val="60000"/>
                    <a:lumOff val="40000"/>
                  </a:schemeClr>
                </a:solidFill>
              </a:rPr>
              <a:t>JEI </a:t>
            </a:r>
            <a:r>
              <a:rPr lang="lt-LT" sz="1400" b="1" dirty="0">
                <a:solidFill>
                  <a:schemeClr val="accent6">
                    <a:lumMod val="60000"/>
                    <a:lumOff val="40000"/>
                  </a:schemeClr>
                </a:solidFill>
              </a:rPr>
              <a:t>S&gt;50 HA</a:t>
            </a:r>
            <a:r>
              <a:rPr lang="en-GB" sz="1400" b="1" dirty="0">
                <a:solidFill>
                  <a:schemeClr val="accent6">
                    <a:lumMod val="60000"/>
                    <a:lumOff val="40000"/>
                  </a:schemeClr>
                </a:solidFill>
              </a:rPr>
              <a:t>,</a:t>
            </a:r>
            <a:r>
              <a:rPr lang="lt-LT" sz="1400" b="1" dirty="0">
                <a:solidFill>
                  <a:schemeClr val="accent6">
                    <a:lumMod val="60000"/>
                    <a:lumOff val="40000"/>
                  </a:schemeClr>
                </a:solidFill>
              </a:rPr>
              <a:t> </a:t>
            </a:r>
            <a:r>
              <a:rPr lang="en-GB" sz="1400" b="1" dirty="0">
                <a:solidFill>
                  <a:schemeClr val="accent6">
                    <a:lumMod val="60000"/>
                    <a:lumOff val="40000"/>
                  </a:schemeClr>
                </a:solidFill>
              </a:rPr>
              <a:t>APIMA </a:t>
            </a:r>
            <a:r>
              <a:rPr lang="lt-LT" sz="1400" b="1" dirty="0">
                <a:solidFill>
                  <a:schemeClr val="accent6">
                    <a:lumMod val="60000"/>
                    <a:lumOff val="40000"/>
                  </a:schemeClr>
                </a:solidFill>
              </a:rPr>
              <a:t>&lt;</a:t>
            </a:r>
            <a:r>
              <a:rPr lang="en-GB" sz="1400" b="1" dirty="0">
                <a:solidFill>
                  <a:schemeClr val="accent6">
                    <a:lumMod val="60000"/>
                    <a:lumOff val="40000"/>
                  </a:schemeClr>
                </a:solidFill>
              </a:rPr>
              <a:t>7</a:t>
            </a:r>
            <a:r>
              <a:rPr lang="lt-LT" sz="1400" b="1" dirty="0">
                <a:solidFill>
                  <a:schemeClr val="accent6">
                    <a:lumMod val="60000"/>
                    <a:lumOff val="40000"/>
                  </a:schemeClr>
                </a:solidFill>
              </a:rPr>
              <a:t>0</a:t>
            </a:r>
            <a:r>
              <a:rPr lang="en-GB" sz="1400" b="1" dirty="0">
                <a:solidFill>
                  <a:schemeClr val="accent6">
                    <a:lumMod val="60000"/>
                    <a:lumOff val="40000"/>
                  </a:schemeClr>
                </a:solidFill>
              </a:rPr>
              <a:t>% PLOTO</a:t>
            </a:r>
            <a:endParaRPr lang="lt-LT" sz="1400" b="1" dirty="0">
              <a:solidFill>
                <a:schemeClr val="accent6">
                  <a:lumMod val="60000"/>
                  <a:lumOff val="40000"/>
                </a:schemeClr>
              </a:solidFill>
            </a:endParaRPr>
          </a:p>
        </p:txBody>
      </p:sp>
      <p:sp>
        <p:nvSpPr>
          <p:cNvPr id="19" name="Rectangle: Rounded Corners 18">
            <a:extLst>
              <a:ext uri="{FF2B5EF4-FFF2-40B4-BE49-F238E27FC236}">
                <a16:creationId xmlns:a16="http://schemas.microsoft.com/office/drawing/2014/main" id="{CDE5AC6B-DCF7-47F5-9CD0-CFE7A92EE0B8}"/>
              </a:ext>
            </a:extLst>
          </p:cNvPr>
          <p:cNvSpPr/>
          <p:nvPr/>
        </p:nvSpPr>
        <p:spPr>
          <a:xfrm>
            <a:off x="6344718" y="647425"/>
            <a:ext cx="3328276" cy="5105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BAST LYGMENIU TVARKOMOS BUVEINĖS</a:t>
            </a:r>
          </a:p>
        </p:txBody>
      </p:sp>
      <p:cxnSp>
        <p:nvCxnSpPr>
          <p:cNvPr id="20" name="Straight Arrow Connector 19">
            <a:extLst>
              <a:ext uri="{FF2B5EF4-FFF2-40B4-BE49-F238E27FC236}">
                <a16:creationId xmlns:a16="http://schemas.microsoft.com/office/drawing/2014/main" id="{952319F4-85E1-40D8-AEF4-CA2501D33422}"/>
              </a:ext>
            </a:extLst>
          </p:cNvPr>
          <p:cNvCxnSpPr>
            <a:cxnSpLocks/>
          </p:cNvCxnSpPr>
          <p:nvPr/>
        </p:nvCxnSpPr>
        <p:spPr>
          <a:xfrm flipV="1">
            <a:off x="2997299" y="3244020"/>
            <a:ext cx="279882" cy="5751"/>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C8C8B97A-BC1F-4D0D-980B-74758114E150}"/>
              </a:ext>
            </a:extLst>
          </p:cNvPr>
          <p:cNvSpPr/>
          <p:nvPr/>
        </p:nvSpPr>
        <p:spPr>
          <a:xfrm>
            <a:off x="5834760" y="3537954"/>
            <a:ext cx="1667083" cy="627295"/>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t>Pavieni</a:t>
            </a:r>
            <a:r>
              <a:rPr lang="lt-LT" sz="1400" b="1" dirty="0"/>
              <a:t>ų medžių kirtimai</a:t>
            </a:r>
            <a:endParaRPr lang="lt-LT" sz="1400" dirty="0"/>
          </a:p>
        </p:txBody>
      </p:sp>
      <p:sp>
        <p:nvSpPr>
          <p:cNvPr id="22" name="Rectangle: Rounded Corners 21">
            <a:extLst>
              <a:ext uri="{FF2B5EF4-FFF2-40B4-BE49-F238E27FC236}">
                <a16:creationId xmlns:a16="http://schemas.microsoft.com/office/drawing/2014/main" id="{B50DBF60-3571-4559-825D-CE14333A4583}"/>
              </a:ext>
            </a:extLst>
          </p:cNvPr>
          <p:cNvSpPr/>
          <p:nvPr/>
        </p:nvSpPr>
        <p:spPr>
          <a:xfrm>
            <a:off x="7667081" y="3537954"/>
            <a:ext cx="1562210" cy="597229"/>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Mažų </a:t>
            </a:r>
            <a:r>
              <a:rPr lang="lt-LT" sz="1400" b="1" dirty="0" err="1"/>
              <a:t>retmių</a:t>
            </a:r>
            <a:r>
              <a:rPr lang="lt-LT" sz="1400" b="1" dirty="0"/>
              <a:t> </a:t>
            </a:r>
            <a:r>
              <a:rPr lang="lt-LT" sz="1400" b="1" dirty="0" err="1"/>
              <a:t>formavim</a:t>
            </a:r>
            <a:r>
              <a:rPr lang="en-GB" sz="1400" b="1" dirty="0"/>
              <a:t>o </a:t>
            </a:r>
            <a:r>
              <a:rPr lang="en-GB" sz="1400" b="1" dirty="0" err="1"/>
              <a:t>kirtima</a:t>
            </a:r>
            <a:r>
              <a:rPr lang="lt-LT" sz="1400" b="1" dirty="0"/>
              <a:t>i</a:t>
            </a:r>
            <a:endParaRPr lang="lt-LT" sz="1400" dirty="0"/>
          </a:p>
        </p:txBody>
      </p:sp>
      <p:sp>
        <p:nvSpPr>
          <p:cNvPr id="23" name="Rectangle: Rounded Corners 22">
            <a:extLst>
              <a:ext uri="{FF2B5EF4-FFF2-40B4-BE49-F238E27FC236}">
                <a16:creationId xmlns:a16="http://schemas.microsoft.com/office/drawing/2014/main" id="{A313452D-A478-4CB2-8FE3-78731475B545}"/>
              </a:ext>
            </a:extLst>
          </p:cNvPr>
          <p:cNvSpPr/>
          <p:nvPr/>
        </p:nvSpPr>
        <p:spPr>
          <a:xfrm>
            <a:off x="9373392" y="3537954"/>
            <a:ext cx="1562210" cy="597229"/>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Didelių </a:t>
            </a:r>
            <a:r>
              <a:rPr lang="lt-LT" sz="1400" b="1" dirty="0" err="1"/>
              <a:t>retmių</a:t>
            </a:r>
            <a:r>
              <a:rPr lang="lt-LT" sz="1400" b="1" dirty="0"/>
              <a:t> </a:t>
            </a:r>
            <a:r>
              <a:rPr lang="lt-LT" sz="1400" b="1" dirty="0" err="1"/>
              <a:t>formavim</a:t>
            </a:r>
            <a:r>
              <a:rPr lang="en-GB" sz="1400" b="1" dirty="0"/>
              <a:t>o </a:t>
            </a:r>
            <a:r>
              <a:rPr lang="en-GB" sz="1400" b="1" dirty="0" err="1"/>
              <a:t>kirtimai</a:t>
            </a:r>
            <a:endParaRPr lang="lt-LT" sz="1400" dirty="0"/>
          </a:p>
        </p:txBody>
      </p:sp>
      <p:sp>
        <p:nvSpPr>
          <p:cNvPr id="24" name="Rectangle: Rounded Corners 23">
            <a:extLst>
              <a:ext uri="{FF2B5EF4-FFF2-40B4-BE49-F238E27FC236}">
                <a16:creationId xmlns:a16="http://schemas.microsoft.com/office/drawing/2014/main" id="{0251E580-C0BB-499D-BD38-0B277C065906}"/>
              </a:ext>
            </a:extLst>
          </p:cNvPr>
          <p:cNvSpPr/>
          <p:nvPr/>
        </p:nvSpPr>
        <p:spPr>
          <a:xfrm>
            <a:off x="5695862" y="3458302"/>
            <a:ext cx="3576638" cy="968483"/>
          </a:xfrm>
          <a:prstGeom prst="roundRect">
            <a:avLst/>
          </a:prstGeom>
          <a:no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dirty="0"/>
          </a:p>
          <a:p>
            <a:pPr algn="ctr"/>
            <a:endParaRPr lang="lt-LT" sz="1600" dirty="0"/>
          </a:p>
          <a:p>
            <a:pPr algn="ctr"/>
            <a:endParaRPr lang="lt-LT" sz="1200" dirty="0">
              <a:solidFill>
                <a:schemeClr val="tx1"/>
              </a:solidFill>
            </a:endParaRPr>
          </a:p>
          <a:p>
            <a:pPr algn="ctr"/>
            <a:r>
              <a:rPr lang="lt-LT" sz="1200" dirty="0">
                <a:solidFill>
                  <a:schemeClr val="accent4">
                    <a:lumMod val="75000"/>
                  </a:schemeClr>
                </a:solidFill>
              </a:rPr>
              <a:t>Buveinės plotas 50-100 ha</a:t>
            </a:r>
          </a:p>
        </p:txBody>
      </p:sp>
      <p:sp>
        <p:nvSpPr>
          <p:cNvPr id="25" name="Rectangle: Rounded Corners 24">
            <a:extLst>
              <a:ext uri="{FF2B5EF4-FFF2-40B4-BE49-F238E27FC236}">
                <a16:creationId xmlns:a16="http://schemas.microsoft.com/office/drawing/2014/main" id="{0F2DD509-B315-4819-8460-667C0F508C35}"/>
              </a:ext>
            </a:extLst>
          </p:cNvPr>
          <p:cNvSpPr/>
          <p:nvPr/>
        </p:nvSpPr>
        <p:spPr>
          <a:xfrm>
            <a:off x="5586671" y="3417909"/>
            <a:ext cx="5488944" cy="1230119"/>
          </a:xfrm>
          <a:prstGeom prst="roundRect">
            <a:avLst/>
          </a:prstGeom>
          <a:no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dirty="0"/>
          </a:p>
          <a:p>
            <a:pPr algn="ctr"/>
            <a:endParaRPr lang="lt-LT" sz="1600" dirty="0"/>
          </a:p>
          <a:p>
            <a:pPr algn="ctr"/>
            <a:endParaRPr lang="lt-LT" sz="1400" dirty="0">
              <a:solidFill>
                <a:schemeClr val="tx1"/>
              </a:solidFill>
            </a:endParaRPr>
          </a:p>
          <a:p>
            <a:pPr algn="ctr"/>
            <a:endParaRPr lang="lt-LT" sz="1200" dirty="0">
              <a:solidFill>
                <a:schemeClr val="tx1"/>
              </a:solidFill>
            </a:endParaRPr>
          </a:p>
          <a:p>
            <a:pPr algn="ctr"/>
            <a:endParaRPr lang="lt-LT" sz="1200" dirty="0">
              <a:solidFill>
                <a:schemeClr val="tx1"/>
              </a:solidFill>
            </a:endParaRPr>
          </a:p>
          <a:p>
            <a:pPr algn="ctr"/>
            <a:r>
              <a:rPr lang="lt-LT" sz="1200" dirty="0">
                <a:solidFill>
                  <a:schemeClr val="accent4">
                    <a:lumMod val="75000"/>
                  </a:schemeClr>
                </a:solidFill>
              </a:rPr>
              <a:t>Buveinės plotas &gt;100 ha</a:t>
            </a:r>
          </a:p>
        </p:txBody>
      </p:sp>
      <p:cxnSp>
        <p:nvCxnSpPr>
          <p:cNvPr id="26" name="Straight Arrow Connector 25">
            <a:extLst>
              <a:ext uri="{FF2B5EF4-FFF2-40B4-BE49-F238E27FC236}">
                <a16:creationId xmlns:a16="http://schemas.microsoft.com/office/drawing/2014/main" id="{05B23CF3-9C0F-42DE-9036-69CFD4E3333B}"/>
              </a:ext>
            </a:extLst>
          </p:cNvPr>
          <p:cNvCxnSpPr>
            <a:cxnSpLocks/>
          </p:cNvCxnSpPr>
          <p:nvPr/>
        </p:nvCxnSpPr>
        <p:spPr>
          <a:xfrm flipH="1">
            <a:off x="7274073" y="3104989"/>
            <a:ext cx="1181985" cy="400381"/>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611F84-AFF3-4F49-B460-CA6105115025}"/>
              </a:ext>
            </a:extLst>
          </p:cNvPr>
          <p:cNvCxnSpPr>
            <a:cxnSpLocks/>
          </p:cNvCxnSpPr>
          <p:nvPr/>
        </p:nvCxnSpPr>
        <p:spPr>
          <a:xfrm>
            <a:off x="8437562" y="2778203"/>
            <a:ext cx="2340" cy="745884"/>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32A454F-9256-4C73-B7F6-7D39B1BC6541}"/>
              </a:ext>
            </a:extLst>
          </p:cNvPr>
          <p:cNvCxnSpPr>
            <a:cxnSpLocks/>
          </p:cNvCxnSpPr>
          <p:nvPr/>
        </p:nvCxnSpPr>
        <p:spPr>
          <a:xfrm>
            <a:off x="8456060" y="3111863"/>
            <a:ext cx="1189232" cy="393507"/>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88A5FE28-9AA2-48A3-9840-1650B64975E2}"/>
              </a:ext>
            </a:extLst>
          </p:cNvPr>
          <p:cNvSpPr/>
          <p:nvPr/>
        </p:nvSpPr>
        <p:spPr>
          <a:xfrm>
            <a:off x="3246074" y="3918157"/>
            <a:ext cx="2140538" cy="317413"/>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Invazinių rūšių naikinimas</a:t>
            </a:r>
            <a:endParaRPr lang="lt-LT" sz="1200" dirty="0">
              <a:solidFill>
                <a:schemeClr val="bg1"/>
              </a:solidFill>
            </a:endParaRPr>
          </a:p>
        </p:txBody>
      </p:sp>
      <p:sp>
        <p:nvSpPr>
          <p:cNvPr id="30" name="Rectangle: Rounded Corners 29">
            <a:extLst>
              <a:ext uri="{FF2B5EF4-FFF2-40B4-BE49-F238E27FC236}">
                <a16:creationId xmlns:a16="http://schemas.microsoft.com/office/drawing/2014/main" id="{B1D96078-09AE-4615-B84E-34E8237A7A56}"/>
              </a:ext>
            </a:extLst>
          </p:cNvPr>
          <p:cNvSpPr/>
          <p:nvPr/>
        </p:nvSpPr>
        <p:spPr>
          <a:xfrm>
            <a:off x="2910606" y="4283401"/>
            <a:ext cx="2476005" cy="333994"/>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Medyno tinkamo skalsumo ir struktūros palaikymas</a:t>
            </a:r>
            <a:endParaRPr lang="lt-LT" sz="1200" dirty="0">
              <a:solidFill>
                <a:schemeClr val="bg1"/>
              </a:solidFill>
            </a:endParaRPr>
          </a:p>
        </p:txBody>
      </p:sp>
      <p:sp>
        <p:nvSpPr>
          <p:cNvPr id="31" name="Rectangle: Rounded Corners 30">
            <a:extLst>
              <a:ext uri="{FF2B5EF4-FFF2-40B4-BE49-F238E27FC236}">
                <a16:creationId xmlns:a16="http://schemas.microsoft.com/office/drawing/2014/main" id="{5E69E678-EF7C-400C-ADCD-328D5C32A30A}"/>
              </a:ext>
            </a:extLst>
          </p:cNvPr>
          <p:cNvSpPr/>
          <p:nvPr/>
        </p:nvSpPr>
        <p:spPr>
          <a:xfrm>
            <a:off x="3253576" y="3677510"/>
            <a:ext cx="2125531" cy="186150"/>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Trako šalinimas</a:t>
            </a:r>
            <a:endParaRPr lang="lt-LT" sz="1200" dirty="0">
              <a:solidFill>
                <a:schemeClr val="bg1"/>
              </a:solidFill>
            </a:endParaRPr>
          </a:p>
        </p:txBody>
      </p:sp>
      <p:sp>
        <p:nvSpPr>
          <p:cNvPr id="32" name="Rectangle: Rounded Corners 31">
            <a:extLst>
              <a:ext uri="{FF2B5EF4-FFF2-40B4-BE49-F238E27FC236}">
                <a16:creationId xmlns:a16="http://schemas.microsoft.com/office/drawing/2014/main" id="{20D07A17-983C-4EEA-BEE7-86C499B2145A}"/>
              </a:ext>
            </a:extLst>
          </p:cNvPr>
          <p:cNvSpPr/>
          <p:nvPr/>
        </p:nvSpPr>
        <p:spPr>
          <a:xfrm>
            <a:off x="864524" y="4104172"/>
            <a:ext cx="1826763" cy="516940"/>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t>Mažo intensyvumo kontroliuojamas paklotės deginimas</a:t>
            </a:r>
            <a:endParaRPr lang="lt-LT" sz="1200" dirty="0"/>
          </a:p>
        </p:txBody>
      </p:sp>
      <p:sp>
        <p:nvSpPr>
          <p:cNvPr id="33" name="Rectangle: Rounded Corners 32">
            <a:extLst>
              <a:ext uri="{FF2B5EF4-FFF2-40B4-BE49-F238E27FC236}">
                <a16:creationId xmlns:a16="http://schemas.microsoft.com/office/drawing/2014/main" id="{D403FB0C-3398-4F1A-8D22-E43508FB3926}"/>
              </a:ext>
            </a:extLst>
          </p:cNvPr>
          <p:cNvSpPr/>
          <p:nvPr/>
        </p:nvSpPr>
        <p:spPr>
          <a:xfrm>
            <a:off x="881989" y="2922196"/>
            <a:ext cx="1491398" cy="559972"/>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t>Hidrologinio rėžimo atstatymas</a:t>
            </a:r>
            <a:endParaRPr lang="lt-LT" sz="1200" dirty="0"/>
          </a:p>
        </p:txBody>
      </p:sp>
      <p:sp>
        <p:nvSpPr>
          <p:cNvPr id="34" name="Rectangle: Rounded Corners 33">
            <a:extLst>
              <a:ext uri="{FF2B5EF4-FFF2-40B4-BE49-F238E27FC236}">
                <a16:creationId xmlns:a16="http://schemas.microsoft.com/office/drawing/2014/main" id="{7FF11FCC-E00D-46B8-BF97-4B3DA95217CB}"/>
              </a:ext>
            </a:extLst>
          </p:cNvPr>
          <p:cNvSpPr/>
          <p:nvPr/>
        </p:nvSpPr>
        <p:spPr>
          <a:xfrm>
            <a:off x="869819" y="3531342"/>
            <a:ext cx="1491399" cy="527684"/>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t>Bebrų skaičiaus reguliavimas</a:t>
            </a:r>
            <a:endParaRPr lang="lt-LT" sz="1200" dirty="0"/>
          </a:p>
        </p:txBody>
      </p:sp>
      <p:sp>
        <p:nvSpPr>
          <p:cNvPr id="35" name="Rectangle: Rounded Corners 34">
            <a:extLst>
              <a:ext uri="{FF2B5EF4-FFF2-40B4-BE49-F238E27FC236}">
                <a16:creationId xmlns:a16="http://schemas.microsoft.com/office/drawing/2014/main" id="{76969B85-0531-4DF3-88BF-C241C449523E}"/>
              </a:ext>
            </a:extLst>
          </p:cNvPr>
          <p:cNvSpPr/>
          <p:nvPr/>
        </p:nvSpPr>
        <p:spPr>
          <a:xfrm>
            <a:off x="3253576" y="3168128"/>
            <a:ext cx="2125531" cy="193086"/>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Eglių šalinimas</a:t>
            </a:r>
            <a:endParaRPr lang="lt-LT" sz="1200" dirty="0">
              <a:solidFill>
                <a:schemeClr val="bg1"/>
              </a:solidFill>
            </a:endParaRPr>
          </a:p>
        </p:txBody>
      </p:sp>
      <p:sp>
        <p:nvSpPr>
          <p:cNvPr id="36" name="Rectangle: Rounded Corners 35">
            <a:extLst>
              <a:ext uri="{FF2B5EF4-FFF2-40B4-BE49-F238E27FC236}">
                <a16:creationId xmlns:a16="http://schemas.microsoft.com/office/drawing/2014/main" id="{F2017062-25E3-4135-968F-E7BA4D7A290D}"/>
              </a:ext>
            </a:extLst>
          </p:cNvPr>
          <p:cNvSpPr/>
          <p:nvPr/>
        </p:nvSpPr>
        <p:spPr>
          <a:xfrm>
            <a:off x="3249925" y="3419984"/>
            <a:ext cx="2132833" cy="193086"/>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err="1">
                <a:solidFill>
                  <a:schemeClr val="bg1"/>
                </a:solidFill>
              </a:rPr>
              <a:t>Sukcesijos</a:t>
            </a:r>
            <a:r>
              <a:rPr lang="lt-LT" sz="1200" b="1" dirty="0">
                <a:solidFill>
                  <a:schemeClr val="bg1"/>
                </a:solidFill>
              </a:rPr>
              <a:t> stabdymas</a:t>
            </a:r>
            <a:endParaRPr lang="lt-LT" sz="1200" dirty="0">
              <a:solidFill>
                <a:schemeClr val="bg1"/>
              </a:solidFill>
            </a:endParaRPr>
          </a:p>
        </p:txBody>
      </p:sp>
      <p:cxnSp>
        <p:nvCxnSpPr>
          <p:cNvPr id="37" name="Straight Arrow Connector 36">
            <a:extLst>
              <a:ext uri="{FF2B5EF4-FFF2-40B4-BE49-F238E27FC236}">
                <a16:creationId xmlns:a16="http://schemas.microsoft.com/office/drawing/2014/main" id="{01F017B2-FAA5-419B-83AC-21D4565AA31C}"/>
              </a:ext>
            </a:extLst>
          </p:cNvPr>
          <p:cNvCxnSpPr>
            <a:cxnSpLocks/>
          </p:cNvCxnSpPr>
          <p:nvPr/>
        </p:nvCxnSpPr>
        <p:spPr>
          <a:xfrm>
            <a:off x="2966812" y="2846220"/>
            <a:ext cx="12644" cy="1437181"/>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BC38F31-3627-477D-B5BF-A6B783C950EC}"/>
              </a:ext>
            </a:extLst>
          </p:cNvPr>
          <p:cNvCxnSpPr>
            <a:cxnSpLocks/>
          </p:cNvCxnSpPr>
          <p:nvPr/>
        </p:nvCxnSpPr>
        <p:spPr>
          <a:xfrm flipH="1">
            <a:off x="2630519" y="2846220"/>
            <a:ext cx="1" cy="1257953"/>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F23D214-DAE8-4D66-841C-07FE219281A2}"/>
              </a:ext>
            </a:extLst>
          </p:cNvPr>
          <p:cNvCxnSpPr>
            <a:cxnSpLocks/>
          </p:cNvCxnSpPr>
          <p:nvPr/>
        </p:nvCxnSpPr>
        <p:spPr>
          <a:xfrm>
            <a:off x="2979004" y="3516526"/>
            <a:ext cx="262497" cy="0"/>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63DD059-A403-4297-9D63-7168D540FCAF}"/>
              </a:ext>
            </a:extLst>
          </p:cNvPr>
          <p:cNvCxnSpPr>
            <a:cxnSpLocks/>
          </p:cNvCxnSpPr>
          <p:nvPr/>
        </p:nvCxnSpPr>
        <p:spPr>
          <a:xfrm flipV="1">
            <a:off x="2973896" y="3768224"/>
            <a:ext cx="270278" cy="2385"/>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BC7BD5A-DCC1-475F-94A9-5827715679E0}"/>
              </a:ext>
            </a:extLst>
          </p:cNvPr>
          <p:cNvCxnSpPr>
            <a:cxnSpLocks/>
          </p:cNvCxnSpPr>
          <p:nvPr/>
        </p:nvCxnSpPr>
        <p:spPr>
          <a:xfrm flipV="1">
            <a:off x="2979455" y="4075808"/>
            <a:ext cx="266618" cy="1056"/>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53E57F2-F89C-46C9-A8B0-A39C73AA333D}"/>
              </a:ext>
            </a:extLst>
          </p:cNvPr>
          <p:cNvCxnSpPr>
            <a:cxnSpLocks/>
            <a:endCxn id="33" idx="3"/>
          </p:cNvCxnSpPr>
          <p:nvPr/>
        </p:nvCxnSpPr>
        <p:spPr>
          <a:xfrm flipH="1">
            <a:off x="2373387" y="3202182"/>
            <a:ext cx="257129" cy="1"/>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1BAFC67-8825-47CF-B757-D9185838AE13}"/>
              </a:ext>
            </a:extLst>
          </p:cNvPr>
          <p:cNvCxnSpPr>
            <a:cxnSpLocks/>
          </p:cNvCxnSpPr>
          <p:nvPr/>
        </p:nvCxnSpPr>
        <p:spPr>
          <a:xfrm flipH="1">
            <a:off x="2352746" y="3795184"/>
            <a:ext cx="269166" cy="1"/>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26E21746-2A58-45F8-98CB-5FCCF58254A5}"/>
              </a:ext>
            </a:extLst>
          </p:cNvPr>
          <p:cNvSpPr/>
          <p:nvPr/>
        </p:nvSpPr>
        <p:spPr>
          <a:xfrm>
            <a:off x="883830" y="4832671"/>
            <a:ext cx="10263538" cy="1379014"/>
          </a:xfrm>
          <a:prstGeom prst="roundRect">
            <a:avLst/>
          </a:prstGeom>
          <a:noFill/>
          <a:ln w="19050">
            <a:solidFill>
              <a:srgbClr val="33CC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t-LT" sz="1400" b="1" dirty="0">
                <a:solidFill>
                  <a:srgbClr val="33CC33"/>
                </a:solidFill>
              </a:rPr>
              <a:t>MIŠKŲ AUGINIMO IR APSAUGOS PRIEMONĖS</a:t>
            </a:r>
          </a:p>
          <a:p>
            <a:pPr algn="ctr"/>
            <a:endParaRPr lang="en-GB" sz="1200" dirty="0">
              <a:solidFill>
                <a:schemeClr val="tx1">
                  <a:lumMod val="50000"/>
                  <a:lumOff val="50000"/>
                </a:schemeClr>
              </a:solidFill>
            </a:endParaRPr>
          </a:p>
          <a:p>
            <a:pPr algn="ctr"/>
            <a:endParaRPr lang="en-GB" sz="1200" dirty="0">
              <a:solidFill>
                <a:schemeClr val="tx1">
                  <a:lumMod val="50000"/>
                  <a:lumOff val="50000"/>
                </a:schemeClr>
              </a:solidFill>
            </a:endParaRPr>
          </a:p>
          <a:p>
            <a:pPr algn="ctr"/>
            <a:endParaRPr lang="en-GB" sz="1200" dirty="0">
              <a:solidFill>
                <a:schemeClr val="tx1">
                  <a:lumMod val="50000"/>
                  <a:lumOff val="50000"/>
                </a:schemeClr>
              </a:solidFill>
            </a:endParaRPr>
          </a:p>
          <a:p>
            <a:pPr algn="ctr"/>
            <a:endParaRPr lang="lt-LT" sz="1200" dirty="0">
              <a:solidFill>
                <a:schemeClr val="tx1">
                  <a:lumMod val="50000"/>
                  <a:lumOff val="50000"/>
                </a:schemeClr>
              </a:solidFill>
            </a:endParaRPr>
          </a:p>
          <a:p>
            <a:pPr algn="ctr"/>
            <a:endParaRPr lang="lt-LT" sz="1050" dirty="0">
              <a:solidFill>
                <a:schemeClr val="tx1">
                  <a:lumMod val="50000"/>
                  <a:lumOff val="50000"/>
                </a:schemeClr>
              </a:solidFill>
            </a:endParaRPr>
          </a:p>
          <a:p>
            <a:pPr algn="ctr"/>
            <a:r>
              <a:rPr lang="lt-LT" sz="1400" dirty="0">
                <a:solidFill>
                  <a:srgbClr val="33CC33"/>
                </a:solidFill>
              </a:rPr>
              <a:t>Vykdomos siekiant palaikyti ir pagerinti saugomų rūšių ir buveinių būklę</a:t>
            </a:r>
          </a:p>
        </p:txBody>
      </p:sp>
      <p:sp>
        <p:nvSpPr>
          <p:cNvPr id="45" name="Rectangle: Rounded Corners 44">
            <a:extLst>
              <a:ext uri="{FF2B5EF4-FFF2-40B4-BE49-F238E27FC236}">
                <a16:creationId xmlns:a16="http://schemas.microsoft.com/office/drawing/2014/main" id="{1020C2CD-85EC-4735-B00A-FE989DB6521B}"/>
              </a:ext>
            </a:extLst>
          </p:cNvPr>
          <p:cNvSpPr/>
          <p:nvPr/>
        </p:nvSpPr>
        <p:spPr>
          <a:xfrm>
            <a:off x="5795414" y="5173096"/>
            <a:ext cx="1613289" cy="707073"/>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Miško atkūrimas</a:t>
            </a:r>
            <a:endParaRPr lang="lt-LT" sz="1400" dirty="0"/>
          </a:p>
        </p:txBody>
      </p:sp>
      <p:sp>
        <p:nvSpPr>
          <p:cNvPr id="46" name="Rectangle: Rounded Corners 45">
            <a:extLst>
              <a:ext uri="{FF2B5EF4-FFF2-40B4-BE49-F238E27FC236}">
                <a16:creationId xmlns:a16="http://schemas.microsoft.com/office/drawing/2014/main" id="{BCD23540-7648-481A-813F-C59BB777B0E6}"/>
              </a:ext>
            </a:extLst>
          </p:cNvPr>
          <p:cNvSpPr/>
          <p:nvPr/>
        </p:nvSpPr>
        <p:spPr>
          <a:xfrm>
            <a:off x="1031987" y="5173097"/>
            <a:ext cx="1562210" cy="707073"/>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Sanitarinė miško apsauga</a:t>
            </a:r>
            <a:endParaRPr lang="lt-LT" sz="1400" dirty="0"/>
          </a:p>
        </p:txBody>
      </p:sp>
      <p:sp>
        <p:nvSpPr>
          <p:cNvPr id="47" name="Rectangle: Rounded Corners 46">
            <a:extLst>
              <a:ext uri="{FF2B5EF4-FFF2-40B4-BE49-F238E27FC236}">
                <a16:creationId xmlns:a16="http://schemas.microsoft.com/office/drawing/2014/main" id="{227C5757-BE04-4F94-8D60-1FDA7C185094}"/>
              </a:ext>
            </a:extLst>
          </p:cNvPr>
          <p:cNvSpPr/>
          <p:nvPr/>
        </p:nvSpPr>
        <p:spPr>
          <a:xfrm>
            <a:off x="7576866" y="5166354"/>
            <a:ext cx="1613289" cy="707073"/>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Apsauga nuo žvėrių daromos žalos</a:t>
            </a:r>
            <a:endParaRPr lang="lt-LT" sz="1400" dirty="0"/>
          </a:p>
        </p:txBody>
      </p:sp>
      <p:sp>
        <p:nvSpPr>
          <p:cNvPr id="48" name="Rectangle: Rounded Corners 47">
            <a:extLst>
              <a:ext uri="{FF2B5EF4-FFF2-40B4-BE49-F238E27FC236}">
                <a16:creationId xmlns:a16="http://schemas.microsoft.com/office/drawing/2014/main" id="{259D8DC0-8C64-4D78-916F-028FBC2D0E0E}"/>
              </a:ext>
            </a:extLst>
          </p:cNvPr>
          <p:cNvSpPr/>
          <p:nvPr/>
        </p:nvSpPr>
        <p:spPr>
          <a:xfrm>
            <a:off x="9358317" y="5160105"/>
            <a:ext cx="1613289" cy="702371"/>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Kitos priemonės</a:t>
            </a:r>
            <a:endParaRPr lang="lt-LT" sz="1400" dirty="0"/>
          </a:p>
        </p:txBody>
      </p:sp>
      <p:grpSp>
        <p:nvGrpSpPr>
          <p:cNvPr id="49" name="Group 48">
            <a:extLst>
              <a:ext uri="{FF2B5EF4-FFF2-40B4-BE49-F238E27FC236}">
                <a16:creationId xmlns:a16="http://schemas.microsoft.com/office/drawing/2014/main" id="{ACEE8A9A-EF4F-4786-971D-89A148A9A9B6}"/>
              </a:ext>
            </a:extLst>
          </p:cNvPr>
          <p:cNvGrpSpPr/>
          <p:nvPr/>
        </p:nvGrpSpPr>
        <p:grpSpPr>
          <a:xfrm>
            <a:off x="2772925" y="5173096"/>
            <a:ext cx="2848802" cy="707073"/>
            <a:chOff x="3373498" y="5783406"/>
            <a:chExt cx="2594799" cy="878030"/>
          </a:xfrm>
        </p:grpSpPr>
        <p:sp>
          <p:nvSpPr>
            <p:cNvPr id="56" name="Rectangle: Rounded Corners 55">
              <a:extLst>
                <a:ext uri="{FF2B5EF4-FFF2-40B4-BE49-F238E27FC236}">
                  <a16:creationId xmlns:a16="http://schemas.microsoft.com/office/drawing/2014/main" id="{28FA4D86-228C-45C8-95CD-91912873463E}"/>
                </a:ext>
              </a:extLst>
            </p:cNvPr>
            <p:cNvSpPr/>
            <p:nvPr/>
          </p:nvSpPr>
          <p:spPr>
            <a:xfrm>
              <a:off x="3373498" y="5783406"/>
              <a:ext cx="2594799" cy="878030"/>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   Ugdomieji kirtimai</a:t>
              </a:r>
            </a:p>
            <a:p>
              <a:pPr algn="ctr"/>
              <a:endParaRPr lang="en-GB" sz="1600" dirty="0"/>
            </a:p>
            <a:p>
              <a:pPr algn="ctr"/>
              <a:endParaRPr lang="lt-LT" sz="2000" dirty="0"/>
            </a:p>
          </p:txBody>
        </p:sp>
        <p:sp>
          <p:nvSpPr>
            <p:cNvPr id="57" name="Rectangle 56">
              <a:extLst>
                <a:ext uri="{FF2B5EF4-FFF2-40B4-BE49-F238E27FC236}">
                  <a16:creationId xmlns:a16="http://schemas.microsoft.com/office/drawing/2014/main" id="{377D615E-365C-462C-8DEA-D28675B7E83F}"/>
                </a:ext>
              </a:extLst>
            </p:cNvPr>
            <p:cNvSpPr/>
            <p:nvPr/>
          </p:nvSpPr>
          <p:spPr>
            <a:xfrm>
              <a:off x="3421227" y="6067265"/>
              <a:ext cx="1622617" cy="581189"/>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lt-LT" sz="1200" dirty="0"/>
                <a:t>Jaunuolynų ugdymas,</a:t>
              </a:r>
            </a:p>
            <a:p>
              <a:pPr algn="ctr"/>
              <a:r>
                <a:rPr lang="en-GB" sz="1200" dirty="0"/>
                <a:t>R</a:t>
              </a:r>
              <a:r>
                <a:rPr lang="lt-LT" sz="1200" dirty="0" err="1"/>
                <a:t>etinimai</a:t>
              </a:r>
              <a:endParaRPr lang="lt-LT" sz="1200" dirty="0"/>
            </a:p>
          </p:txBody>
        </p:sp>
        <p:sp>
          <p:nvSpPr>
            <p:cNvPr id="58" name="Rectangle 57">
              <a:extLst>
                <a:ext uri="{FF2B5EF4-FFF2-40B4-BE49-F238E27FC236}">
                  <a16:creationId xmlns:a16="http://schemas.microsoft.com/office/drawing/2014/main" id="{B67C5877-6B1C-4C72-A106-9E62E547C7E8}"/>
                </a:ext>
              </a:extLst>
            </p:cNvPr>
            <p:cNvSpPr/>
            <p:nvPr/>
          </p:nvSpPr>
          <p:spPr>
            <a:xfrm>
              <a:off x="5128896" y="6067265"/>
              <a:ext cx="766416" cy="57357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lt-LT" sz="1200" dirty="0"/>
                <a:t>Einamieji kirtimai</a:t>
              </a:r>
            </a:p>
          </p:txBody>
        </p:sp>
      </p:grpSp>
      <p:sp>
        <p:nvSpPr>
          <p:cNvPr id="50" name="Rectangle: Rounded Corners 49">
            <a:extLst>
              <a:ext uri="{FF2B5EF4-FFF2-40B4-BE49-F238E27FC236}">
                <a16:creationId xmlns:a16="http://schemas.microsoft.com/office/drawing/2014/main" id="{20ED0402-9484-4542-9B37-D8C6CF9DA62F}"/>
              </a:ext>
            </a:extLst>
          </p:cNvPr>
          <p:cNvSpPr/>
          <p:nvPr/>
        </p:nvSpPr>
        <p:spPr>
          <a:xfrm>
            <a:off x="969162" y="5093746"/>
            <a:ext cx="3687431" cy="871076"/>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a:p>
        </p:txBody>
      </p:sp>
      <p:sp>
        <p:nvSpPr>
          <p:cNvPr id="51" name="Rectangle: Rounded Corners 50">
            <a:extLst>
              <a:ext uri="{FF2B5EF4-FFF2-40B4-BE49-F238E27FC236}">
                <a16:creationId xmlns:a16="http://schemas.microsoft.com/office/drawing/2014/main" id="{2EA6BEF2-E028-49E5-A090-7AC0C4BC4230}"/>
              </a:ext>
            </a:extLst>
          </p:cNvPr>
          <p:cNvSpPr/>
          <p:nvPr/>
        </p:nvSpPr>
        <p:spPr>
          <a:xfrm>
            <a:off x="4871169" y="2196739"/>
            <a:ext cx="6270692" cy="649483"/>
          </a:xfrm>
          <a:prstGeom prst="roundRect">
            <a:avLst>
              <a:gd name="adj"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KRAŠTOVAIZDŽIO NATŪRALIOS DINAMIKOS IMITAVIMO KIRTIMAI  </a:t>
            </a:r>
          </a:p>
          <a:p>
            <a:pPr algn="ctr"/>
            <a:r>
              <a:rPr lang="lt-LT" sz="1200" dirty="0"/>
              <a:t>(planuojami BAST lygmeniu, skirti užtikrinti gerą buveinių būklę ilgalaikėje perspektyvoje)</a:t>
            </a:r>
          </a:p>
        </p:txBody>
      </p:sp>
      <p:sp>
        <p:nvSpPr>
          <p:cNvPr id="52" name="Rectangle: Rounded Corners 51">
            <a:extLst>
              <a:ext uri="{FF2B5EF4-FFF2-40B4-BE49-F238E27FC236}">
                <a16:creationId xmlns:a16="http://schemas.microsoft.com/office/drawing/2014/main" id="{AFAD8649-7A68-4419-864E-C2A34ECA26AD}"/>
              </a:ext>
            </a:extLst>
          </p:cNvPr>
          <p:cNvSpPr/>
          <p:nvPr/>
        </p:nvSpPr>
        <p:spPr>
          <a:xfrm>
            <a:off x="2830580" y="2920787"/>
            <a:ext cx="8311280" cy="1831792"/>
          </a:xfrm>
          <a:prstGeom prst="roundRect">
            <a:avLst>
              <a:gd name="adj" fmla="val 8710"/>
            </a:avLst>
          </a:prstGeom>
          <a:noFill/>
          <a:ln w="19050">
            <a:solidFill>
              <a:schemeClr val="accent5">
                <a:lumMod val="60000"/>
                <a:lumOff val="40000"/>
              </a:schemeClr>
            </a:solidFill>
            <a:prstDash val="sysDash"/>
            <a:extLst>
              <a:ext uri="{C807C97D-BFC1-408E-A445-0C87EB9F89A2}">
                <ask:lineSketchStyleProps xmlns:ask="http://schemas.microsoft.com/office/drawing/2018/sketchyshapes" sd="1219033472">
                  <a:custGeom>
                    <a:avLst/>
                    <a:gdLst>
                      <a:gd name="connsiteX0" fmla="*/ 0 w 7502487"/>
                      <a:gd name="connsiteY0" fmla="*/ 199705 h 2292819"/>
                      <a:gd name="connsiteX1" fmla="*/ 199705 w 7502487"/>
                      <a:gd name="connsiteY1" fmla="*/ 0 h 2292819"/>
                      <a:gd name="connsiteX2" fmla="*/ 933690 w 7502487"/>
                      <a:gd name="connsiteY2" fmla="*/ 0 h 2292819"/>
                      <a:gd name="connsiteX3" fmla="*/ 1454582 w 7502487"/>
                      <a:gd name="connsiteY3" fmla="*/ 0 h 2292819"/>
                      <a:gd name="connsiteX4" fmla="*/ 1904443 w 7502487"/>
                      <a:gd name="connsiteY4" fmla="*/ 0 h 2292819"/>
                      <a:gd name="connsiteX5" fmla="*/ 2567397 w 7502487"/>
                      <a:gd name="connsiteY5" fmla="*/ 0 h 2292819"/>
                      <a:gd name="connsiteX6" fmla="*/ 3088290 w 7502487"/>
                      <a:gd name="connsiteY6" fmla="*/ 0 h 2292819"/>
                      <a:gd name="connsiteX7" fmla="*/ 3822274 w 7502487"/>
                      <a:gd name="connsiteY7" fmla="*/ 0 h 2292819"/>
                      <a:gd name="connsiteX8" fmla="*/ 4272136 w 7502487"/>
                      <a:gd name="connsiteY8" fmla="*/ 0 h 2292819"/>
                      <a:gd name="connsiteX9" fmla="*/ 5006120 w 7502487"/>
                      <a:gd name="connsiteY9" fmla="*/ 0 h 2292819"/>
                      <a:gd name="connsiteX10" fmla="*/ 5384951 w 7502487"/>
                      <a:gd name="connsiteY10" fmla="*/ 0 h 2292819"/>
                      <a:gd name="connsiteX11" fmla="*/ 5976874 w 7502487"/>
                      <a:gd name="connsiteY11" fmla="*/ 0 h 2292819"/>
                      <a:gd name="connsiteX12" fmla="*/ 6568797 w 7502487"/>
                      <a:gd name="connsiteY12" fmla="*/ 0 h 2292819"/>
                      <a:gd name="connsiteX13" fmla="*/ 7302782 w 7502487"/>
                      <a:gd name="connsiteY13" fmla="*/ 0 h 2292819"/>
                      <a:gd name="connsiteX14" fmla="*/ 7502487 w 7502487"/>
                      <a:gd name="connsiteY14" fmla="*/ 199705 h 2292819"/>
                      <a:gd name="connsiteX15" fmla="*/ 7502487 w 7502487"/>
                      <a:gd name="connsiteY15" fmla="*/ 673057 h 2292819"/>
                      <a:gd name="connsiteX16" fmla="*/ 7502487 w 7502487"/>
                      <a:gd name="connsiteY16" fmla="*/ 1146410 h 2292819"/>
                      <a:gd name="connsiteX17" fmla="*/ 7502487 w 7502487"/>
                      <a:gd name="connsiteY17" fmla="*/ 1657630 h 2292819"/>
                      <a:gd name="connsiteX18" fmla="*/ 7502487 w 7502487"/>
                      <a:gd name="connsiteY18" fmla="*/ 2093114 h 2292819"/>
                      <a:gd name="connsiteX19" fmla="*/ 7302782 w 7502487"/>
                      <a:gd name="connsiteY19" fmla="*/ 2292819 h 2292819"/>
                      <a:gd name="connsiteX20" fmla="*/ 6852920 w 7502487"/>
                      <a:gd name="connsiteY20" fmla="*/ 2292819 h 2292819"/>
                      <a:gd name="connsiteX21" fmla="*/ 6260997 w 7502487"/>
                      <a:gd name="connsiteY21" fmla="*/ 2292819 h 2292819"/>
                      <a:gd name="connsiteX22" fmla="*/ 5811136 w 7502487"/>
                      <a:gd name="connsiteY22" fmla="*/ 2292819 h 2292819"/>
                      <a:gd name="connsiteX23" fmla="*/ 5219213 w 7502487"/>
                      <a:gd name="connsiteY23" fmla="*/ 2292819 h 2292819"/>
                      <a:gd name="connsiteX24" fmla="*/ 4840382 w 7502487"/>
                      <a:gd name="connsiteY24" fmla="*/ 2292819 h 2292819"/>
                      <a:gd name="connsiteX25" fmla="*/ 4461551 w 7502487"/>
                      <a:gd name="connsiteY25" fmla="*/ 2292819 h 2292819"/>
                      <a:gd name="connsiteX26" fmla="*/ 3869628 w 7502487"/>
                      <a:gd name="connsiteY26" fmla="*/ 2292819 h 2292819"/>
                      <a:gd name="connsiteX27" fmla="*/ 3419767 w 7502487"/>
                      <a:gd name="connsiteY27" fmla="*/ 2292819 h 2292819"/>
                      <a:gd name="connsiteX28" fmla="*/ 2756813 w 7502487"/>
                      <a:gd name="connsiteY28" fmla="*/ 2292819 h 2292819"/>
                      <a:gd name="connsiteX29" fmla="*/ 2306951 w 7502487"/>
                      <a:gd name="connsiteY29" fmla="*/ 2292819 h 2292819"/>
                      <a:gd name="connsiteX30" fmla="*/ 1643997 w 7502487"/>
                      <a:gd name="connsiteY30" fmla="*/ 2292819 h 2292819"/>
                      <a:gd name="connsiteX31" fmla="*/ 1265167 w 7502487"/>
                      <a:gd name="connsiteY31" fmla="*/ 2292819 h 2292819"/>
                      <a:gd name="connsiteX32" fmla="*/ 199705 w 7502487"/>
                      <a:gd name="connsiteY32" fmla="*/ 2292819 h 2292819"/>
                      <a:gd name="connsiteX33" fmla="*/ 0 w 7502487"/>
                      <a:gd name="connsiteY33" fmla="*/ 2093114 h 2292819"/>
                      <a:gd name="connsiteX34" fmla="*/ 0 w 7502487"/>
                      <a:gd name="connsiteY34" fmla="*/ 1619762 h 2292819"/>
                      <a:gd name="connsiteX35" fmla="*/ 0 w 7502487"/>
                      <a:gd name="connsiteY35" fmla="*/ 1127475 h 2292819"/>
                      <a:gd name="connsiteX36" fmla="*/ 0 w 7502487"/>
                      <a:gd name="connsiteY36" fmla="*/ 691991 h 2292819"/>
                      <a:gd name="connsiteX37" fmla="*/ 0 w 7502487"/>
                      <a:gd name="connsiteY37" fmla="*/ 199705 h 229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02487" h="2292819" extrusionOk="0">
                        <a:moveTo>
                          <a:pt x="0" y="199705"/>
                        </a:moveTo>
                        <a:cubicBezTo>
                          <a:pt x="-16909" y="78981"/>
                          <a:pt x="74846" y="5466"/>
                          <a:pt x="199705" y="0"/>
                        </a:cubicBezTo>
                        <a:cubicBezTo>
                          <a:pt x="365029" y="-74401"/>
                          <a:pt x="698536" y="25525"/>
                          <a:pt x="933690" y="0"/>
                        </a:cubicBezTo>
                        <a:cubicBezTo>
                          <a:pt x="1168844" y="-25525"/>
                          <a:pt x="1219222" y="38077"/>
                          <a:pt x="1454582" y="0"/>
                        </a:cubicBezTo>
                        <a:cubicBezTo>
                          <a:pt x="1689942" y="-38077"/>
                          <a:pt x="1707541" y="50028"/>
                          <a:pt x="1904443" y="0"/>
                        </a:cubicBezTo>
                        <a:cubicBezTo>
                          <a:pt x="2101345" y="-50028"/>
                          <a:pt x="2280973" y="41515"/>
                          <a:pt x="2567397" y="0"/>
                        </a:cubicBezTo>
                        <a:cubicBezTo>
                          <a:pt x="2853821" y="-41515"/>
                          <a:pt x="2841462" y="48056"/>
                          <a:pt x="3088290" y="0"/>
                        </a:cubicBezTo>
                        <a:cubicBezTo>
                          <a:pt x="3335118" y="-48056"/>
                          <a:pt x="3478237" y="36188"/>
                          <a:pt x="3822274" y="0"/>
                        </a:cubicBezTo>
                        <a:cubicBezTo>
                          <a:pt x="4166311" y="-36188"/>
                          <a:pt x="4076586" y="51747"/>
                          <a:pt x="4272136" y="0"/>
                        </a:cubicBezTo>
                        <a:cubicBezTo>
                          <a:pt x="4467686" y="-51747"/>
                          <a:pt x="4643749" y="3406"/>
                          <a:pt x="5006120" y="0"/>
                        </a:cubicBezTo>
                        <a:cubicBezTo>
                          <a:pt x="5368491" y="-3406"/>
                          <a:pt x="5251563" y="17594"/>
                          <a:pt x="5384951" y="0"/>
                        </a:cubicBezTo>
                        <a:cubicBezTo>
                          <a:pt x="5518339" y="-17594"/>
                          <a:pt x="5741391" y="47407"/>
                          <a:pt x="5976874" y="0"/>
                        </a:cubicBezTo>
                        <a:cubicBezTo>
                          <a:pt x="6212357" y="-47407"/>
                          <a:pt x="6321535" y="58198"/>
                          <a:pt x="6568797" y="0"/>
                        </a:cubicBezTo>
                        <a:cubicBezTo>
                          <a:pt x="6816059" y="-58198"/>
                          <a:pt x="7147875" y="63711"/>
                          <a:pt x="7302782" y="0"/>
                        </a:cubicBezTo>
                        <a:cubicBezTo>
                          <a:pt x="7419384" y="7727"/>
                          <a:pt x="7521793" y="72507"/>
                          <a:pt x="7502487" y="199705"/>
                        </a:cubicBezTo>
                        <a:cubicBezTo>
                          <a:pt x="7522017" y="407555"/>
                          <a:pt x="7453081" y="510334"/>
                          <a:pt x="7502487" y="673057"/>
                        </a:cubicBezTo>
                        <a:cubicBezTo>
                          <a:pt x="7551893" y="835780"/>
                          <a:pt x="7499114" y="949873"/>
                          <a:pt x="7502487" y="1146410"/>
                        </a:cubicBezTo>
                        <a:cubicBezTo>
                          <a:pt x="7505860" y="1342947"/>
                          <a:pt x="7467732" y="1463807"/>
                          <a:pt x="7502487" y="1657630"/>
                        </a:cubicBezTo>
                        <a:cubicBezTo>
                          <a:pt x="7537242" y="1851453"/>
                          <a:pt x="7458208" y="1932674"/>
                          <a:pt x="7502487" y="2093114"/>
                        </a:cubicBezTo>
                        <a:cubicBezTo>
                          <a:pt x="7492388" y="2221465"/>
                          <a:pt x="7419620" y="2297682"/>
                          <a:pt x="7302782" y="2292819"/>
                        </a:cubicBezTo>
                        <a:cubicBezTo>
                          <a:pt x="7142522" y="2299760"/>
                          <a:pt x="6943682" y="2270893"/>
                          <a:pt x="6852920" y="2292819"/>
                        </a:cubicBezTo>
                        <a:cubicBezTo>
                          <a:pt x="6762158" y="2314745"/>
                          <a:pt x="6446382" y="2250067"/>
                          <a:pt x="6260997" y="2292819"/>
                        </a:cubicBezTo>
                        <a:cubicBezTo>
                          <a:pt x="6075612" y="2335571"/>
                          <a:pt x="5980791" y="2288089"/>
                          <a:pt x="5811136" y="2292819"/>
                        </a:cubicBezTo>
                        <a:cubicBezTo>
                          <a:pt x="5641481" y="2297549"/>
                          <a:pt x="5450940" y="2233982"/>
                          <a:pt x="5219213" y="2292819"/>
                        </a:cubicBezTo>
                        <a:cubicBezTo>
                          <a:pt x="4987486" y="2351656"/>
                          <a:pt x="4939130" y="2275514"/>
                          <a:pt x="4840382" y="2292819"/>
                        </a:cubicBezTo>
                        <a:cubicBezTo>
                          <a:pt x="4741634" y="2310124"/>
                          <a:pt x="4641855" y="2267241"/>
                          <a:pt x="4461551" y="2292819"/>
                        </a:cubicBezTo>
                        <a:cubicBezTo>
                          <a:pt x="4281247" y="2318397"/>
                          <a:pt x="4105046" y="2269863"/>
                          <a:pt x="3869628" y="2292819"/>
                        </a:cubicBezTo>
                        <a:cubicBezTo>
                          <a:pt x="3634210" y="2315775"/>
                          <a:pt x="3613337" y="2245726"/>
                          <a:pt x="3419767" y="2292819"/>
                        </a:cubicBezTo>
                        <a:cubicBezTo>
                          <a:pt x="3226197" y="2339912"/>
                          <a:pt x="2896626" y="2269370"/>
                          <a:pt x="2756813" y="2292819"/>
                        </a:cubicBezTo>
                        <a:cubicBezTo>
                          <a:pt x="2617000" y="2316268"/>
                          <a:pt x="2410517" y="2259702"/>
                          <a:pt x="2306951" y="2292819"/>
                        </a:cubicBezTo>
                        <a:cubicBezTo>
                          <a:pt x="2203385" y="2325936"/>
                          <a:pt x="1837213" y="2238651"/>
                          <a:pt x="1643997" y="2292819"/>
                        </a:cubicBezTo>
                        <a:cubicBezTo>
                          <a:pt x="1450781" y="2346987"/>
                          <a:pt x="1424061" y="2284257"/>
                          <a:pt x="1265167" y="2292819"/>
                        </a:cubicBezTo>
                        <a:cubicBezTo>
                          <a:pt x="1106273" y="2301381"/>
                          <a:pt x="571667" y="2213306"/>
                          <a:pt x="199705" y="2292819"/>
                        </a:cubicBezTo>
                        <a:cubicBezTo>
                          <a:pt x="107080" y="2309203"/>
                          <a:pt x="16668" y="2193442"/>
                          <a:pt x="0" y="2093114"/>
                        </a:cubicBezTo>
                        <a:cubicBezTo>
                          <a:pt x="-42582" y="1934062"/>
                          <a:pt x="41775" y="1814929"/>
                          <a:pt x="0" y="1619762"/>
                        </a:cubicBezTo>
                        <a:cubicBezTo>
                          <a:pt x="-41775" y="1424595"/>
                          <a:pt x="26141" y="1309389"/>
                          <a:pt x="0" y="1127475"/>
                        </a:cubicBezTo>
                        <a:cubicBezTo>
                          <a:pt x="-26141" y="945561"/>
                          <a:pt x="23397" y="814995"/>
                          <a:pt x="0" y="691991"/>
                        </a:cubicBezTo>
                        <a:cubicBezTo>
                          <a:pt x="-23397" y="568987"/>
                          <a:pt x="6268" y="385219"/>
                          <a:pt x="0" y="1997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a:p>
        </p:txBody>
      </p:sp>
      <p:sp>
        <p:nvSpPr>
          <p:cNvPr id="53" name="Rectangle 52">
            <a:extLst>
              <a:ext uri="{FF2B5EF4-FFF2-40B4-BE49-F238E27FC236}">
                <a16:creationId xmlns:a16="http://schemas.microsoft.com/office/drawing/2014/main" id="{6E89CC0D-27A5-4659-A2D2-6678ED9912CF}"/>
              </a:ext>
            </a:extLst>
          </p:cNvPr>
          <p:cNvSpPr/>
          <p:nvPr/>
        </p:nvSpPr>
        <p:spPr>
          <a:xfrm>
            <a:off x="3868830" y="2890675"/>
            <a:ext cx="4293540" cy="211448"/>
          </a:xfrm>
          <a:prstGeom prst="rect">
            <a:avLst/>
          </a:prstGeom>
          <a:solidFill>
            <a:schemeClr val="bg1">
              <a:alpha val="0"/>
            </a:schemeClr>
          </a:solid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400" i="1" dirty="0">
                <a:solidFill>
                  <a:schemeClr val="accent5">
                    <a:lumMod val="75000"/>
                  </a:schemeClr>
                </a:solidFill>
              </a:rPr>
              <a:t>Biologinės įvairovės palaikymo kirtimai</a:t>
            </a:r>
          </a:p>
        </p:txBody>
      </p:sp>
      <p:sp>
        <p:nvSpPr>
          <p:cNvPr id="54" name="Rectangle: Rounded Corners 53">
            <a:extLst>
              <a:ext uri="{FF2B5EF4-FFF2-40B4-BE49-F238E27FC236}">
                <a16:creationId xmlns:a16="http://schemas.microsoft.com/office/drawing/2014/main" id="{5F56B87A-A8EC-47F8-880B-FD42A33A8122}"/>
              </a:ext>
            </a:extLst>
          </p:cNvPr>
          <p:cNvSpPr/>
          <p:nvPr/>
        </p:nvSpPr>
        <p:spPr>
          <a:xfrm>
            <a:off x="864708" y="2194583"/>
            <a:ext cx="3842372" cy="651637"/>
          </a:xfrm>
          <a:prstGeom prst="roundRect">
            <a:avLst>
              <a:gd name="adj"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t>GAMTOTVARKOS PRIEMONĖS </a:t>
            </a:r>
          </a:p>
          <a:p>
            <a:pPr algn="ctr"/>
            <a:r>
              <a:rPr lang="lt-LT" sz="1200" dirty="0"/>
              <a:t>(planuojamos buveinės lygmeniu, skirtos palaikyti ir atkurti gerą buveinių būklę)</a:t>
            </a:r>
          </a:p>
        </p:txBody>
      </p:sp>
      <p:cxnSp>
        <p:nvCxnSpPr>
          <p:cNvPr id="55" name="Straight Arrow Connector 54">
            <a:extLst>
              <a:ext uri="{FF2B5EF4-FFF2-40B4-BE49-F238E27FC236}">
                <a16:creationId xmlns:a16="http://schemas.microsoft.com/office/drawing/2014/main" id="{9AF63181-9B57-4639-82A3-650BF56B2479}"/>
              </a:ext>
            </a:extLst>
          </p:cNvPr>
          <p:cNvCxnSpPr>
            <a:cxnSpLocks/>
            <a:stCxn id="18" idx="2"/>
          </p:cNvCxnSpPr>
          <p:nvPr/>
        </p:nvCxnSpPr>
        <p:spPr>
          <a:xfrm flipH="1">
            <a:off x="4656591" y="2009213"/>
            <a:ext cx="3347581" cy="185370"/>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22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36"/>
                                        </p:tgtEl>
                                      </p:cBhvr>
                                    </p:animEffect>
                                    <p:set>
                                      <p:cBhvr>
                                        <p:cTn id="67" dur="1" fill="hold">
                                          <p:stCondLst>
                                            <p:cond delay="499"/>
                                          </p:stCondLst>
                                        </p:cTn>
                                        <p:tgtEl>
                                          <p:spTgt spid="3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7"/>
                                        </p:tgtEl>
                                      </p:cBhvr>
                                    </p:animEffect>
                                    <p:set>
                                      <p:cBhvr>
                                        <p:cTn id="70" dur="1" fill="hold">
                                          <p:stCondLst>
                                            <p:cond delay="499"/>
                                          </p:stCondLst>
                                        </p:cTn>
                                        <p:tgtEl>
                                          <p:spTgt spid="3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8"/>
                                        </p:tgtEl>
                                      </p:cBhvr>
                                    </p:animEffect>
                                    <p:set>
                                      <p:cBhvr>
                                        <p:cTn id="73" dur="1" fill="hold">
                                          <p:stCondLst>
                                            <p:cond delay="499"/>
                                          </p:stCondLst>
                                        </p:cTn>
                                        <p:tgtEl>
                                          <p:spTgt spid="3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9"/>
                                        </p:tgtEl>
                                      </p:cBhvr>
                                    </p:animEffect>
                                    <p:set>
                                      <p:cBhvr>
                                        <p:cTn id="76" dur="1" fill="hold">
                                          <p:stCondLst>
                                            <p:cond delay="499"/>
                                          </p:stCondLst>
                                        </p:cTn>
                                        <p:tgtEl>
                                          <p:spTgt spid="3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0"/>
                                        </p:tgtEl>
                                      </p:cBhvr>
                                    </p:animEffect>
                                    <p:set>
                                      <p:cBhvr>
                                        <p:cTn id="79" dur="1" fill="hold">
                                          <p:stCondLst>
                                            <p:cond delay="499"/>
                                          </p:stCondLst>
                                        </p:cTn>
                                        <p:tgtEl>
                                          <p:spTgt spid="40"/>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41"/>
                                        </p:tgtEl>
                                      </p:cBhvr>
                                    </p:animEffect>
                                    <p:set>
                                      <p:cBhvr>
                                        <p:cTn id="82" dur="1" fill="hold">
                                          <p:stCondLst>
                                            <p:cond delay="499"/>
                                          </p:stCondLst>
                                        </p:cTn>
                                        <p:tgtEl>
                                          <p:spTgt spid="4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2"/>
                                        </p:tgtEl>
                                      </p:cBhvr>
                                    </p:animEffect>
                                    <p:set>
                                      <p:cBhvr>
                                        <p:cTn id="85" dur="1" fill="hold">
                                          <p:stCondLst>
                                            <p:cond delay="499"/>
                                          </p:stCondLst>
                                        </p:cTn>
                                        <p:tgtEl>
                                          <p:spTgt spid="4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3"/>
                                        </p:tgtEl>
                                      </p:cBhvr>
                                    </p:animEffect>
                                    <p:set>
                                      <p:cBhvr>
                                        <p:cTn id="88" dur="1" fill="hold">
                                          <p:stCondLst>
                                            <p:cond delay="499"/>
                                          </p:stCondLst>
                                        </p:cTn>
                                        <p:tgtEl>
                                          <p:spTgt spid="43"/>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44"/>
                                        </p:tgtEl>
                                      </p:cBhvr>
                                    </p:animEffect>
                                    <p:set>
                                      <p:cBhvr>
                                        <p:cTn id="91" dur="1" fill="hold">
                                          <p:stCondLst>
                                            <p:cond delay="499"/>
                                          </p:stCondLst>
                                        </p:cTn>
                                        <p:tgtEl>
                                          <p:spTgt spid="44"/>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45"/>
                                        </p:tgtEl>
                                      </p:cBhvr>
                                    </p:animEffect>
                                    <p:set>
                                      <p:cBhvr>
                                        <p:cTn id="94" dur="1" fill="hold">
                                          <p:stCondLst>
                                            <p:cond delay="499"/>
                                          </p:stCondLst>
                                        </p:cTn>
                                        <p:tgtEl>
                                          <p:spTgt spid="45"/>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46"/>
                                        </p:tgtEl>
                                      </p:cBhvr>
                                    </p:animEffect>
                                    <p:set>
                                      <p:cBhvr>
                                        <p:cTn id="97" dur="1" fill="hold">
                                          <p:stCondLst>
                                            <p:cond delay="499"/>
                                          </p:stCondLst>
                                        </p:cTn>
                                        <p:tgtEl>
                                          <p:spTgt spid="46"/>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47"/>
                                        </p:tgtEl>
                                      </p:cBhvr>
                                    </p:animEffect>
                                    <p:set>
                                      <p:cBhvr>
                                        <p:cTn id="100" dur="1" fill="hold">
                                          <p:stCondLst>
                                            <p:cond delay="499"/>
                                          </p:stCondLst>
                                        </p:cTn>
                                        <p:tgtEl>
                                          <p:spTgt spid="47"/>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48"/>
                                        </p:tgtEl>
                                      </p:cBhvr>
                                    </p:animEffect>
                                    <p:set>
                                      <p:cBhvr>
                                        <p:cTn id="103" dur="1" fill="hold">
                                          <p:stCondLst>
                                            <p:cond delay="499"/>
                                          </p:stCondLst>
                                        </p:cTn>
                                        <p:tgtEl>
                                          <p:spTgt spid="48"/>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9"/>
                                        </p:tgtEl>
                                      </p:cBhvr>
                                    </p:animEffect>
                                    <p:set>
                                      <p:cBhvr>
                                        <p:cTn id="106" dur="1" fill="hold">
                                          <p:stCondLst>
                                            <p:cond delay="499"/>
                                          </p:stCondLst>
                                        </p:cTn>
                                        <p:tgtEl>
                                          <p:spTgt spid="49"/>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50"/>
                                        </p:tgtEl>
                                      </p:cBhvr>
                                    </p:animEffect>
                                    <p:set>
                                      <p:cBhvr>
                                        <p:cTn id="109" dur="1" fill="hold">
                                          <p:stCondLst>
                                            <p:cond delay="499"/>
                                          </p:stCondLst>
                                        </p:cTn>
                                        <p:tgtEl>
                                          <p:spTgt spid="50"/>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51"/>
                                        </p:tgtEl>
                                      </p:cBhvr>
                                    </p:animEffect>
                                    <p:set>
                                      <p:cBhvr>
                                        <p:cTn id="112" dur="1" fill="hold">
                                          <p:stCondLst>
                                            <p:cond delay="499"/>
                                          </p:stCondLst>
                                        </p:cTn>
                                        <p:tgtEl>
                                          <p:spTgt spid="51"/>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52"/>
                                        </p:tgtEl>
                                      </p:cBhvr>
                                    </p:animEffect>
                                    <p:set>
                                      <p:cBhvr>
                                        <p:cTn id="115" dur="1" fill="hold">
                                          <p:stCondLst>
                                            <p:cond delay="499"/>
                                          </p:stCondLst>
                                        </p:cTn>
                                        <p:tgtEl>
                                          <p:spTgt spid="52"/>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53"/>
                                        </p:tgtEl>
                                      </p:cBhvr>
                                    </p:animEffect>
                                    <p:set>
                                      <p:cBhvr>
                                        <p:cTn id="118" dur="1" fill="hold">
                                          <p:stCondLst>
                                            <p:cond delay="499"/>
                                          </p:stCondLst>
                                        </p:cTn>
                                        <p:tgtEl>
                                          <p:spTgt spid="53"/>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54"/>
                                        </p:tgtEl>
                                      </p:cBhvr>
                                    </p:animEffect>
                                    <p:set>
                                      <p:cBhvr>
                                        <p:cTn id="121" dur="1" fill="hold">
                                          <p:stCondLst>
                                            <p:cond delay="499"/>
                                          </p:stCondLst>
                                        </p:cTn>
                                        <p:tgtEl>
                                          <p:spTgt spid="54"/>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55"/>
                                        </p:tgtEl>
                                      </p:cBhvr>
                                    </p:animEffect>
                                    <p:set>
                                      <p:cBhvr>
                                        <p:cTn id="124"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44" grpId="0" animBg="1"/>
      <p:bldP spid="45" grpId="0" animBg="1"/>
      <p:bldP spid="46" grpId="0" animBg="1"/>
      <p:bldP spid="47" grpId="0" animBg="1"/>
      <p:bldP spid="48" grpId="0" animBg="1"/>
      <p:bldP spid="50"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74994F3-33F1-43CE-ACC5-53E9D7E2CB5E}"/>
              </a:ext>
            </a:extLst>
          </p:cNvPr>
          <p:cNvSpPr/>
          <p:nvPr/>
        </p:nvSpPr>
        <p:spPr>
          <a:xfrm>
            <a:off x="1116032" y="653703"/>
            <a:ext cx="3339725" cy="1416397"/>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700" b="1" dirty="0">
              <a:solidFill>
                <a:schemeClr val="accent2">
                  <a:lumMod val="60000"/>
                  <a:lumOff val="40000"/>
                </a:schemeClr>
              </a:solidFill>
            </a:endParaRPr>
          </a:p>
          <a:p>
            <a:pPr algn="ctr"/>
            <a:r>
              <a:rPr lang="lt-LT" sz="1400" b="1" dirty="0">
                <a:solidFill>
                  <a:schemeClr val="accent2">
                    <a:lumMod val="60000"/>
                    <a:lumOff val="40000"/>
                  </a:schemeClr>
                </a:solidFill>
              </a:rPr>
              <a:t>I BUVEINIŲ KATEGORIJA</a:t>
            </a:r>
          </a:p>
          <a:p>
            <a:pPr algn="ctr"/>
            <a:r>
              <a:rPr lang="lt-LT" sz="1400" b="1" dirty="0">
                <a:solidFill>
                  <a:schemeClr val="accent6">
                    <a:lumMod val="60000"/>
                    <a:lumOff val="40000"/>
                  </a:schemeClr>
                </a:solidFill>
              </a:rPr>
              <a:t>II BUVEINIŲ KATEGORIJA</a:t>
            </a:r>
            <a:r>
              <a:rPr lang="en-GB" sz="1400" b="1" dirty="0">
                <a:solidFill>
                  <a:schemeClr val="accent6">
                    <a:lumMod val="60000"/>
                    <a:lumOff val="40000"/>
                  </a:schemeClr>
                </a:solidFill>
              </a:rPr>
              <a:t>:</a:t>
            </a:r>
            <a:endParaRPr lang="lt-LT" sz="1400" b="1" dirty="0">
              <a:solidFill>
                <a:schemeClr val="accent6">
                  <a:lumMod val="60000"/>
                  <a:lumOff val="40000"/>
                </a:schemeClr>
              </a:solidFill>
            </a:endParaRPr>
          </a:p>
          <a:p>
            <a:r>
              <a:rPr lang="en-GB" sz="1400" b="1" dirty="0">
                <a:solidFill>
                  <a:schemeClr val="accent6">
                    <a:lumMod val="60000"/>
                    <a:lumOff val="40000"/>
                  </a:schemeClr>
                </a:solidFill>
              </a:rPr>
              <a:t>JEI </a:t>
            </a:r>
            <a:r>
              <a:rPr lang="lt-LT" sz="1400" b="1" dirty="0">
                <a:solidFill>
                  <a:schemeClr val="accent6">
                    <a:lumMod val="60000"/>
                    <a:lumOff val="40000"/>
                  </a:schemeClr>
                </a:solidFill>
              </a:rPr>
              <a:t>S&lt;50HA</a:t>
            </a:r>
            <a:r>
              <a:rPr lang="en-GB" sz="1400" b="1" dirty="0">
                <a:solidFill>
                  <a:schemeClr val="accent6">
                    <a:lumMod val="60000"/>
                    <a:lumOff val="40000"/>
                  </a:schemeClr>
                </a:solidFill>
              </a:rPr>
              <a:t>, APIMA 100% PLOTO</a:t>
            </a:r>
          </a:p>
          <a:p>
            <a:r>
              <a:rPr lang="en-GB" sz="1400" b="1" dirty="0">
                <a:solidFill>
                  <a:schemeClr val="accent6">
                    <a:lumMod val="60000"/>
                    <a:lumOff val="40000"/>
                  </a:schemeClr>
                </a:solidFill>
              </a:rPr>
              <a:t>JEI </a:t>
            </a:r>
            <a:r>
              <a:rPr lang="lt-LT" sz="1400" b="1" dirty="0">
                <a:solidFill>
                  <a:schemeClr val="accent6">
                    <a:lumMod val="60000"/>
                    <a:lumOff val="40000"/>
                  </a:schemeClr>
                </a:solidFill>
              </a:rPr>
              <a:t>S&gt;50 HA</a:t>
            </a:r>
            <a:r>
              <a:rPr lang="en-GB" sz="1400" b="1" dirty="0">
                <a:solidFill>
                  <a:schemeClr val="accent6">
                    <a:lumMod val="60000"/>
                    <a:lumOff val="40000"/>
                  </a:schemeClr>
                </a:solidFill>
              </a:rPr>
              <a:t>,</a:t>
            </a:r>
            <a:r>
              <a:rPr lang="lt-LT" sz="1400" b="1" dirty="0">
                <a:solidFill>
                  <a:schemeClr val="accent6">
                    <a:lumMod val="60000"/>
                    <a:lumOff val="40000"/>
                  </a:schemeClr>
                </a:solidFill>
              </a:rPr>
              <a:t> </a:t>
            </a:r>
            <a:r>
              <a:rPr lang="en-GB" sz="1400" b="1" dirty="0">
                <a:solidFill>
                  <a:schemeClr val="accent6">
                    <a:lumMod val="60000"/>
                    <a:lumOff val="40000"/>
                  </a:schemeClr>
                </a:solidFill>
              </a:rPr>
              <a:t>APIMA </a:t>
            </a:r>
            <a:r>
              <a:rPr lang="lt-LT" sz="1400" b="1" dirty="0">
                <a:solidFill>
                  <a:schemeClr val="accent6">
                    <a:lumMod val="60000"/>
                    <a:lumOff val="40000"/>
                  </a:schemeClr>
                </a:solidFill>
              </a:rPr>
              <a:t>&gt;30</a:t>
            </a:r>
            <a:r>
              <a:rPr lang="en-GB" sz="1400" b="1" dirty="0">
                <a:solidFill>
                  <a:schemeClr val="accent6">
                    <a:lumMod val="60000"/>
                    <a:lumOff val="40000"/>
                  </a:schemeClr>
                </a:solidFill>
              </a:rPr>
              <a:t>% PLOTO</a:t>
            </a:r>
            <a:endParaRPr lang="lt-LT" sz="1400" b="1" dirty="0">
              <a:solidFill>
                <a:schemeClr val="accent6">
                  <a:lumMod val="60000"/>
                  <a:lumOff val="40000"/>
                </a:schemeClr>
              </a:solidFill>
            </a:endParaRPr>
          </a:p>
        </p:txBody>
      </p:sp>
      <p:sp>
        <p:nvSpPr>
          <p:cNvPr id="5" name="Title 1">
            <a:extLst>
              <a:ext uri="{FF2B5EF4-FFF2-40B4-BE49-F238E27FC236}">
                <a16:creationId xmlns:a16="http://schemas.microsoft.com/office/drawing/2014/main" id="{4173CA2A-CF5E-4574-A867-7D1E30AD4061}"/>
              </a:ext>
            </a:extLst>
          </p:cNvPr>
          <p:cNvSpPr txBox="1">
            <a:spLocks/>
          </p:cNvSpPr>
          <p:nvPr/>
        </p:nvSpPr>
        <p:spPr>
          <a:xfrm>
            <a:off x="137479" y="-136636"/>
            <a:ext cx="11533125" cy="925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en-GB" sz="3200" dirty="0">
                <a:solidFill>
                  <a:schemeClr val="accent6">
                    <a:lumMod val="75000"/>
                  </a:schemeClr>
                </a:solidFill>
                <a:latin typeface="+mn-lt"/>
              </a:rPr>
              <a:t>SKLYPO IR BAST LYGMENIU TVARKOMOS BUVEIN</a:t>
            </a:r>
            <a:r>
              <a:rPr lang="lt-LT" sz="3200" dirty="0">
                <a:solidFill>
                  <a:schemeClr val="accent6">
                    <a:lumMod val="75000"/>
                  </a:schemeClr>
                </a:solidFill>
                <a:latin typeface="+mn-lt"/>
              </a:rPr>
              <a:t>ĖS</a:t>
            </a:r>
          </a:p>
        </p:txBody>
      </p:sp>
      <p:sp>
        <p:nvSpPr>
          <p:cNvPr id="14" name="Rectangle 13">
            <a:extLst>
              <a:ext uri="{FF2B5EF4-FFF2-40B4-BE49-F238E27FC236}">
                <a16:creationId xmlns:a16="http://schemas.microsoft.com/office/drawing/2014/main" id="{5108B581-7812-46F5-8A59-E292DBC31982}"/>
              </a:ext>
            </a:extLst>
          </p:cNvPr>
          <p:cNvSpPr/>
          <p:nvPr/>
        </p:nvSpPr>
        <p:spPr>
          <a:xfrm>
            <a:off x="137479" y="2016602"/>
            <a:ext cx="11621705" cy="3785652"/>
          </a:xfrm>
          <a:prstGeom prst="rect">
            <a:avLst/>
          </a:prstGeom>
        </p:spPr>
        <p:txBody>
          <a:bodyPr wrap="square">
            <a:spAutoFit/>
          </a:bodyPr>
          <a:lstStyle/>
          <a:p>
            <a:pPr lvl="0"/>
            <a:r>
              <a:rPr lang="lt-LT" sz="2400" dirty="0">
                <a:solidFill>
                  <a:schemeClr val="bg1"/>
                </a:solidFill>
                <a:ea typeface="Times New Roman" panose="02020603050405020304" pitchFamily="18" charset="0"/>
              </a:rPr>
              <a:t>Sklypo lygmeniu tvarkomos buveinės – buveinių apsauga ir tvarkymo priemonių planavimas atliekamas sklypo lygmeniu. </a:t>
            </a:r>
            <a:endParaRPr lang="en-GB" sz="2400" dirty="0">
              <a:solidFill>
                <a:schemeClr val="bg1"/>
              </a:solidFill>
              <a:ea typeface="Times New Roman" panose="02020603050405020304" pitchFamily="18" charset="0"/>
            </a:endParaRPr>
          </a:p>
          <a:p>
            <a:pPr lvl="0" algn="just"/>
            <a:endParaRPr lang="lt-LT" sz="2400" dirty="0">
              <a:solidFill>
                <a:schemeClr val="bg1"/>
              </a:solidFill>
              <a:ea typeface="Times New Roman" panose="02020603050405020304" pitchFamily="18" charset="0"/>
            </a:endParaRPr>
          </a:p>
          <a:p>
            <a:pPr lvl="0" algn="just"/>
            <a:r>
              <a:rPr lang="lt-LT" sz="2400" dirty="0">
                <a:solidFill>
                  <a:schemeClr val="bg1"/>
                </a:solidFill>
                <a:ea typeface="Times New Roman" panose="02020603050405020304" pitchFamily="18" charset="0"/>
              </a:rPr>
              <a:t>Reti buveinių tipai:</a:t>
            </a:r>
          </a:p>
          <a:p>
            <a:pPr marL="342900" lvl="0" indent="-342900" algn="just">
              <a:buFont typeface="Arial" panose="020B0604020202020204" pitchFamily="34" charset="0"/>
              <a:buChar char="•"/>
            </a:pPr>
            <a:r>
              <a:rPr lang="lt-LT" sz="2400" dirty="0">
                <a:solidFill>
                  <a:schemeClr val="bg1"/>
                </a:solidFill>
                <a:ea typeface="Times New Roman" panose="02020603050405020304" pitchFamily="18" charset="0"/>
              </a:rPr>
              <a:t>Lietuvoje - priskirti I buveinių kategorijai;</a:t>
            </a:r>
          </a:p>
          <a:p>
            <a:pPr marL="342900" lvl="0" indent="-342900" algn="just">
              <a:buFont typeface="Arial" panose="020B0604020202020204" pitchFamily="34" charset="0"/>
              <a:buChar char="•"/>
            </a:pPr>
            <a:r>
              <a:rPr lang="lt-LT" sz="2400" dirty="0">
                <a:solidFill>
                  <a:schemeClr val="bg1"/>
                </a:solidFill>
                <a:ea typeface="Times New Roman" panose="02020603050405020304" pitchFamily="18" charset="0"/>
              </a:rPr>
              <a:t>regione – plotas konkrečiame BAST yra mažesnis nei 50 ha</a:t>
            </a:r>
            <a:r>
              <a:rPr lang="en-GB" sz="2400" dirty="0">
                <a:solidFill>
                  <a:schemeClr val="bg1"/>
                </a:solidFill>
                <a:ea typeface="Times New Roman" panose="02020603050405020304" pitchFamily="18" charset="0"/>
              </a:rPr>
              <a:t>.</a:t>
            </a:r>
          </a:p>
          <a:p>
            <a:pPr lvl="0" algn="just"/>
            <a:endParaRPr lang="lt-LT" sz="2400" dirty="0">
              <a:solidFill>
                <a:schemeClr val="bg1"/>
              </a:solidFill>
              <a:ea typeface="Times New Roman" panose="02020603050405020304" pitchFamily="18" charset="0"/>
            </a:endParaRPr>
          </a:p>
          <a:p>
            <a:pPr marL="457200" lvl="0" indent="-457200" algn="just">
              <a:buFont typeface="Arial" panose="020B0604020202020204" pitchFamily="34" charset="0"/>
              <a:buChar char="•"/>
            </a:pPr>
            <a:r>
              <a:rPr lang="lt-LT" sz="2400" dirty="0">
                <a:solidFill>
                  <a:schemeClr val="bg1"/>
                </a:solidFill>
                <a:ea typeface="Times New Roman" panose="02020603050405020304" pitchFamily="18" charset="0"/>
              </a:rPr>
              <a:t> Pernelyg </a:t>
            </a:r>
            <a:r>
              <a:rPr lang="lt-LT" sz="2400" dirty="0" err="1">
                <a:solidFill>
                  <a:schemeClr val="bg1"/>
                </a:solidFill>
                <a:ea typeface="Times New Roman" panose="02020603050405020304" pitchFamily="18" charset="0"/>
              </a:rPr>
              <a:t>maž</a:t>
            </a:r>
            <a:r>
              <a:rPr lang="en-GB" sz="2400" dirty="0">
                <a:solidFill>
                  <a:schemeClr val="bg1"/>
                </a:solidFill>
                <a:ea typeface="Times New Roman" panose="02020603050405020304" pitchFamily="18" charset="0"/>
              </a:rPr>
              <a:t>a</a:t>
            </a:r>
            <a:r>
              <a:rPr lang="lt-LT" sz="2400" dirty="0">
                <a:solidFill>
                  <a:schemeClr val="bg1"/>
                </a:solidFill>
                <a:ea typeface="Times New Roman" panose="02020603050405020304" pitchFamily="18" charset="0"/>
              </a:rPr>
              <a:t> kritinė masė buveinių regione, kad išliktų šioms buveinėms tipiškų saugomų rūšių populiacijos;</a:t>
            </a:r>
          </a:p>
          <a:p>
            <a:pPr marL="457200" lvl="0" indent="-457200" algn="just">
              <a:buFont typeface="Arial" panose="020B0604020202020204" pitchFamily="34" charset="0"/>
              <a:buChar char="•"/>
            </a:pPr>
            <a:r>
              <a:rPr lang="lt-LT" sz="2400" dirty="0">
                <a:solidFill>
                  <a:schemeClr val="bg1"/>
                </a:solidFill>
                <a:ea typeface="Times New Roman" panose="02020603050405020304" pitchFamily="18" charset="0"/>
              </a:rPr>
              <a:t> Retiems buveinių tipams BAST nebus naujai besiformuojančių jas pakeičiančių buveinių;</a:t>
            </a:r>
          </a:p>
        </p:txBody>
      </p:sp>
      <p:sp>
        <p:nvSpPr>
          <p:cNvPr id="6" name="Rectangle: Rounded Corners 5">
            <a:extLst>
              <a:ext uri="{FF2B5EF4-FFF2-40B4-BE49-F238E27FC236}">
                <a16:creationId xmlns:a16="http://schemas.microsoft.com/office/drawing/2014/main" id="{5A55FA99-2DBF-4321-88C2-ED7A5969F50D}"/>
              </a:ext>
            </a:extLst>
          </p:cNvPr>
          <p:cNvSpPr/>
          <p:nvPr/>
        </p:nvSpPr>
        <p:spPr>
          <a:xfrm>
            <a:off x="1116031" y="653995"/>
            <a:ext cx="3335042" cy="51021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SKLYPO LYGMENIU TVARKOMOS BUVEINĖS</a:t>
            </a:r>
          </a:p>
        </p:txBody>
      </p:sp>
    </p:spTree>
    <p:extLst>
      <p:ext uri="{BB962C8B-B14F-4D97-AF65-F5344CB8AC3E}">
        <p14:creationId xmlns:p14="http://schemas.microsoft.com/office/powerpoint/2010/main" val="35968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A2BABF-074A-4170-AB5B-3886EB9D9629}"/>
              </a:ext>
            </a:extLst>
          </p:cNvPr>
          <p:cNvSpPr/>
          <p:nvPr/>
        </p:nvSpPr>
        <p:spPr>
          <a:xfrm>
            <a:off x="186458" y="2009213"/>
            <a:ext cx="11533125" cy="4247317"/>
          </a:xfrm>
          <a:prstGeom prst="rect">
            <a:avLst/>
          </a:prstGeom>
        </p:spPr>
        <p:txBody>
          <a:bodyPr wrap="square">
            <a:spAutoFit/>
          </a:bodyPr>
          <a:lstStyle/>
          <a:p>
            <a:pPr algn="just">
              <a:spcBef>
                <a:spcPts val="1200"/>
              </a:spcBef>
            </a:pPr>
            <a:r>
              <a:rPr lang="lt-LT" sz="2400" dirty="0">
                <a:solidFill>
                  <a:schemeClr val="bg1"/>
                </a:solidFill>
              </a:rPr>
              <a:t>BAST lygmeniu tvarkomos buveinės – buveinių apsauga ir tvarkymo </a:t>
            </a:r>
            <a:r>
              <a:rPr lang="lt-LT" sz="2400" dirty="0">
                <a:solidFill>
                  <a:schemeClr val="bg1"/>
                </a:solidFill>
                <a:ea typeface="Times New Roman" panose="02020603050405020304" pitchFamily="18" charset="0"/>
              </a:rPr>
              <a:t>priemonių planavimas atliekamas bendrai BAST (ar vieno savininko) lygmeniu. </a:t>
            </a:r>
          </a:p>
          <a:p>
            <a:pPr algn="just">
              <a:spcBef>
                <a:spcPts val="1200"/>
              </a:spcBef>
            </a:pPr>
            <a:r>
              <a:rPr lang="lt-LT" sz="2400" dirty="0">
                <a:solidFill>
                  <a:schemeClr val="bg1"/>
                </a:solidFill>
              </a:rPr>
              <a:t>Įprasti regione II buveinių kategorijai priskirti buveinių tipai. </a:t>
            </a:r>
          </a:p>
          <a:p>
            <a:pPr algn="just">
              <a:spcBef>
                <a:spcPts val="1200"/>
              </a:spcBef>
            </a:pPr>
            <a:r>
              <a:rPr lang="lt-LT" sz="2400" dirty="0">
                <a:solidFill>
                  <a:schemeClr val="bg1"/>
                </a:solidFill>
              </a:rPr>
              <a:t>Kai konkretaus natūralios buveinės tipo plotas BAST yra didesnis nei 50 ha, BAST lygmens priemonės galimos &lt;70 proc. natūralios miško buveinės ploto BAST (30-70 taisyklė). </a:t>
            </a:r>
          </a:p>
          <a:p>
            <a:pPr algn="just">
              <a:spcBef>
                <a:spcPts val="1200"/>
              </a:spcBef>
            </a:pPr>
            <a:r>
              <a:rPr lang="lt-LT" sz="2400" dirty="0">
                <a:solidFill>
                  <a:schemeClr val="bg1"/>
                </a:solidFill>
              </a:rPr>
              <a:t>Likęs plotas (&gt;30 proc.) priskiriamas sklypo lygmeniu tvarkomoms buveinėms:</a:t>
            </a:r>
          </a:p>
          <a:p>
            <a:pPr marL="342900" indent="-342900" algn="just">
              <a:buFont typeface="Arial" panose="020B0604020202020204" pitchFamily="34" charset="0"/>
              <a:buChar char="•"/>
            </a:pPr>
            <a:r>
              <a:rPr lang="lt-LT" sz="2400" dirty="0">
                <a:solidFill>
                  <a:schemeClr val="bg1"/>
                </a:solidFill>
              </a:rPr>
              <a:t>Dalis natūralių buveinių yra puikios būklės ir jokių priemonių jose daryti nereikia;</a:t>
            </a:r>
          </a:p>
          <a:p>
            <a:pPr marL="342900" indent="-342900" algn="just">
              <a:buFont typeface="Arial" panose="020B0604020202020204" pitchFamily="34" charset="0"/>
              <a:buChar char="•"/>
            </a:pPr>
            <a:r>
              <a:rPr lang="lt-LT" sz="2400" dirty="0">
                <a:solidFill>
                  <a:schemeClr val="bg1"/>
                </a:solidFill>
              </a:rPr>
              <a:t>Buveinei būdingų saugomų ir retų rūšių </a:t>
            </a:r>
            <a:r>
              <a:rPr lang="lt-LT" sz="2400" dirty="0" err="1">
                <a:solidFill>
                  <a:schemeClr val="bg1"/>
                </a:solidFill>
              </a:rPr>
              <a:t>radvietės</a:t>
            </a:r>
            <a:r>
              <a:rPr lang="lt-LT" sz="2400" dirty="0">
                <a:solidFill>
                  <a:schemeClr val="bg1"/>
                </a:solidFill>
              </a:rPr>
              <a:t> turi būti išsaugotos;</a:t>
            </a:r>
          </a:p>
          <a:p>
            <a:pPr marL="342900" indent="-342900" algn="just">
              <a:buFont typeface="Arial" panose="020B0604020202020204" pitchFamily="34" charset="0"/>
              <a:buChar char="•"/>
            </a:pPr>
            <a:r>
              <a:rPr lang="lt-LT" sz="2400" dirty="0">
                <a:solidFill>
                  <a:schemeClr val="bg1"/>
                </a:solidFill>
              </a:rPr>
              <a:t>Bendra BAST esančių natūralių buveinių būklė negali blogėti. Dinaminiame modelyje  naujai atsirandančios buveinės nebus lygiavertės.</a:t>
            </a:r>
          </a:p>
        </p:txBody>
      </p:sp>
      <p:sp>
        <p:nvSpPr>
          <p:cNvPr id="11" name="Title 1">
            <a:extLst>
              <a:ext uri="{FF2B5EF4-FFF2-40B4-BE49-F238E27FC236}">
                <a16:creationId xmlns:a16="http://schemas.microsoft.com/office/drawing/2014/main" id="{7DD9A757-9C64-4820-A1FE-76715B986148}"/>
              </a:ext>
            </a:extLst>
          </p:cNvPr>
          <p:cNvSpPr txBox="1">
            <a:spLocks/>
          </p:cNvSpPr>
          <p:nvPr/>
        </p:nvSpPr>
        <p:spPr>
          <a:xfrm>
            <a:off x="329437" y="-91453"/>
            <a:ext cx="11533125" cy="925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en-GB" sz="3200" dirty="0">
                <a:solidFill>
                  <a:schemeClr val="accent6">
                    <a:lumMod val="75000"/>
                  </a:schemeClr>
                </a:solidFill>
                <a:latin typeface="+mn-lt"/>
              </a:rPr>
              <a:t>SKLYPO IR BAST LYGMENIU TVARKOMOS BUVEIN</a:t>
            </a:r>
            <a:r>
              <a:rPr lang="lt-LT" sz="3200" dirty="0">
                <a:solidFill>
                  <a:schemeClr val="accent6">
                    <a:lumMod val="75000"/>
                  </a:schemeClr>
                </a:solidFill>
                <a:latin typeface="+mn-lt"/>
              </a:rPr>
              <a:t>ĖS</a:t>
            </a:r>
          </a:p>
        </p:txBody>
      </p:sp>
      <p:sp>
        <p:nvSpPr>
          <p:cNvPr id="5" name="Rectangle: Rounded Corners 4">
            <a:extLst>
              <a:ext uri="{FF2B5EF4-FFF2-40B4-BE49-F238E27FC236}">
                <a16:creationId xmlns:a16="http://schemas.microsoft.com/office/drawing/2014/main" id="{758D8070-99CB-4730-84E3-93D247A352C8}"/>
              </a:ext>
            </a:extLst>
          </p:cNvPr>
          <p:cNvSpPr/>
          <p:nvPr/>
        </p:nvSpPr>
        <p:spPr>
          <a:xfrm>
            <a:off x="6340034" y="646314"/>
            <a:ext cx="3328277" cy="1362899"/>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200" b="1" dirty="0"/>
          </a:p>
          <a:p>
            <a:pPr algn="ctr"/>
            <a:r>
              <a:rPr lang="lt-LT" sz="1400" b="1" dirty="0">
                <a:solidFill>
                  <a:schemeClr val="accent6">
                    <a:lumMod val="60000"/>
                    <a:lumOff val="40000"/>
                  </a:schemeClr>
                </a:solidFill>
              </a:rPr>
              <a:t>II BUVEINIŲ KATEGORIJA</a:t>
            </a:r>
          </a:p>
          <a:p>
            <a:pPr algn="ctr"/>
            <a:r>
              <a:rPr lang="en-GB" sz="1400" b="1" dirty="0">
                <a:solidFill>
                  <a:schemeClr val="accent6">
                    <a:lumMod val="60000"/>
                    <a:lumOff val="40000"/>
                  </a:schemeClr>
                </a:solidFill>
              </a:rPr>
              <a:t>JEI </a:t>
            </a:r>
            <a:r>
              <a:rPr lang="lt-LT" sz="1400" b="1" dirty="0">
                <a:solidFill>
                  <a:schemeClr val="accent6">
                    <a:lumMod val="60000"/>
                    <a:lumOff val="40000"/>
                  </a:schemeClr>
                </a:solidFill>
              </a:rPr>
              <a:t>S&gt;50 HA</a:t>
            </a:r>
            <a:r>
              <a:rPr lang="en-GB" sz="1400" b="1" dirty="0">
                <a:solidFill>
                  <a:schemeClr val="accent6">
                    <a:lumMod val="60000"/>
                    <a:lumOff val="40000"/>
                  </a:schemeClr>
                </a:solidFill>
              </a:rPr>
              <a:t>,</a:t>
            </a:r>
            <a:r>
              <a:rPr lang="lt-LT" sz="1400" b="1" dirty="0">
                <a:solidFill>
                  <a:schemeClr val="accent6">
                    <a:lumMod val="60000"/>
                    <a:lumOff val="40000"/>
                  </a:schemeClr>
                </a:solidFill>
              </a:rPr>
              <a:t> </a:t>
            </a:r>
            <a:r>
              <a:rPr lang="en-GB" sz="1400" b="1" dirty="0">
                <a:solidFill>
                  <a:schemeClr val="accent6">
                    <a:lumMod val="60000"/>
                    <a:lumOff val="40000"/>
                  </a:schemeClr>
                </a:solidFill>
              </a:rPr>
              <a:t>APIMA </a:t>
            </a:r>
            <a:r>
              <a:rPr lang="lt-LT" sz="1400" b="1" dirty="0">
                <a:solidFill>
                  <a:schemeClr val="accent6">
                    <a:lumMod val="60000"/>
                    <a:lumOff val="40000"/>
                  </a:schemeClr>
                </a:solidFill>
              </a:rPr>
              <a:t>&lt;</a:t>
            </a:r>
            <a:r>
              <a:rPr lang="en-GB" sz="1400" b="1" dirty="0">
                <a:solidFill>
                  <a:schemeClr val="accent6">
                    <a:lumMod val="60000"/>
                    <a:lumOff val="40000"/>
                  </a:schemeClr>
                </a:solidFill>
              </a:rPr>
              <a:t>7</a:t>
            </a:r>
            <a:r>
              <a:rPr lang="lt-LT" sz="1400" b="1" dirty="0">
                <a:solidFill>
                  <a:schemeClr val="accent6">
                    <a:lumMod val="60000"/>
                    <a:lumOff val="40000"/>
                  </a:schemeClr>
                </a:solidFill>
              </a:rPr>
              <a:t>0</a:t>
            </a:r>
            <a:r>
              <a:rPr lang="en-GB" sz="1400" b="1" dirty="0">
                <a:solidFill>
                  <a:schemeClr val="accent6">
                    <a:lumMod val="60000"/>
                    <a:lumOff val="40000"/>
                  </a:schemeClr>
                </a:solidFill>
              </a:rPr>
              <a:t>% PLOTO</a:t>
            </a:r>
            <a:endParaRPr lang="lt-LT" sz="1400" b="1" dirty="0">
              <a:solidFill>
                <a:schemeClr val="accent6">
                  <a:lumMod val="60000"/>
                  <a:lumOff val="40000"/>
                </a:schemeClr>
              </a:solidFill>
            </a:endParaRPr>
          </a:p>
        </p:txBody>
      </p:sp>
      <p:sp>
        <p:nvSpPr>
          <p:cNvPr id="6" name="Rectangle: Rounded Corners 5">
            <a:extLst>
              <a:ext uri="{FF2B5EF4-FFF2-40B4-BE49-F238E27FC236}">
                <a16:creationId xmlns:a16="http://schemas.microsoft.com/office/drawing/2014/main" id="{AE947984-9271-4CDF-91A2-F305C3718C55}"/>
              </a:ext>
            </a:extLst>
          </p:cNvPr>
          <p:cNvSpPr/>
          <p:nvPr/>
        </p:nvSpPr>
        <p:spPr>
          <a:xfrm>
            <a:off x="6344718" y="647425"/>
            <a:ext cx="3328276" cy="5105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BAST LYGMENIU TVARKOMOS BUVEINĖS</a:t>
            </a:r>
          </a:p>
        </p:txBody>
      </p:sp>
      <p:sp>
        <p:nvSpPr>
          <p:cNvPr id="2" name="Rectangle 1">
            <a:extLst>
              <a:ext uri="{FF2B5EF4-FFF2-40B4-BE49-F238E27FC236}">
                <a16:creationId xmlns:a16="http://schemas.microsoft.com/office/drawing/2014/main" id="{45CC3574-521A-4C41-9B3D-5AC5486C9970}"/>
              </a:ext>
            </a:extLst>
          </p:cNvPr>
          <p:cNvSpPr/>
          <p:nvPr/>
        </p:nvSpPr>
        <p:spPr>
          <a:xfrm>
            <a:off x="3215639" y="2746980"/>
            <a:ext cx="5760720" cy="201414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400" b="1" dirty="0"/>
              <a:t>30-70 TAISYKLĖ</a:t>
            </a:r>
          </a:p>
        </p:txBody>
      </p:sp>
    </p:spTree>
    <p:extLst>
      <p:ext uri="{BB962C8B-B14F-4D97-AF65-F5344CB8AC3E}">
        <p14:creationId xmlns:p14="http://schemas.microsoft.com/office/powerpoint/2010/main" val="399806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74EC-A48A-43DA-9348-20529D2D82E5}"/>
              </a:ext>
            </a:extLst>
          </p:cNvPr>
          <p:cNvSpPr>
            <a:spLocks noGrp="1"/>
          </p:cNvSpPr>
          <p:nvPr>
            <p:ph type="title"/>
          </p:nvPr>
        </p:nvSpPr>
        <p:spPr>
          <a:xfrm>
            <a:off x="171448" y="153591"/>
            <a:ext cx="10515600" cy="760810"/>
          </a:xfrm>
        </p:spPr>
        <p:txBody>
          <a:bodyPr>
            <a:normAutofit/>
          </a:bodyPr>
          <a:lstStyle/>
          <a:p>
            <a:r>
              <a:rPr lang="lt-LT" sz="4000" dirty="0"/>
              <a:t>30-70 taisyklė:</a:t>
            </a:r>
          </a:p>
        </p:txBody>
      </p:sp>
      <p:sp>
        <p:nvSpPr>
          <p:cNvPr id="3" name="Content Placeholder 2">
            <a:extLst>
              <a:ext uri="{FF2B5EF4-FFF2-40B4-BE49-F238E27FC236}">
                <a16:creationId xmlns:a16="http://schemas.microsoft.com/office/drawing/2014/main" id="{3701E5C3-63CD-4B12-B77E-5AC4A03ED788}"/>
              </a:ext>
            </a:extLst>
          </p:cNvPr>
          <p:cNvSpPr>
            <a:spLocks noGrp="1"/>
          </p:cNvSpPr>
          <p:nvPr>
            <p:ph sz="half" idx="1"/>
          </p:nvPr>
        </p:nvSpPr>
        <p:spPr>
          <a:xfrm>
            <a:off x="171448" y="688579"/>
            <a:ext cx="11515725" cy="451644"/>
          </a:xfrm>
        </p:spPr>
        <p:txBody>
          <a:bodyPr>
            <a:normAutofit fontScale="92500"/>
          </a:bodyPr>
          <a:lstStyle/>
          <a:p>
            <a:pPr marL="0" indent="0">
              <a:buNone/>
            </a:pPr>
            <a:r>
              <a:rPr lang="lt-LT" i="1" dirty="0"/>
              <a:t>BIOMON: </a:t>
            </a:r>
            <a:r>
              <a:rPr lang="lt-LT" dirty="0"/>
              <a:t>85 BAST teritorijos, bendras natūralių miško buveinių plotas 11505,1 ha</a:t>
            </a:r>
          </a:p>
        </p:txBody>
      </p:sp>
      <p:graphicFrame>
        <p:nvGraphicFramePr>
          <p:cNvPr id="5" name="Table 4">
            <a:extLst>
              <a:ext uri="{FF2B5EF4-FFF2-40B4-BE49-F238E27FC236}">
                <a16:creationId xmlns:a16="http://schemas.microsoft.com/office/drawing/2014/main" id="{FA75CE7A-0FAE-45E6-AF72-07EB65437CC3}"/>
              </a:ext>
            </a:extLst>
          </p:cNvPr>
          <p:cNvGraphicFramePr>
            <a:graphicFrameLocks noGrp="1"/>
          </p:cNvGraphicFramePr>
          <p:nvPr>
            <p:extLst>
              <p:ext uri="{D42A27DB-BD31-4B8C-83A1-F6EECF244321}">
                <p14:modId xmlns:p14="http://schemas.microsoft.com/office/powerpoint/2010/main" val="3813957186"/>
              </p:ext>
            </p:extLst>
          </p:nvPr>
        </p:nvGraphicFramePr>
        <p:xfrm>
          <a:off x="338137" y="1280432"/>
          <a:ext cx="11515726" cy="5226050"/>
        </p:xfrm>
        <a:graphic>
          <a:graphicData uri="http://schemas.openxmlformats.org/drawingml/2006/table">
            <a:tbl>
              <a:tblPr>
                <a:tableStyleId>{5C22544A-7EE6-4342-B048-85BDC9FD1C3A}</a:tableStyleId>
              </a:tblPr>
              <a:tblGrid>
                <a:gridCol w="3757614">
                  <a:extLst>
                    <a:ext uri="{9D8B030D-6E8A-4147-A177-3AD203B41FA5}">
                      <a16:colId xmlns:a16="http://schemas.microsoft.com/office/drawing/2014/main" val="1519025292"/>
                    </a:ext>
                  </a:extLst>
                </a:gridCol>
                <a:gridCol w="2480050">
                  <a:extLst>
                    <a:ext uri="{9D8B030D-6E8A-4147-A177-3AD203B41FA5}">
                      <a16:colId xmlns:a16="http://schemas.microsoft.com/office/drawing/2014/main" val="2762873610"/>
                    </a:ext>
                  </a:extLst>
                </a:gridCol>
                <a:gridCol w="2319251">
                  <a:extLst>
                    <a:ext uri="{9D8B030D-6E8A-4147-A177-3AD203B41FA5}">
                      <a16:colId xmlns:a16="http://schemas.microsoft.com/office/drawing/2014/main" val="629983017"/>
                    </a:ext>
                  </a:extLst>
                </a:gridCol>
                <a:gridCol w="2958811">
                  <a:extLst>
                    <a:ext uri="{9D8B030D-6E8A-4147-A177-3AD203B41FA5}">
                      <a16:colId xmlns:a16="http://schemas.microsoft.com/office/drawing/2014/main" val="3544859696"/>
                    </a:ext>
                  </a:extLst>
                </a:gridCol>
              </a:tblGrid>
              <a:tr h="304800">
                <a:tc>
                  <a:txBody>
                    <a:bodyPr/>
                    <a:lstStyle/>
                    <a:p>
                      <a:pPr algn="ctr" fontAlgn="b"/>
                      <a:r>
                        <a:rPr lang="lt-LT" sz="2000" b="1" i="0" u="none" strike="noStrike" dirty="0">
                          <a:effectLst/>
                          <a:latin typeface="+mn-lt"/>
                        </a:rPr>
                        <a:t>Natūralios buveinės tipas</a:t>
                      </a:r>
                    </a:p>
                  </a:txBody>
                  <a:tcPr marL="3175" marR="3175" marT="3175" marB="0" anchor="b"/>
                </a:tc>
                <a:tc>
                  <a:txBody>
                    <a:bodyPr/>
                    <a:lstStyle/>
                    <a:p>
                      <a:pPr algn="ctr" fontAlgn="b"/>
                      <a:r>
                        <a:rPr lang="lt-LT" sz="2000" b="1" u="none" strike="noStrike" dirty="0">
                          <a:effectLst/>
                          <a:latin typeface="+mn-lt"/>
                        </a:rPr>
                        <a:t>Sklypo lygmeniu tvarkomos buveinės</a:t>
                      </a:r>
                      <a:endParaRPr lang="lt-LT" sz="2000" b="1" i="0" u="none" strike="noStrike" dirty="0">
                        <a:effectLst/>
                        <a:latin typeface="+mn-lt"/>
                      </a:endParaRPr>
                    </a:p>
                  </a:txBody>
                  <a:tcPr marL="3175" marR="3175" marT="3175" marB="0" anchor="b"/>
                </a:tc>
                <a:tc>
                  <a:txBody>
                    <a:bodyPr/>
                    <a:lstStyle/>
                    <a:p>
                      <a:pPr algn="ctr" fontAlgn="b"/>
                      <a:r>
                        <a:rPr lang="lt-LT" sz="2000" b="1" u="none" strike="noStrike" dirty="0">
                          <a:effectLst/>
                          <a:latin typeface="+mn-lt"/>
                        </a:rPr>
                        <a:t>BAST lygmeniu tvarkomos buveinės</a:t>
                      </a:r>
                      <a:endParaRPr lang="lt-LT" sz="2000" b="1" i="0" u="none" strike="noStrike" dirty="0">
                        <a:effectLst/>
                        <a:latin typeface="+mn-lt"/>
                      </a:endParaRPr>
                    </a:p>
                  </a:txBody>
                  <a:tcPr marL="3175" marR="3175" marT="3175" marB="0" anchor="b"/>
                </a:tc>
                <a:tc>
                  <a:txBody>
                    <a:bodyPr/>
                    <a:lstStyle/>
                    <a:p>
                      <a:pPr algn="ctr" fontAlgn="b"/>
                      <a:r>
                        <a:rPr lang="en-GB" sz="2000" b="1" i="0" u="none" strike="noStrike" dirty="0" err="1">
                          <a:effectLst/>
                          <a:latin typeface="+mn-lt"/>
                        </a:rPr>
                        <a:t>Dalis</a:t>
                      </a:r>
                      <a:r>
                        <a:rPr lang="en-GB" sz="2000" b="1" i="0" u="none" strike="noStrike" dirty="0">
                          <a:effectLst/>
                          <a:latin typeface="+mn-lt"/>
                        </a:rPr>
                        <a:t>, </a:t>
                      </a:r>
                      <a:r>
                        <a:rPr lang="en-GB" sz="2000" b="1" i="0" u="none" strike="noStrike" dirty="0" err="1">
                          <a:effectLst/>
                          <a:latin typeface="+mn-lt"/>
                        </a:rPr>
                        <a:t>kur</a:t>
                      </a:r>
                      <a:r>
                        <a:rPr lang="en-GB" sz="2000" b="1" i="0" u="none" strike="noStrike" dirty="0">
                          <a:effectLst/>
                          <a:latin typeface="+mn-lt"/>
                        </a:rPr>
                        <a:t> </a:t>
                      </a:r>
                      <a:r>
                        <a:rPr lang="en-GB" sz="2000" b="1" i="0" u="none" strike="noStrike" dirty="0" err="1">
                          <a:effectLst/>
                          <a:latin typeface="+mn-lt"/>
                        </a:rPr>
                        <a:t>planuojama</a:t>
                      </a:r>
                      <a:r>
                        <a:rPr lang="en-GB" sz="2000" b="1" i="0" u="none" strike="noStrike" dirty="0">
                          <a:effectLst/>
                          <a:latin typeface="+mn-lt"/>
                        </a:rPr>
                        <a:t> </a:t>
                      </a:r>
                      <a:r>
                        <a:rPr lang="en-GB" sz="2000" b="1" i="0" u="none" strike="noStrike" dirty="0" err="1">
                          <a:effectLst/>
                          <a:latin typeface="+mn-lt"/>
                        </a:rPr>
                        <a:t>vykdyti</a:t>
                      </a:r>
                      <a:r>
                        <a:rPr lang="en-GB" sz="2000" b="1" i="0" u="none" strike="noStrike" dirty="0">
                          <a:effectLst/>
                          <a:latin typeface="+mn-lt"/>
                        </a:rPr>
                        <a:t> tik </a:t>
                      </a:r>
                      <a:r>
                        <a:rPr lang="lt-LT" sz="2000" b="1" i="0" u="none" strike="noStrike" dirty="0">
                          <a:effectLst/>
                          <a:latin typeface="+mn-lt"/>
                        </a:rPr>
                        <a:t>sklypo lygmeniu, </a:t>
                      </a:r>
                      <a:r>
                        <a:rPr lang="en-GB" sz="2000" b="1" i="0" u="none" strike="noStrike" dirty="0">
                          <a:effectLst/>
                          <a:latin typeface="+mn-lt"/>
                        </a:rPr>
                        <a:t>%</a:t>
                      </a:r>
                      <a:endParaRPr lang="lt-LT" sz="2000" b="1" i="0" u="none" strike="noStrike" dirty="0">
                        <a:effectLst/>
                        <a:latin typeface="+mn-lt"/>
                      </a:endParaRPr>
                    </a:p>
                  </a:txBody>
                  <a:tcPr marL="3175" marR="3175" marT="3175" marB="0" anchor="b"/>
                </a:tc>
                <a:extLst>
                  <a:ext uri="{0D108BD9-81ED-4DB2-BD59-A6C34878D82A}">
                    <a16:rowId xmlns:a16="http://schemas.microsoft.com/office/drawing/2014/main" val="3571196952"/>
                  </a:ext>
                </a:extLst>
              </a:tr>
              <a:tr h="390525">
                <a:tc>
                  <a:txBody>
                    <a:bodyPr/>
                    <a:lstStyle/>
                    <a:p>
                      <a:pPr algn="l" fontAlgn="ctr"/>
                      <a:r>
                        <a:rPr lang="lt-LT" sz="2000" u="none" strike="noStrike" dirty="0">
                          <a:effectLst/>
                        </a:rPr>
                        <a:t>9060 Spygliuočių miškai ant </a:t>
                      </a:r>
                      <a:r>
                        <a:rPr lang="lt-LT" sz="2000" u="none" strike="noStrike" dirty="0" err="1">
                          <a:effectLst/>
                        </a:rPr>
                        <a:t>fluvioglacialinių</a:t>
                      </a:r>
                      <a:r>
                        <a:rPr lang="lt-LT" sz="2000" u="none" strike="noStrike" dirty="0">
                          <a:effectLst/>
                        </a:rPr>
                        <a:t> ozų</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48</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 </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100,0</a:t>
                      </a:r>
                    </a:p>
                  </a:txBody>
                  <a:tcPr marL="3175" marR="3175" marT="3175" marB="0" anchor="ctr"/>
                </a:tc>
                <a:extLst>
                  <a:ext uri="{0D108BD9-81ED-4DB2-BD59-A6C34878D82A}">
                    <a16:rowId xmlns:a16="http://schemas.microsoft.com/office/drawing/2014/main" val="1214224183"/>
                  </a:ext>
                </a:extLst>
              </a:tr>
              <a:tr h="207645">
                <a:tc>
                  <a:txBody>
                    <a:bodyPr/>
                    <a:lstStyle/>
                    <a:p>
                      <a:pPr algn="l" fontAlgn="ctr"/>
                      <a:r>
                        <a:rPr lang="lt-LT" sz="2000" u="none" strike="noStrike" dirty="0">
                          <a:effectLst/>
                        </a:rPr>
                        <a:t>9070 Medžiais apaugusios ganyklos</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2,5</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 </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100,0</a:t>
                      </a:r>
                    </a:p>
                  </a:txBody>
                  <a:tcPr marL="3175" marR="3175" marT="3175" marB="0" anchor="ctr"/>
                </a:tc>
                <a:extLst>
                  <a:ext uri="{0D108BD9-81ED-4DB2-BD59-A6C34878D82A}">
                    <a16:rowId xmlns:a16="http://schemas.microsoft.com/office/drawing/2014/main" val="511692714"/>
                  </a:ext>
                </a:extLst>
              </a:tr>
              <a:tr h="207645">
                <a:tc>
                  <a:txBody>
                    <a:bodyPr/>
                    <a:lstStyle/>
                    <a:p>
                      <a:pPr algn="l" fontAlgn="ctr"/>
                      <a:r>
                        <a:rPr lang="lt-LT" sz="2000" u="none" strike="noStrike" dirty="0">
                          <a:effectLst/>
                        </a:rPr>
                        <a:t>9180 Griovų ir šlaitų miškai</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425,5</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 </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100,0</a:t>
                      </a:r>
                    </a:p>
                  </a:txBody>
                  <a:tcPr marL="3175" marR="3175" marT="3175" marB="0" anchor="ctr"/>
                </a:tc>
                <a:extLst>
                  <a:ext uri="{0D108BD9-81ED-4DB2-BD59-A6C34878D82A}">
                    <a16:rowId xmlns:a16="http://schemas.microsoft.com/office/drawing/2014/main" val="1887813166"/>
                  </a:ext>
                </a:extLst>
              </a:tr>
              <a:tr h="207645">
                <a:tc>
                  <a:txBody>
                    <a:bodyPr/>
                    <a:lstStyle/>
                    <a:p>
                      <a:pPr algn="l" fontAlgn="ctr"/>
                      <a:r>
                        <a:rPr lang="lt-LT" sz="2000" u="none" strike="noStrike" dirty="0">
                          <a:effectLst/>
                        </a:rPr>
                        <a:t>91D0 Pelkiniai miškai</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4086,9</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 </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100,0</a:t>
                      </a:r>
                    </a:p>
                  </a:txBody>
                  <a:tcPr marL="3175" marR="3175" marT="3175" marB="0" anchor="ctr"/>
                </a:tc>
                <a:extLst>
                  <a:ext uri="{0D108BD9-81ED-4DB2-BD59-A6C34878D82A}">
                    <a16:rowId xmlns:a16="http://schemas.microsoft.com/office/drawing/2014/main" val="3089117473"/>
                  </a:ext>
                </a:extLst>
              </a:tr>
              <a:tr h="207645">
                <a:tc>
                  <a:txBody>
                    <a:bodyPr/>
                    <a:lstStyle/>
                    <a:p>
                      <a:pPr algn="l" fontAlgn="ctr"/>
                      <a:r>
                        <a:rPr lang="lt-LT" sz="2000" u="none" strike="noStrike" dirty="0">
                          <a:effectLst/>
                        </a:rPr>
                        <a:t>91F0 Paupių guobynai</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52,9</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 </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100,0</a:t>
                      </a:r>
                    </a:p>
                  </a:txBody>
                  <a:tcPr marL="3175" marR="3175" marT="3175" marB="0" anchor="ctr"/>
                </a:tc>
                <a:extLst>
                  <a:ext uri="{0D108BD9-81ED-4DB2-BD59-A6C34878D82A}">
                    <a16:rowId xmlns:a16="http://schemas.microsoft.com/office/drawing/2014/main" val="695042478"/>
                  </a:ext>
                </a:extLst>
              </a:tr>
              <a:tr h="207645">
                <a:tc>
                  <a:txBody>
                    <a:bodyPr/>
                    <a:lstStyle/>
                    <a:p>
                      <a:pPr algn="l" fontAlgn="ctr"/>
                      <a:r>
                        <a:rPr lang="lt-LT" sz="2000" u="none" strike="noStrike">
                          <a:effectLst/>
                        </a:rPr>
                        <a:t>9010 Vakarų taiga</a:t>
                      </a:r>
                      <a:endParaRPr lang="lt-LT" sz="2000" b="1" i="0" u="none" strike="noStrike">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1103,13</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1654,87</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40,0</a:t>
                      </a:r>
                    </a:p>
                  </a:txBody>
                  <a:tcPr marL="3175" marR="3175" marT="3175" marB="0" anchor="ctr"/>
                </a:tc>
                <a:extLst>
                  <a:ext uri="{0D108BD9-81ED-4DB2-BD59-A6C34878D82A}">
                    <a16:rowId xmlns:a16="http://schemas.microsoft.com/office/drawing/2014/main" val="1909604055"/>
                  </a:ext>
                </a:extLst>
              </a:tr>
              <a:tr h="207645">
                <a:tc>
                  <a:txBody>
                    <a:bodyPr/>
                    <a:lstStyle/>
                    <a:p>
                      <a:pPr algn="l" fontAlgn="ctr"/>
                      <a:r>
                        <a:rPr lang="pt-BR" sz="2000" u="none" strike="noStrike" dirty="0">
                          <a:effectLst/>
                        </a:rPr>
                        <a:t>9020 Plačialapių ir mišrūs miškai</a:t>
                      </a:r>
                      <a:endParaRPr lang="pt-BR"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337,27</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376,53</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47,2</a:t>
                      </a:r>
                    </a:p>
                  </a:txBody>
                  <a:tcPr marL="3175" marR="3175" marT="3175" marB="0" anchor="ctr"/>
                </a:tc>
                <a:extLst>
                  <a:ext uri="{0D108BD9-81ED-4DB2-BD59-A6C34878D82A}">
                    <a16:rowId xmlns:a16="http://schemas.microsoft.com/office/drawing/2014/main" val="2307112496"/>
                  </a:ext>
                </a:extLst>
              </a:tr>
              <a:tr h="207645">
                <a:tc>
                  <a:txBody>
                    <a:bodyPr/>
                    <a:lstStyle/>
                    <a:p>
                      <a:pPr algn="l" fontAlgn="ctr"/>
                      <a:r>
                        <a:rPr lang="lt-LT" sz="2000" u="none" strike="noStrike">
                          <a:effectLst/>
                        </a:rPr>
                        <a:t>9050 Žolių turtingi eglynai</a:t>
                      </a:r>
                      <a:endParaRPr lang="lt-LT" sz="2000" b="1" i="0" u="none" strike="noStrike">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443,23</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79,17</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84,8</a:t>
                      </a:r>
                    </a:p>
                  </a:txBody>
                  <a:tcPr marL="3175" marR="3175" marT="3175" marB="0" anchor="ctr"/>
                </a:tc>
                <a:extLst>
                  <a:ext uri="{0D108BD9-81ED-4DB2-BD59-A6C34878D82A}">
                    <a16:rowId xmlns:a16="http://schemas.microsoft.com/office/drawing/2014/main" val="4174410123"/>
                  </a:ext>
                </a:extLst>
              </a:tr>
              <a:tr h="207645">
                <a:tc>
                  <a:txBody>
                    <a:bodyPr/>
                    <a:lstStyle/>
                    <a:p>
                      <a:pPr algn="l" fontAlgn="ctr"/>
                      <a:r>
                        <a:rPr lang="lt-LT" sz="2000" u="none" strike="noStrike">
                          <a:effectLst/>
                        </a:rPr>
                        <a:t>9080 Pelkėti lapuočių miškai</a:t>
                      </a:r>
                      <a:endParaRPr lang="lt-LT" sz="2000" b="1" i="0" u="none" strike="noStrike">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840,09</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1177,61</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41,6</a:t>
                      </a:r>
                    </a:p>
                  </a:txBody>
                  <a:tcPr marL="3175" marR="3175" marT="3175" marB="0" anchor="ctr"/>
                </a:tc>
                <a:extLst>
                  <a:ext uri="{0D108BD9-81ED-4DB2-BD59-A6C34878D82A}">
                    <a16:rowId xmlns:a16="http://schemas.microsoft.com/office/drawing/2014/main" val="3052908581"/>
                  </a:ext>
                </a:extLst>
              </a:tr>
              <a:tr h="207645">
                <a:tc>
                  <a:txBody>
                    <a:bodyPr/>
                    <a:lstStyle/>
                    <a:p>
                      <a:pPr algn="l" fontAlgn="ctr"/>
                      <a:r>
                        <a:rPr lang="lt-LT" sz="2000" u="none" strike="noStrike">
                          <a:effectLst/>
                        </a:rPr>
                        <a:t>9160 Skroblynai</a:t>
                      </a:r>
                      <a:endParaRPr lang="lt-LT" sz="2000" b="1" i="0" u="none" strike="noStrike">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102,12</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152,88</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40,0</a:t>
                      </a:r>
                    </a:p>
                  </a:txBody>
                  <a:tcPr marL="3175" marR="3175" marT="3175" marB="0" anchor="ctr"/>
                </a:tc>
                <a:extLst>
                  <a:ext uri="{0D108BD9-81ED-4DB2-BD59-A6C34878D82A}">
                    <a16:rowId xmlns:a16="http://schemas.microsoft.com/office/drawing/2014/main" val="2017987170"/>
                  </a:ext>
                </a:extLst>
              </a:tr>
              <a:tr h="207645">
                <a:tc>
                  <a:txBody>
                    <a:bodyPr/>
                    <a:lstStyle/>
                    <a:p>
                      <a:pPr algn="l" fontAlgn="ctr"/>
                      <a:r>
                        <a:rPr lang="lt-LT" sz="2000" u="none" strike="noStrike">
                          <a:effectLst/>
                        </a:rPr>
                        <a:t>91E0 Aliuviniai miškai</a:t>
                      </a:r>
                      <a:endParaRPr lang="lt-LT" sz="2000" b="1" i="0" u="none" strike="noStrike">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a:effectLst/>
                        </a:rPr>
                        <a:t>336,31</a:t>
                      </a:r>
                      <a:endParaRPr lang="lt-LT" sz="2000" b="1" i="0" u="none" strike="noStrike">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274,89</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55,0</a:t>
                      </a:r>
                    </a:p>
                  </a:txBody>
                  <a:tcPr marL="3175" marR="3175" marT="3175" marB="0" anchor="ctr"/>
                </a:tc>
                <a:extLst>
                  <a:ext uri="{0D108BD9-81ED-4DB2-BD59-A6C34878D82A}">
                    <a16:rowId xmlns:a16="http://schemas.microsoft.com/office/drawing/2014/main" val="3160128893"/>
                  </a:ext>
                </a:extLst>
              </a:tr>
              <a:tr h="207645">
                <a:tc>
                  <a:txBody>
                    <a:bodyPr/>
                    <a:lstStyle/>
                    <a:p>
                      <a:pPr algn="l" fontAlgn="ctr"/>
                      <a:r>
                        <a:rPr lang="lt-LT" sz="2000" u="none" strike="noStrike">
                          <a:effectLst/>
                        </a:rPr>
                        <a:t>91T0 Kerpiniai pušynai</a:t>
                      </a:r>
                      <a:endParaRPr lang="lt-LT" sz="2000" b="1" i="0" u="none" strike="noStrike">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a:effectLst/>
                        </a:rPr>
                        <a:t>11,2</a:t>
                      </a:r>
                      <a:endParaRPr lang="lt-LT" sz="2000" b="1" i="0" u="none" strike="noStrike">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u="none" strike="noStrike" dirty="0">
                          <a:effectLst/>
                        </a:rPr>
                        <a:t>0</a:t>
                      </a:r>
                      <a:endParaRPr lang="lt-LT" sz="2000" b="1" i="0" u="none" strike="noStrike" dirty="0">
                        <a:solidFill>
                          <a:srgbClr val="000000"/>
                        </a:solidFill>
                        <a:effectLst/>
                        <a:latin typeface="Arial" panose="020B0604020202020204" pitchFamily="34" charset="0"/>
                      </a:endParaRPr>
                    </a:p>
                  </a:txBody>
                  <a:tcPr marL="3175" marR="3175" marT="3175" marB="0" anchor="ctr"/>
                </a:tc>
                <a:tc>
                  <a:txBody>
                    <a:bodyPr/>
                    <a:lstStyle/>
                    <a:p>
                      <a:pPr algn="ctr" fontAlgn="ctr"/>
                      <a:r>
                        <a:rPr lang="lt-LT" sz="2000" b="0" i="0" u="none" strike="noStrike" dirty="0">
                          <a:solidFill>
                            <a:srgbClr val="000000"/>
                          </a:solidFill>
                          <a:effectLst/>
                          <a:latin typeface="Arial" panose="020B0604020202020204" pitchFamily="34" charset="0"/>
                        </a:rPr>
                        <a:t>100,0</a:t>
                      </a:r>
                    </a:p>
                  </a:txBody>
                  <a:tcPr marL="3175" marR="3175" marT="3175" marB="0" anchor="ctr"/>
                </a:tc>
                <a:extLst>
                  <a:ext uri="{0D108BD9-81ED-4DB2-BD59-A6C34878D82A}">
                    <a16:rowId xmlns:a16="http://schemas.microsoft.com/office/drawing/2014/main" val="330381544"/>
                  </a:ext>
                </a:extLst>
              </a:tr>
              <a:tr h="207645">
                <a:tc>
                  <a:txBody>
                    <a:bodyPr/>
                    <a:lstStyle/>
                    <a:p>
                      <a:pPr algn="r" fontAlgn="b"/>
                      <a:r>
                        <a:rPr lang="lt-LT" sz="2000" b="0" i="0" u="none" strike="noStrike" dirty="0">
                          <a:effectLst/>
                          <a:latin typeface="Arial" panose="020B0604020202020204" pitchFamily="34" charset="0"/>
                        </a:rPr>
                        <a:t>Iš viso: </a:t>
                      </a:r>
                    </a:p>
                  </a:txBody>
                  <a:tcPr marL="3175" marR="3175" marT="3175" marB="0" anchor="b"/>
                </a:tc>
                <a:tc>
                  <a:txBody>
                    <a:bodyPr/>
                    <a:lstStyle/>
                    <a:p>
                      <a:pPr algn="ctr" fontAlgn="b"/>
                      <a:r>
                        <a:rPr lang="lt-LT" sz="2000" b="1" u="none" strike="noStrike" dirty="0">
                          <a:effectLst/>
                        </a:rPr>
                        <a:t>7789,15</a:t>
                      </a:r>
                      <a:endParaRPr lang="lt-LT" sz="2000" b="1" i="0" u="none" strike="noStrike" dirty="0">
                        <a:effectLst/>
                        <a:latin typeface="Arial" panose="020B0604020202020204" pitchFamily="34" charset="0"/>
                      </a:endParaRPr>
                    </a:p>
                  </a:txBody>
                  <a:tcPr marL="3175" marR="3175" marT="3175" marB="0" anchor="b"/>
                </a:tc>
                <a:tc>
                  <a:txBody>
                    <a:bodyPr/>
                    <a:lstStyle/>
                    <a:p>
                      <a:pPr algn="ctr" fontAlgn="b"/>
                      <a:r>
                        <a:rPr lang="lt-LT" sz="2000" b="1" u="none" strike="noStrike" dirty="0">
                          <a:effectLst/>
                        </a:rPr>
                        <a:t>3715,95</a:t>
                      </a:r>
                      <a:endParaRPr lang="lt-LT" sz="2000" b="1" i="0" u="none" strike="noStrike" dirty="0">
                        <a:effectLst/>
                        <a:latin typeface="Arial" panose="020B0604020202020204" pitchFamily="34" charset="0"/>
                      </a:endParaRPr>
                    </a:p>
                  </a:txBody>
                  <a:tcPr marL="3175" marR="3175" marT="3175" marB="0" anchor="b"/>
                </a:tc>
                <a:tc>
                  <a:txBody>
                    <a:bodyPr/>
                    <a:lstStyle/>
                    <a:p>
                      <a:pPr algn="ctr" fontAlgn="ctr"/>
                      <a:r>
                        <a:rPr lang="lt-LT" sz="2000" b="1" i="0" u="none" strike="noStrike" dirty="0">
                          <a:solidFill>
                            <a:srgbClr val="000000"/>
                          </a:solidFill>
                          <a:effectLst/>
                          <a:latin typeface="Arial" panose="020B0604020202020204" pitchFamily="34" charset="0"/>
                        </a:rPr>
                        <a:t>67,7</a:t>
                      </a:r>
                    </a:p>
                  </a:txBody>
                  <a:tcPr marL="3175" marR="3175" marT="3175" marB="0" anchor="ctr"/>
                </a:tc>
                <a:extLst>
                  <a:ext uri="{0D108BD9-81ED-4DB2-BD59-A6C34878D82A}">
                    <a16:rowId xmlns:a16="http://schemas.microsoft.com/office/drawing/2014/main" val="1538808259"/>
                  </a:ext>
                </a:extLst>
              </a:tr>
            </a:tbl>
          </a:graphicData>
        </a:graphic>
      </p:graphicFrame>
    </p:spTree>
    <p:extLst>
      <p:ext uri="{BB962C8B-B14F-4D97-AF65-F5344CB8AC3E}">
        <p14:creationId xmlns:p14="http://schemas.microsoft.com/office/powerpoint/2010/main" val="229255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0F94CA-15EE-4322-9F76-AF7A8B9DE435}"/>
              </a:ext>
            </a:extLst>
          </p:cNvPr>
          <p:cNvSpPr>
            <a:spLocks noGrp="1"/>
          </p:cNvSpPr>
          <p:nvPr>
            <p:ph type="title"/>
          </p:nvPr>
        </p:nvSpPr>
        <p:spPr>
          <a:xfrm>
            <a:off x="195469" y="131762"/>
            <a:ext cx="10515600" cy="1039813"/>
          </a:xfrm>
        </p:spPr>
        <p:txBody>
          <a:bodyPr>
            <a:normAutofit/>
          </a:bodyPr>
          <a:lstStyle/>
          <a:p>
            <a:r>
              <a:rPr lang="lt-LT" sz="4000" dirty="0"/>
              <a:t>30-70 taisyklė:</a:t>
            </a:r>
          </a:p>
        </p:txBody>
      </p:sp>
      <p:graphicFrame>
        <p:nvGraphicFramePr>
          <p:cNvPr id="6" name="Table 5">
            <a:extLst>
              <a:ext uri="{FF2B5EF4-FFF2-40B4-BE49-F238E27FC236}">
                <a16:creationId xmlns:a16="http://schemas.microsoft.com/office/drawing/2014/main" id="{F5A7DCA0-9A48-46F8-81E1-CD07167A0173}"/>
              </a:ext>
            </a:extLst>
          </p:cNvPr>
          <p:cNvGraphicFramePr>
            <a:graphicFrameLocks noGrp="1"/>
          </p:cNvGraphicFramePr>
          <p:nvPr>
            <p:extLst>
              <p:ext uri="{D42A27DB-BD31-4B8C-83A1-F6EECF244321}">
                <p14:modId xmlns:p14="http://schemas.microsoft.com/office/powerpoint/2010/main" val="2516188645"/>
              </p:ext>
            </p:extLst>
          </p:nvPr>
        </p:nvGraphicFramePr>
        <p:xfrm>
          <a:off x="195469" y="1066067"/>
          <a:ext cx="11715543" cy="5266222"/>
        </p:xfrm>
        <a:graphic>
          <a:graphicData uri="http://schemas.openxmlformats.org/drawingml/2006/table">
            <a:tbl>
              <a:tblPr>
                <a:tableStyleId>{5C22544A-7EE6-4342-B048-85BDC9FD1C3A}</a:tableStyleId>
              </a:tblPr>
              <a:tblGrid>
                <a:gridCol w="3314700">
                  <a:extLst>
                    <a:ext uri="{9D8B030D-6E8A-4147-A177-3AD203B41FA5}">
                      <a16:colId xmlns:a16="http://schemas.microsoft.com/office/drawing/2014/main" val="195680060"/>
                    </a:ext>
                  </a:extLst>
                </a:gridCol>
                <a:gridCol w="1513207">
                  <a:extLst>
                    <a:ext uri="{9D8B030D-6E8A-4147-A177-3AD203B41FA5}">
                      <a16:colId xmlns:a16="http://schemas.microsoft.com/office/drawing/2014/main" val="2100752418"/>
                    </a:ext>
                  </a:extLst>
                </a:gridCol>
                <a:gridCol w="1895912">
                  <a:extLst>
                    <a:ext uri="{9D8B030D-6E8A-4147-A177-3AD203B41FA5}">
                      <a16:colId xmlns:a16="http://schemas.microsoft.com/office/drawing/2014/main" val="3964551940"/>
                    </a:ext>
                  </a:extLst>
                </a:gridCol>
                <a:gridCol w="2723476">
                  <a:extLst>
                    <a:ext uri="{9D8B030D-6E8A-4147-A177-3AD203B41FA5}">
                      <a16:colId xmlns:a16="http://schemas.microsoft.com/office/drawing/2014/main" val="3359161336"/>
                    </a:ext>
                  </a:extLst>
                </a:gridCol>
                <a:gridCol w="2268248">
                  <a:extLst>
                    <a:ext uri="{9D8B030D-6E8A-4147-A177-3AD203B41FA5}">
                      <a16:colId xmlns:a16="http://schemas.microsoft.com/office/drawing/2014/main" val="2764169308"/>
                    </a:ext>
                  </a:extLst>
                </a:gridCol>
              </a:tblGrid>
              <a:tr h="462449">
                <a:tc>
                  <a:txBody>
                    <a:bodyPr/>
                    <a:lstStyle/>
                    <a:p>
                      <a:pPr algn="ctr" fontAlgn="b"/>
                      <a:r>
                        <a:rPr lang="en-GB" sz="2000" b="1" i="0" u="none" strike="noStrike" dirty="0">
                          <a:effectLst/>
                          <a:latin typeface="+mn-lt"/>
                        </a:rPr>
                        <a:t>Nat</a:t>
                      </a:r>
                      <a:r>
                        <a:rPr lang="lt-LT" sz="2000" b="1" i="0" u="none" strike="noStrike" dirty="0" err="1">
                          <a:effectLst/>
                          <a:latin typeface="+mn-lt"/>
                        </a:rPr>
                        <a:t>ūrali</a:t>
                      </a:r>
                      <a:r>
                        <a:rPr lang="lt-LT" sz="2000" b="1" i="0" u="none" strike="noStrike" dirty="0">
                          <a:effectLst/>
                          <a:latin typeface="+mn-lt"/>
                        </a:rPr>
                        <a:t> miško buveinė</a:t>
                      </a:r>
                    </a:p>
                  </a:txBody>
                  <a:tcPr marL="2396" marR="2396" marT="2396" marB="0" anchor="b"/>
                </a:tc>
                <a:tc>
                  <a:txBody>
                    <a:bodyPr/>
                    <a:lstStyle/>
                    <a:p>
                      <a:pPr algn="ctr" fontAlgn="b"/>
                      <a:r>
                        <a:rPr lang="lt-LT" sz="2000" b="1" i="0" u="none" strike="noStrike" dirty="0">
                          <a:effectLst/>
                          <a:latin typeface="+mn-lt"/>
                        </a:rPr>
                        <a:t>Iš viso buveinių Lietuvoje, ha</a:t>
                      </a:r>
                    </a:p>
                  </a:txBody>
                  <a:tcPr marL="2396" marR="2396" marT="2396" marB="0" anchor="b"/>
                </a:tc>
                <a:tc>
                  <a:txBody>
                    <a:bodyPr/>
                    <a:lstStyle/>
                    <a:p>
                      <a:pPr algn="ctr" fontAlgn="b"/>
                      <a:r>
                        <a:rPr lang="lt-LT" sz="2000" b="1" i="0" u="none" strike="noStrike" dirty="0">
                          <a:effectLst/>
                          <a:latin typeface="+mn-lt"/>
                        </a:rPr>
                        <a:t>20/60% apimamas plotas, ha</a:t>
                      </a:r>
                    </a:p>
                  </a:txBody>
                  <a:tcPr marL="2396" marR="2396" marT="2396" marB="0" anchor="b"/>
                </a:tc>
                <a:tc>
                  <a:txBody>
                    <a:bodyPr/>
                    <a:lstStyle/>
                    <a:p>
                      <a:pPr algn="ctr" fontAlgn="b"/>
                      <a:r>
                        <a:rPr lang="en-GB" sz="2000" b="1" i="0" u="none" strike="noStrike" dirty="0" err="1">
                          <a:effectLst/>
                          <a:latin typeface="+mn-lt"/>
                        </a:rPr>
                        <a:t>Pagal</a:t>
                      </a:r>
                      <a:r>
                        <a:rPr lang="en-GB" sz="2000" b="1" i="0" u="none" strike="noStrike" dirty="0">
                          <a:effectLst/>
                          <a:latin typeface="+mn-lt"/>
                        </a:rPr>
                        <a:t> </a:t>
                      </a:r>
                      <a:r>
                        <a:rPr lang="en-GB" sz="2000" b="1" i="0" u="none" strike="noStrike" dirty="0" err="1">
                          <a:effectLst/>
                          <a:latin typeface="+mn-lt"/>
                        </a:rPr>
                        <a:t>dabartin</a:t>
                      </a:r>
                      <a:r>
                        <a:rPr lang="lt-LT" sz="2000" b="1" i="0" u="none" strike="noStrike" dirty="0">
                          <a:effectLst/>
                          <a:latin typeface="+mn-lt"/>
                        </a:rPr>
                        <a:t>ę struktūrą projektuojamas apsaugos intensyvumas, </a:t>
                      </a:r>
                      <a:r>
                        <a:rPr lang="en-GB" sz="2000" b="1" i="0" u="none" strike="noStrike" dirty="0">
                          <a:effectLst/>
                          <a:latin typeface="+mn-lt"/>
                        </a:rPr>
                        <a:t>%</a:t>
                      </a:r>
                      <a:endParaRPr lang="lt-LT" sz="2000" b="1" i="0" u="none" strike="noStrike" dirty="0">
                        <a:effectLst/>
                        <a:latin typeface="+mn-lt"/>
                      </a:endParaRPr>
                    </a:p>
                  </a:txBody>
                  <a:tcPr marL="2396" marR="2396" marT="2396" marB="0" anchor="b"/>
                </a:tc>
                <a:tc>
                  <a:txBody>
                    <a:bodyPr/>
                    <a:lstStyle/>
                    <a:p>
                      <a:pPr algn="ctr" fontAlgn="b"/>
                      <a:r>
                        <a:rPr lang="lt-LT" sz="2000" b="1" i="0" u="none" strike="noStrike" dirty="0">
                          <a:effectLst/>
                          <a:latin typeface="+mn-lt"/>
                        </a:rPr>
                        <a:t>Prognozuojamas Sklypo lygmeniu tvarkomas plotas, ha</a:t>
                      </a:r>
                    </a:p>
                  </a:txBody>
                  <a:tcPr marL="2396" marR="2396" marT="2396" marB="0" anchor="b"/>
                </a:tc>
                <a:extLst>
                  <a:ext uri="{0D108BD9-81ED-4DB2-BD59-A6C34878D82A}">
                    <a16:rowId xmlns:a16="http://schemas.microsoft.com/office/drawing/2014/main" val="2877097257"/>
                  </a:ext>
                </a:extLst>
              </a:tr>
              <a:tr h="294722">
                <a:tc>
                  <a:txBody>
                    <a:bodyPr/>
                    <a:lstStyle/>
                    <a:p>
                      <a:pPr indent="144000" algn="just" fontAlgn="ctr"/>
                      <a:r>
                        <a:rPr lang="lt-LT" sz="2000" u="none" strike="noStrike" dirty="0">
                          <a:effectLst/>
                          <a:latin typeface="+mn-lt"/>
                        </a:rPr>
                        <a:t>Spygliuočių miškai ant ozų</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800</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160</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100,0</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160</a:t>
                      </a:r>
                      <a:endParaRPr lang="lt-LT" dirty="0">
                        <a:latin typeface="+mn-lt"/>
                      </a:endParaRPr>
                    </a:p>
                  </a:txBody>
                  <a:tcPr marL="2396" marR="2396" marT="2396" marB="0" anchor="b"/>
                </a:tc>
                <a:extLst>
                  <a:ext uri="{0D108BD9-81ED-4DB2-BD59-A6C34878D82A}">
                    <a16:rowId xmlns:a16="http://schemas.microsoft.com/office/drawing/2014/main" val="3530758542"/>
                  </a:ext>
                </a:extLst>
              </a:tr>
              <a:tr h="232423">
                <a:tc>
                  <a:txBody>
                    <a:bodyPr/>
                    <a:lstStyle/>
                    <a:p>
                      <a:pPr indent="144000" algn="just" fontAlgn="ctr"/>
                      <a:r>
                        <a:rPr lang="lt-LT" sz="2000" u="none" strike="noStrike" dirty="0">
                          <a:effectLst/>
                          <a:latin typeface="+mn-lt"/>
                        </a:rPr>
                        <a:t>Medžiais apaugusios ganyklos</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438</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87,6</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100,0</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87,6</a:t>
                      </a:r>
                      <a:endParaRPr lang="lt-LT" dirty="0">
                        <a:latin typeface="+mn-lt"/>
                      </a:endParaRPr>
                    </a:p>
                  </a:txBody>
                  <a:tcPr marL="2396" marR="2396" marT="2396" marB="0" anchor="b"/>
                </a:tc>
                <a:extLst>
                  <a:ext uri="{0D108BD9-81ED-4DB2-BD59-A6C34878D82A}">
                    <a16:rowId xmlns:a16="http://schemas.microsoft.com/office/drawing/2014/main" val="3436872027"/>
                  </a:ext>
                </a:extLst>
              </a:tr>
              <a:tr h="232423">
                <a:tc>
                  <a:txBody>
                    <a:bodyPr/>
                    <a:lstStyle/>
                    <a:p>
                      <a:pPr indent="144000" algn="just" fontAlgn="ctr"/>
                      <a:r>
                        <a:rPr lang="lt-LT" sz="2000" u="none" strike="noStrike" dirty="0">
                          <a:effectLst/>
                          <a:latin typeface="+mn-lt"/>
                        </a:rPr>
                        <a:t>*Griovų ir šlaitų miškai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8 571</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5142,6</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100,0</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5142,6</a:t>
                      </a:r>
                      <a:endParaRPr lang="lt-LT" dirty="0">
                        <a:latin typeface="+mn-lt"/>
                      </a:endParaRPr>
                    </a:p>
                  </a:txBody>
                  <a:tcPr marL="2396" marR="2396" marT="2396" marB="0" anchor="b"/>
                </a:tc>
                <a:extLst>
                  <a:ext uri="{0D108BD9-81ED-4DB2-BD59-A6C34878D82A}">
                    <a16:rowId xmlns:a16="http://schemas.microsoft.com/office/drawing/2014/main" val="1712922333"/>
                  </a:ext>
                </a:extLst>
              </a:tr>
              <a:tr h="347436">
                <a:tc>
                  <a:txBody>
                    <a:bodyPr/>
                    <a:lstStyle/>
                    <a:p>
                      <a:pPr indent="144000" algn="just" fontAlgn="ctr"/>
                      <a:r>
                        <a:rPr lang="lt-LT" sz="2000" u="none" strike="noStrike" dirty="0">
                          <a:effectLst/>
                          <a:latin typeface="+mn-lt"/>
                        </a:rPr>
                        <a:t>*Pelkiniai miškai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50 066</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30039,6</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100,0</a:t>
                      </a:r>
                      <a:endParaRPr lang="lt-LT" sz="2000" b="0" i="0" u="none" strike="noStrike" dirty="0">
                        <a:effectLst/>
                        <a:latin typeface="+mn-lt"/>
                      </a:endParaRPr>
                    </a:p>
                  </a:txBody>
                  <a:tcPr marL="2396" marR="2396" marT="2396" marB="0" anchor="b"/>
                </a:tc>
                <a:tc>
                  <a:txBody>
                    <a:bodyPr/>
                    <a:lstStyle/>
                    <a:p>
                      <a:pPr algn="ctr"/>
                      <a:r>
                        <a:rPr lang="lt-LT" sz="2000" b="1" u="none" strike="noStrike" dirty="0">
                          <a:effectLst/>
                          <a:latin typeface="+mn-lt"/>
                        </a:rPr>
                        <a:t>30039,6</a:t>
                      </a:r>
                      <a:endParaRPr lang="lt-LT" b="1" dirty="0">
                        <a:latin typeface="+mn-lt"/>
                      </a:endParaRPr>
                    </a:p>
                  </a:txBody>
                  <a:tcPr marL="2396" marR="2396" marT="2396" marB="0" anchor="b"/>
                </a:tc>
                <a:extLst>
                  <a:ext uri="{0D108BD9-81ED-4DB2-BD59-A6C34878D82A}">
                    <a16:rowId xmlns:a16="http://schemas.microsoft.com/office/drawing/2014/main" val="3049738721"/>
                  </a:ext>
                </a:extLst>
              </a:tr>
              <a:tr h="232423">
                <a:tc>
                  <a:txBody>
                    <a:bodyPr/>
                    <a:lstStyle/>
                    <a:p>
                      <a:pPr indent="144000" algn="just" fontAlgn="ctr"/>
                      <a:r>
                        <a:rPr lang="lt-LT" sz="2000" u="none" strike="noStrike" dirty="0">
                          <a:effectLst/>
                          <a:latin typeface="+mn-lt"/>
                        </a:rPr>
                        <a:t>Paupių guobynai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291</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58,2</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100,0</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58,2</a:t>
                      </a:r>
                      <a:endParaRPr lang="lt-LT" dirty="0">
                        <a:latin typeface="+mn-lt"/>
                      </a:endParaRPr>
                    </a:p>
                  </a:txBody>
                  <a:tcPr marL="2396" marR="2396" marT="2396" marB="0" anchor="b"/>
                </a:tc>
                <a:extLst>
                  <a:ext uri="{0D108BD9-81ED-4DB2-BD59-A6C34878D82A}">
                    <a16:rowId xmlns:a16="http://schemas.microsoft.com/office/drawing/2014/main" val="1214376478"/>
                  </a:ext>
                </a:extLst>
              </a:tr>
              <a:tr h="421634">
                <a:tc>
                  <a:txBody>
                    <a:bodyPr/>
                    <a:lstStyle/>
                    <a:p>
                      <a:pPr indent="144000" algn="just" fontAlgn="ctr"/>
                      <a:r>
                        <a:rPr lang="lt-LT" sz="2000" u="none" strike="noStrike" dirty="0">
                          <a:effectLst/>
                          <a:latin typeface="+mn-lt"/>
                        </a:rPr>
                        <a:t>*Vakarų taiga</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57 185</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34311</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40,0</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13723,53</a:t>
                      </a:r>
                      <a:endParaRPr lang="lt-LT" dirty="0">
                        <a:latin typeface="+mn-lt"/>
                      </a:endParaRPr>
                    </a:p>
                  </a:txBody>
                  <a:tcPr marL="2396" marR="2396" marT="2396" marB="0" anchor="b"/>
                </a:tc>
                <a:extLst>
                  <a:ext uri="{0D108BD9-81ED-4DB2-BD59-A6C34878D82A}">
                    <a16:rowId xmlns:a16="http://schemas.microsoft.com/office/drawing/2014/main" val="3009402105"/>
                  </a:ext>
                </a:extLst>
              </a:tr>
              <a:tr h="347436">
                <a:tc>
                  <a:txBody>
                    <a:bodyPr/>
                    <a:lstStyle/>
                    <a:p>
                      <a:pPr indent="144000" algn="just" fontAlgn="ctr"/>
                      <a:r>
                        <a:rPr lang="lt-LT" sz="2000" u="none" strike="noStrike" dirty="0">
                          <a:effectLst/>
                          <a:latin typeface="+mn-lt"/>
                        </a:rPr>
                        <a:t>*Plačialapių ir mišrūs miškai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16 303</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9781,8</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47,2</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4621,894</a:t>
                      </a:r>
                      <a:endParaRPr lang="lt-LT" dirty="0">
                        <a:latin typeface="+mn-lt"/>
                      </a:endParaRPr>
                    </a:p>
                  </a:txBody>
                  <a:tcPr marL="2396" marR="2396" marT="2396" marB="0" anchor="b"/>
                </a:tc>
                <a:extLst>
                  <a:ext uri="{0D108BD9-81ED-4DB2-BD59-A6C34878D82A}">
                    <a16:rowId xmlns:a16="http://schemas.microsoft.com/office/drawing/2014/main" val="2564661471"/>
                  </a:ext>
                </a:extLst>
              </a:tr>
              <a:tr h="347436">
                <a:tc>
                  <a:txBody>
                    <a:bodyPr/>
                    <a:lstStyle/>
                    <a:p>
                      <a:pPr indent="144000" algn="just" fontAlgn="ctr"/>
                      <a:r>
                        <a:rPr lang="lt-LT" sz="2000" u="none" strike="noStrike" dirty="0">
                          <a:effectLst/>
                          <a:latin typeface="+mn-lt"/>
                        </a:rPr>
                        <a:t>Žolių turtingi eglynai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30 098</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6019,6</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84,8</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5107,326</a:t>
                      </a:r>
                      <a:endParaRPr lang="lt-LT" dirty="0">
                        <a:latin typeface="+mn-lt"/>
                      </a:endParaRPr>
                    </a:p>
                  </a:txBody>
                  <a:tcPr marL="2396" marR="2396" marT="2396" marB="0" anchor="b"/>
                </a:tc>
                <a:extLst>
                  <a:ext uri="{0D108BD9-81ED-4DB2-BD59-A6C34878D82A}">
                    <a16:rowId xmlns:a16="http://schemas.microsoft.com/office/drawing/2014/main" val="1274295920"/>
                  </a:ext>
                </a:extLst>
              </a:tr>
              <a:tr h="347436">
                <a:tc>
                  <a:txBody>
                    <a:bodyPr/>
                    <a:lstStyle/>
                    <a:p>
                      <a:pPr indent="144000" algn="just" fontAlgn="ctr"/>
                      <a:r>
                        <a:rPr lang="lt-LT" sz="2000" u="none" strike="noStrike" dirty="0">
                          <a:effectLst/>
                          <a:latin typeface="+mn-lt"/>
                        </a:rPr>
                        <a:t>*Pelkėti lapuočių miškai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a:effectLst/>
                          <a:latin typeface="+mn-lt"/>
                        </a:rPr>
                        <a:t>51 993</a:t>
                      </a:r>
                      <a:endParaRPr lang="lt-LT" sz="2000" b="0" i="0" u="none" strike="noStrike">
                        <a:effectLst/>
                        <a:latin typeface="+mn-lt"/>
                      </a:endParaRPr>
                    </a:p>
                  </a:txBody>
                  <a:tcPr marL="2396" marR="2396" marT="2396" marB="0" anchor="ctr"/>
                </a:tc>
                <a:tc>
                  <a:txBody>
                    <a:bodyPr/>
                    <a:lstStyle/>
                    <a:p>
                      <a:pPr algn="ctr" fontAlgn="b"/>
                      <a:r>
                        <a:rPr lang="lt-LT" sz="2000" u="none" strike="noStrike" dirty="0">
                          <a:effectLst/>
                          <a:latin typeface="+mn-lt"/>
                        </a:rPr>
                        <a:t>31195,8</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41,6</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12988,69</a:t>
                      </a:r>
                      <a:endParaRPr lang="lt-LT" dirty="0">
                        <a:latin typeface="+mn-lt"/>
                      </a:endParaRPr>
                    </a:p>
                  </a:txBody>
                  <a:tcPr marL="2396" marR="2396" marT="2396" marB="0" anchor="b"/>
                </a:tc>
                <a:extLst>
                  <a:ext uri="{0D108BD9-81ED-4DB2-BD59-A6C34878D82A}">
                    <a16:rowId xmlns:a16="http://schemas.microsoft.com/office/drawing/2014/main" val="3011351235"/>
                  </a:ext>
                </a:extLst>
              </a:tr>
              <a:tr h="347436">
                <a:tc>
                  <a:txBody>
                    <a:bodyPr/>
                    <a:lstStyle/>
                    <a:p>
                      <a:pPr indent="144000" algn="just" fontAlgn="ctr"/>
                      <a:r>
                        <a:rPr lang="lt-LT" sz="2000" u="none" strike="noStrike" dirty="0" err="1">
                          <a:effectLst/>
                          <a:latin typeface="+mn-lt"/>
                        </a:rPr>
                        <a:t>Skroblynai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14 739</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2947,8</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40,0</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1180,507</a:t>
                      </a:r>
                      <a:endParaRPr lang="lt-LT" dirty="0">
                        <a:latin typeface="+mn-lt"/>
                      </a:endParaRPr>
                    </a:p>
                  </a:txBody>
                  <a:tcPr marL="2396" marR="2396" marT="2396" marB="0" anchor="b"/>
                </a:tc>
                <a:extLst>
                  <a:ext uri="{0D108BD9-81ED-4DB2-BD59-A6C34878D82A}">
                    <a16:rowId xmlns:a16="http://schemas.microsoft.com/office/drawing/2014/main" val="589365964"/>
                  </a:ext>
                </a:extLst>
              </a:tr>
              <a:tr h="347436">
                <a:tc>
                  <a:txBody>
                    <a:bodyPr/>
                    <a:lstStyle/>
                    <a:p>
                      <a:pPr indent="144000" algn="just" fontAlgn="ctr"/>
                      <a:r>
                        <a:rPr lang="lt-LT" sz="2000" u="none" strike="noStrike" dirty="0">
                          <a:effectLst/>
                          <a:latin typeface="+mn-lt"/>
                        </a:rPr>
                        <a:t>*Aliuviniai miškai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28 710</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17226</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55,0</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9478,528</a:t>
                      </a:r>
                      <a:endParaRPr lang="lt-LT" dirty="0">
                        <a:latin typeface="+mn-lt"/>
                      </a:endParaRPr>
                    </a:p>
                  </a:txBody>
                  <a:tcPr marL="2396" marR="2396" marT="2396" marB="0" anchor="b"/>
                </a:tc>
                <a:extLst>
                  <a:ext uri="{0D108BD9-81ED-4DB2-BD59-A6C34878D82A}">
                    <a16:rowId xmlns:a16="http://schemas.microsoft.com/office/drawing/2014/main" val="3102947948"/>
                  </a:ext>
                </a:extLst>
              </a:tr>
              <a:tr h="232423">
                <a:tc>
                  <a:txBody>
                    <a:bodyPr/>
                    <a:lstStyle/>
                    <a:p>
                      <a:pPr indent="144000" algn="just" fontAlgn="ctr"/>
                      <a:r>
                        <a:rPr lang="lt-LT" sz="2000" u="none" strike="noStrike" dirty="0">
                          <a:effectLst/>
                          <a:latin typeface="+mn-lt"/>
                        </a:rPr>
                        <a:t>Kerpiniai pušynai</a:t>
                      </a:r>
                      <a:endParaRPr lang="lt-LT" sz="2000" b="0" i="0" u="none" strike="noStrike" dirty="0">
                        <a:effectLst/>
                        <a:latin typeface="+mn-lt"/>
                      </a:endParaRPr>
                    </a:p>
                  </a:txBody>
                  <a:tcPr marL="2396" marR="2396" marT="2396" marB="0" anchor="ctr"/>
                </a:tc>
                <a:tc>
                  <a:txBody>
                    <a:bodyPr/>
                    <a:lstStyle/>
                    <a:p>
                      <a:pPr algn="ctr" fontAlgn="ctr"/>
                      <a:r>
                        <a:rPr lang="lt-LT" sz="2000" u="none" strike="noStrike" dirty="0">
                          <a:effectLst/>
                          <a:latin typeface="+mn-lt"/>
                        </a:rPr>
                        <a:t>7 186</a:t>
                      </a:r>
                      <a:endParaRPr lang="lt-LT" sz="2000" b="0" i="0" u="none" strike="noStrike" dirty="0">
                        <a:effectLst/>
                        <a:latin typeface="+mn-lt"/>
                      </a:endParaRPr>
                    </a:p>
                  </a:txBody>
                  <a:tcPr marL="2396" marR="2396" marT="2396" marB="0" anchor="ctr"/>
                </a:tc>
                <a:tc>
                  <a:txBody>
                    <a:bodyPr/>
                    <a:lstStyle/>
                    <a:p>
                      <a:pPr algn="ctr" fontAlgn="b"/>
                      <a:r>
                        <a:rPr lang="lt-LT" sz="2000" u="none" strike="noStrike" dirty="0">
                          <a:effectLst/>
                          <a:latin typeface="+mn-lt"/>
                        </a:rPr>
                        <a:t>1437,2</a:t>
                      </a:r>
                      <a:endParaRPr lang="lt-LT" sz="2000" b="0" i="0" u="none" strike="noStrike" dirty="0">
                        <a:effectLst/>
                        <a:latin typeface="+mn-lt"/>
                      </a:endParaRPr>
                    </a:p>
                  </a:txBody>
                  <a:tcPr marL="2396" marR="2396" marT="2396" marB="0" anchor="b"/>
                </a:tc>
                <a:tc>
                  <a:txBody>
                    <a:bodyPr/>
                    <a:lstStyle/>
                    <a:p>
                      <a:pPr algn="ctr" fontAlgn="b"/>
                      <a:r>
                        <a:rPr lang="lt-LT" sz="2000" u="none" strike="noStrike" dirty="0">
                          <a:effectLst/>
                          <a:latin typeface="+mn-lt"/>
                        </a:rPr>
                        <a:t>100,0</a:t>
                      </a:r>
                      <a:endParaRPr lang="lt-LT" sz="2000" b="0" i="0" u="none" strike="noStrike" dirty="0">
                        <a:effectLst/>
                        <a:latin typeface="+mn-lt"/>
                      </a:endParaRPr>
                    </a:p>
                  </a:txBody>
                  <a:tcPr marL="2396" marR="2396" marT="2396" marB="0" anchor="b"/>
                </a:tc>
                <a:tc>
                  <a:txBody>
                    <a:bodyPr/>
                    <a:lstStyle/>
                    <a:p>
                      <a:pPr algn="ctr"/>
                      <a:r>
                        <a:rPr lang="lt-LT" sz="2000" u="none" strike="noStrike" dirty="0">
                          <a:effectLst/>
                          <a:latin typeface="+mn-lt"/>
                        </a:rPr>
                        <a:t>1437,2</a:t>
                      </a:r>
                      <a:endParaRPr lang="lt-LT" dirty="0">
                        <a:latin typeface="+mn-lt"/>
                      </a:endParaRPr>
                    </a:p>
                  </a:txBody>
                  <a:tcPr marL="2396" marR="2396" marT="2396" marB="0" anchor="b"/>
                </a:tc>
                <a:extLst>
                  <a:ext uri="{0D108BD9-81ED-4DB2-BD59-A6C34878D82A}">
                    <a16:rowId xmlns:a16="http://schemas.microsoft.com/office/drawing/2014/main" val="849636763"/>
                  </a:ext>
                </a:extLst>
              </a:tr>
              <a:tr h="209714">
                <a:tc>
                  <a:txBody>
                    <a:bodyPr/>
                    <a:lstStyle/>
                    <a:p>
                      <a:pPr algn="r" fontAlgn="b"/>
                      <a:r>
                        <a:rPr lang="lt-LT" sz="2000" b="1" i="0" u="none" strike="noStrike" dirty="0">
                          <a:effectLst/>
                          <a:latin typeface="+mn-lt"/>
                        </a:rPr>
                        <a:t>Iš viso:</a:t>
                      </a:r>
                    </a:p>
                  </a:txBody>
                  <a:tcPr marL="2396" marR="2396" marT="2396" marB="0" anchor="b"/>
                </a:tc>
                <a:tc>
                  <a:txBody>
                    <a:bodyPr/>
                    <a:lstStyle/>
                    <a:p>
                      <a:pPr algn="ctr" fontAlgn="b"/>
                      <a:r>
                        <a:rPr lang="lt-LT" sz="2000" b="1" u="none" strike="noStrike" dirty="0">
                          <a:effectLst/>
                          <a:latin typeface="+mn-lt"/>
                        </a:rPr>
                        <a:t>266380</a:t>
                      </a:r>
                      <a:endParaRPr lang="lt-LT" sz="2000" b="1" i="0" u="none" strike="noStrike" dirty="0">
                        <a:effectLst/>
                        <a:latin typeface="+mn-lt"/>
                      </a:endParaRPr>
                    </a:p>
                  </a:txBody>
                  <a:tcPr marL="2396" marR="2396" marT="2396" marB="0" anchor="b"/>
                </a:tc>
                <a:tc>
                  <a:txBody>
                    <a:bodyPr/>
                    <a:lstStyle/>
                    <a:p>
                      <a:pPr algn="ctr" fontAlgn="b"/>
                      <a:r>
                        <a:rPr lang="lt-LT" sz="2000" b="1" u="none" strike="noStrike" dirty="0">
                          <a:effectLst/>
                          <a:latin typeface="+mn-lt"/>
                        </a:rPr>
                        <a:t>138407</a:t>
                      </a:r>
                      <a:endParaRPr lang="lt-LT" sz="2000" b="1" i="0" u="none" strike="noStrike" dirty="0">
                        <a:effectLst/>
                        <a:latin typeface="+mn-lt"/>
                      </a:endParaRPr>
                    </a:p>
                  </a:txBody>
                  <a:tcPr marL="2396" marR="2396" marT="2396" marB="0" anchor="b"/>
                </a:tc>
                <a:tc>
                  <a:txBody>
                    <a:bodyPr/>
                    <a:lstStyle/>
                    <a:p>
                      <a:pPr algn="ctr" fontAlgn="b"/>
                      <a:r>
                        <a:rPr lang="lt-LT" sz="2000" b="1" i="0" u="none" strike="noStrike" dirty="0">
                          <a:effectLst/>
                          <a:latin typeface="+mn-lt"/>
                        </a:rPr>
                        <a:t>67,7</a:t>
                      </a:r>
                    </a:p>
                  </a:txBody>
                  <a:tcPr marL="2396" marR="2396" marT="2396" marB="0" anchor="b"/>
                </a:tc>
                <a:tc>
                  <a:txBody>
                    <a:bodyPr/>
                    <a:lstStyle/>
                    <a:p>
                      <a:pPr algn="ctr"/>
                      <a:r>
                        <a:rPr lang="lt-LT" sz="2000" b="1" u="none" strike="noStrike" dirty="0">
                          <a:effectLst/>
                          <a:latin typeface="+mn-lt"/>
                        </a:rPr>
                        <a:t>84026</a:t>
                      </a:r>
                      <a:endParaRPr lang="lt-LT" b="1" dirty="0">
                        <a:latin typeface="+mn-lt"/>
                      </a:endParaRPr>
                    </a:p>
                  </a:txBody>
                  <a:tcPr marL="2396" marR="2396" marT="2396" marB="0" anchor="b"/>
                </a:tc>
                <a:extLst>
                  <a:ext uri="{0D108BD9-81ED-4DB2-BD59-A6C34878D82A}">
                    <a16:rowId xmlns:a16="http://schemas.microsoft.com/office/drawing/2014/main" val="2212298069"/>
                  </a:ext>
                </a:extLst>
              </a:tr>
            </a:tbl>
          </a:graphicData>
        </a:graphic>
      </p:graphicFrame>
    </p:spTree>
    <p:extLst>
      <p:ext uri="{BB962C8B-B14F-4D97-AF65-F5344CB8AC3E}">
        <p14:creationId xmlns:p14="http://schemas.microsoft.com/office/powerpoint/2010/main" val="218024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F2B6-C1CE-4FAF-9D98-4E4496BD0D7E}"/>
              </a:ext>
            </a:extLst>
          </p:cNvPr>
          <p:cNvSpPr>
            <a:spLocks noGrp="1"/>
          </p:cNvSpPr>
          <p:nvPr>
            <p:ph type="title"/>
          </p:nvPr>
        </p:nvSpPr>
        <p:spPr>
          <a:xfrm>
            <a:off x="494251" y="272847"/>
            <a:ext cx="10515600" cy="691888"/>
          </a:xfrm>
        </p:spPr>
        <p:txBody>
          <a:bodyPr>
            <a:normAutofit fontScale="90000"/>
          </a:bodyPr>
          <a:lstStyle/>
          <a:p>
            <a:r>
              <a:rPr lang="lt-LT" dirty="0"/>
              <a:t>30-70 taisyklė?</a:t>
            </a:r>
          </a:p>
        </p:txBody>
      </p:sp>
      <p:sp>
        <p:nvSpPr>
          <p:cNvPr id="3" name="Content Placeholder 2">
            <a:extLst>
              <a:ext uri="{FF2B5EF4-FFF2-40B4-BE49-F238E27FC236}">
                <a16:creationId xmlns:a16="http://schemas.microsoft.com/office/drawing/2014/main" id="{D400319F-4E75-4DCE-88BF-4E6268D979D5}"/>
              </a:ext>
            </a:extLst>
          </p:cNvPr>
          <p:cNvSpPr>
            <a:spLocks noGrp="1"/>
          </p:cNvSpPr>
          <p:nvPr>
            <p:ph sz="half" idx="1"/>
          </p:nvPr>
        </p:nvSpPr>
        <p:spPr>
          <a:xfrm>
            <a:off x="214405" y="1074936"/>
            <a:ext cx="11763189" cy="4584948"/>
          </a:xfrm>
        </p:spPr>
        <p:txBody>
          <a:bodyPr>
            <a:normAutofit lnSpcReduction="10000"/>
          </a:bodyPr>
          <a:lstStyle/>
          <a:p>
            <a:r>
              <a:rPr lang="lt-LT" sz="2400" dirty="0"/>
              <a:t>Bendras natūralių miško buveinių plotas - 266,3 tūkst. ha » </a:t>
            </a:r>
            <a:r>
              <a:rPr lang="lt-LT" sz="2400" dirty="0" err="1"/>
              <a:t>prioritetišumo</a:t>
            </a:r>
            <a:r>
              <a:rPr lang="lt-LT" sz="2400" dirty="0"/>
              <a:t> principas 60/20</a:t>
            </a:r>
            <a:r>
              <a:rPr lang="en-GB" sz="2400" dirty="0"/>
              <a:t>%</a:t>
            </a:r>
            <a:r>
              <a:rPr lang="lt-LT" sz="2400" dirty="0"/>
              <a:t> apsauga - 138,4 tūkst. ha plotas, kurį reikia saugoti » Pagal 30-70 taisyklę prognozuojamas sklypo lygmeniu tvarkomas plotas – 84 tūkst. ha, o BAST lygmeniu tvarkomas plotas 54,4 tūkst. ha.</a:t>
            </a:r>
          </a:p>
          <a:p>
            <a:r>
              <a:rPr lang="lt-LT" sz="2400" dirty="0"/>
              <a:t>Pagal ES Biologinės įvairovės strategiją 10</a:t>
            </a:r>
            <a:r>
              <a:rPr lang="en-GB" sz="2400" dirty="0"/>
              <a:t>% mi</a:t>
            </a:r>
            <a:r>
              <a:rPr lang="lt-LT" sz="2400" dirty="0" err="1"/>
              <a:t>škų</a:t>
            </a:r>
            <a:r>
              <a:rPr lang="lt-LT" sz="2400" dirty="0"/>
              <a:t> turėtų būti </a:t>
            </a:r>
            <a:r>
              <a:rPr lang="en-GB" sz="2400" dirty="0" err="1"/>
              <a:t>taikoma</a:t>
            </a:r>
            <a:r>
              <a:rPr lang="en-GB" sz="2400" dirty="0"/>
              <a:t> </a:t>
            </a:r>
            <a:r>
              <a:rPr lang="en-GB" sz="2400" dirty="0" err="1"/>
              <a:t>grie</a:t>
            </a:r>
            <a:r>
              <a:rPr lang="lt-LT" sz="2400" dirty="0" err="1"/>
              <a:t>žta</a:t>
            </a:r>
            <a:r>
              <a:rPr lang="lt-LT" sz="2400" dirty="0"/>
              <a:t> apsauga:</a:t>
            </a:r>
          </a:p>
          <a:p>
            <a:pPr marL="540000" indent="0">
              <a:buNone/>
            </a:pPr>
            <a:r>
              <a:rPr lang="lt-LT" sz="2400" dirty="0">
                <a:solidFill>
                  <a:schemeClr val="accent4">
                    <a:lumMod val="40000"/>
                    <a:lumOff val="60000"/>
                  </a:schemeClr>
                </a:solidFill>
              </a:rPr>
              <a:t>2,06 mln. ha miškų » 206 tūkst. ha miškų su griežta apsauga</a:t>
            </a:r>
          </a:p>
          <a:p>
            <a:r>
              <a:rPr lang="en-GB" sz="2400" dirty="0" err="1"/>
              <a:t>Pagal</a:t>
            </a:r>
            <a:r>
              <a:rPr lang="en-GB" sz="2400" dirty="0"/>
              <a:t> </a:t>
            </a:r>
            <a:r>
              <a:rPr lang="lt-LT" sz="2400" dirty="0"/>
              <a:t>naujai sudarytą </a:t>
            </a:r>
            <a:r>
              <a:rPr lang="en-GB" sz="2400" dirty="0" err="1"/>
              <a:t>Nacionalin</a:t>
            </a:r>
            <a:r>
              <a:rPr lang="lt-LT" sz="2400" dirty="0"/>
              <a:t>į FSC standartą 10</a:t>
            </a:r>
            <a:r>
              <a:rPr lang="en-GB" sz="2400" dirty="0"/>
              <a:t>% </a:t>
            </a:r>
            <a:r>
              <a:rPr lang="en-GB" sz="2400" dirty="0" err="1"/>
              <a:t>sertifikuoto</a:t>
            </a:r>
            <a:r>
              <a:rPr lang="en-GB" sz="2400" dirty="0"/>
              <a:t> </a:t>
            </a:r>
            <a:r>
              <a:rPr lang="en-GB" sz="2400" dirty="0" err="1"/>
              <a:t>ploto</a:t>
            </a:r>
            <a:r>
              <a:rPr lang="en-GB" sz="2400" dirty="0"/>
              <a:t> </a:t>
            </a:r>
            <a:r>
              <a:rPr lang="en-GB" sz="2400" dirty="0" err="1"/>
              <a:t>turi</a:t>
            </a:r>
            <a:r>
              <a:rPr lang="en-GB" sz="2400" dirty="0"/>
              <a:t> b</a:t>
            </a:r>
            <a:r>
              <a:rPr lang="lt-LT" sz="2400" dirty="0" err="1"/>
              <a:t>ūti</a:t>
            </a:r>
            <a:r>
              <a:rPr lang="lt-LT" sz="2400" dirty="0"/>
              <a:t> išskirtos reprezentatyvios teritorijos, kuriose nevykdoma ūkinė veikla:</a:t>
            </a:r>
          </a:p>
          <a:p>
            <a:pPr marL="540000" indent="0">
              <a:buNone/>
            </a:pPr>
            <a:r>
              <a:rPr lang="lt-LT" sz="2400" dirty="0">
                <a:solidFill>
                  <a:schemeClr val="accent4">
                    <a:lumMod val="40000"/>
                    <a:lumOff val="60000"/>
                  </a:schemeClr>
                </a:solidFill>
              </a:rPr>
              <a:t>VĮ VMU sertifikuotas plotas apie 1 </a:t>
            </a:r>
            <a:r>
              <a:rPr lang="lt-LT" sz="2400" dirty="0" err="1">
                <a:solidFill>
                  <a:schemeClr val="accent4">
                    <a:lumMod val="40000"/>
                    <a:lumOff val="60000"/>
                  </a:schemeClr>
                </a:solidFill>
              </a:rPr>
              <a:t>mln</a:t>
            </a:r>
            <a:r>
              <a:rPr lang="lt-LT" sz="2400" dirty="0">
                <a:solidFill>
                  <a:schemeClr val="accent4">
                    <a:lumMod val="40000"/>
                    <a:lumOff val="60000"/>
                  </a:schemeClr>
                </a:solidFill>
              </a:rPr>
              <a:t> ha, viso LT-1,18 </a:t>
            </a:r>
            <a:r>
              <a:rPr lang="lt-LT" sz="2400" dirty="0" err="1">
                <a:solidFill>
                  <a:schemeClr val="accent4">
                    <a:lumMod val="40000"/>
                    <a:lumOff val="60000"/>
                  </a:schemeClr>
                </a:solidFill>
              </a:rPr>
              <a:t>mln</a:t>
            </a:r>
            <a:r>
              <a:rPr lang="lt-LT" sz="2400" dirty="0">
                <a:solidFill>
                  <a:schemeClr val="accent4">
                    <a:lumMod val="40000"/>
                    <a:lumOff val="60000"/>
                  </a:schemeClr>
                </a:solidFill>
              </a:rPr>
              <a:t> ha » 100 -118 tūkst. su griežta apsauga.</a:t>
            </a:r>
          </a:p>
          <a:p>
            <a:r>
              <a:rPr lang="lt-LT" sz="2400" dirty="0"/>
              <a:t>Rezervuotų privatizavimui miškų yra &gt;150 tūkst. ha. Šių miškų ištekliai turėtų kompensuoti medienos praradimus rinkoje.</a:t>
            </a:r>
          </a:p>
          <a:p>
            <a:pPr marL="540000" indent="0">
              <a:buNone/>
            </a:pPr>
            <a:endParaRPr lang="lt-LT" sz="2400" dirty="0">
              <a:solidFill>
                <a:schemeClr val="accent4">
                  <a:lumMod val="40000"/>
                  <a:lumOff val="60000"/>
                </a:schemeClr>
              </a:solidFill>
            </a:endParaRPr>
          </a:p>
        </p:txBody>
      </p:sp>
    </p:spTree>
    <p:extLst>
      <p:ext uri="{BB962C8B-B14F-4D97-AF65-F5344CB8AC3E}">
        <p14:creationId xmlns:p14="http://schemas.microsoft.com/office/powerpoint/2010/main" val="33937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7B6220-5983-4FD0-8D6E-EBFB73EA588B}"/>
              </a:ext>
            </a:extLst>
          </p:cNvPr>
          <p:cNvSpPr>
            <a:spLocks noGrp="1"/>
          </p:cNvSpPr>
          <p:nvPr>
            <p:ph type="title"/>
          </p:nvPr>
        </p:nvSpPr>
        <p:spPr>
          <a:xfrm>
            <a:off x="304107" y="97559"/>
            <a:ext cx="10515600" cy="1325563"/>
          </a:xfrm>
        </p:spPr>
        <p:txBody>
          <a:bodyPr/>
          <a:lstStyle/>
          <a:p>
            <a:r>
              <a:rPr lang="lt-LT" dirty="0"/>
              <a:t>Įvadas</a:t>
            </a:r>
            <a:endParaRPr lang="en-US" dirty="0"/>
          </a:p>
        </p:txBody>
      </p:sp>
      <p:sp>
        <p:nvSpPr>
          <p:cNvPr id="6" name="Content Placeholder 5">
            <a:extLst>
              <a:ext uri="{FF2B5EF4-FFF2-40B4-BE49-F238E27FC236}">
                <a16:creationId xmlns:a16="http://schemas.microsoft.com/office/drawing/2014/main" id="{0B4B8804-EBFE-4809-BF65-3D28EF1C1EC1}"/>
              </a:ext>
            </a:extLst>
          </p:cNvPr>
          <p:cNvSpPr>
            <a:spLocks noGrp="1"/>
          </p:cNvSpPr>
          <p:nvPr>
            <p:ph idx="1"/>
          </p:nvPr>
        </p:nvSpPr>
        <p:spPr>
          <a:xfrm>
            <a:off x="388230" y="1284330"/>
            <a:ext cx="11803770" cy="4775647"/>
          </a:xfrm>
        </p:spPr>
        <p:txBody>
          <a:bodyPr>
            <a:normAutofit/>
          </a:bodyPr>
          <a:lstStyle/>
          <a:p>
            <a:pPr marL="0" indent="0">
              <a:lnSpc>
                <a:spcPct val="100000"/>
              </a:lnSpc>
              <a:spcBef>
                <a:spcPts val="0"/>
              </a:spcBef>
              <a:spcAft>
                <a:spcPts val="1800"/>
              </a:spcAft>
              <a:buNone/>
            </a:pPr>
            <a:r>
              <a:rPr lang="lt-LT" dirty="0"/>
              <a:t>Rengiamų rekomendacijų tikslai: suformuoti BAST teritorijų </a:t>
            </a:r>
            <a:r>
              <a:rPr lang="lt-LT" dirty="0" err="1">
                <a:solidFill>
                  <a:schemeClr val="accent4">
                    <a:lumMod val="40000"/>
                    <a:lumOff val="60000"/>
                  </a:schemeClr>
                </a:solidFill>
              </a:rPr>
              <a:t>gamtotvarkines</a:t>
            </a:r>
            <a:r>
              <a:rPr lang="lt-LT" dirty="0">
                <a:solidFill>
                  <a:schemeClr val="accent4">
                    <a:lumMod val="40000"/>
                    <a:lumOff val="60000"/>
                  </a:schemeClr>
                </a:solidFill>
              </a:rPr>
              <a:t> ir ūkinio naudojimo praktikas</a:t>
            </a:r>
            <a:r>
              <a:rPr lang="lt-LT" dirty="0"/>
              <a:t>;</a:t>
            </a:r>
          </a:p>
          <a:p>
            <a:pPr marL="0" indent="0">
              <a:lnSpc>
                <a:spcPct val="100000"/>
              </a:lnSpc>
              <a:spcBef>
                <a:spcPts val="0"/>
              </a:spcBef>
              <a:spcAft>
                <a:spcPts val="1800"/>
              </a:spcAft>
              <a:buNone/>
            </a:pPr>
            <a:r>
              <a:rPr lang="lt-LT" dirty="0"/>
              <a:t>Rekomendacijos yra skirtos valstybinių ir privačių miškų ūkio specialistams, projektuojantiems ir vykdantiems priemones natūralioms miško buveinėms tvarkyti;</a:t>
            </a:r>
          </a:p>
          <a:p>
            <a:pPr marL="0" indent="0">
              <a:lnSpc>
                <a:spcPct val="100000"/>
              </a:lnSpc>
              <a:spcBef>
                <a:spcPts val="0"/>
              </a:spcBef>
              <a:spcAft>
                <a:spcPts val="1800"/>
              </a:spcAft>
              <a:buNone/>
            </a:pPr>
            <a:r>
              <a:rPr lang="lt-LT" dirty="0"/>
              <a:t>Rekomendacijomis turėtų būti pradėta vadovautis </a:t>
            </a:r>
            <a:r>
              <a:rPr lang="lt-LT" dirty="0">
                <a:solidFill>
                  <a:schemeClr val="accent4">
                    <a:lumMod val="40000"/>
                    <a:lumOff val="60000"/>
                  </a:schemeClr>
                </a:solidFill>
              </a:rPr>
              <a:t>po apsaugos tikslų nustatymo BAST</a:t>
            </a:r>
            <a:r>
              <a:rPr lang="lt-LT" dirty="0"/>
              <a:t>. Iki apsaugos tikslų patvirtinimo gali būti taikomos tik </a:t>
            </a:r>
            <a:r>
              <a:rPr lang="lt-LT" dirty="0" err="1"/>
              <a:t>gamtotvarkos</a:t>
            </a:r>
            <a:r>
              <a:rPr lang="lt-LT" dirty="0"/>
              <a:t> priemonės;</a:t>
            </a:r>
            <a:endParaRPr lang="en-US" dirty="0">
              <a:latin typeface="Times New Roman" panose="02020603050405020304" pitchFamily="18" charset="0"/>
            </a:endParaRPr>
          </a:p>
          <a:p>
            <a:pPr marL="0" indent="0">
              <a:lnSpc>
                <a:spcPct val="100000"/>
              </a:lnSpc>
              <a:spcBef>
                <a:spcPts val="0"/>
              </a:spcBef>
              <a:spcAft>
                <a:spcPts val="1800"/>
              </a:spcAft>
              <a:buNone/>
            </a:pPr>
            <a:endParaRPr lang="en-US" dirty="0"/>
          </a:p>
        </p:txBody>
      </p:sp>
    </p:spTree>
    <p:extLst>
      <p:ext uri="{BB962C8B-B14F-4D97-AF65-F5344CB8AC3E}">
        <p14:creationId xmlns:p14="http://schemas.microsoft.com/office/powerpoint/2010/main" val="3219118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37D21-397B-469A-B23C-4A8C8A82304E}"/>
              </a:ext>
            </a:extLst>
          </p:cNvPr>
          <p:cNvSpPr>
            <a:spLocks noGrp="1"/>
          </p:cNvSpPr>
          <p:nvPr>
            <p:ph sz="half" idx="1"/>
          </p:nvPr>
        </p:nvSpPr>
        <p:spPr>
          <a:xfrm>
            <a:off x="230981" y="990945"/>
            <a:ext cx="11730037" cy="5934075"/>
          </a:xfrm>
        </p:spPr>
        <p:txBody>
          <a:bodyPr>
            <a:noAutofit/>
          </a:bodyPr>
          <a:lstStyle/>
          <a:p>
            <a:pPr marL="0" indent="0">
              <a:lnSpc>
                <a:spcPct val="100000"/>
              </a:lnSpc>
              <a:spcBef>
                <a:spcPts val="0"/>
              </a:spcBef>
              <a:buNone/>
            </a:pPr>
            <a:r>
              <a:rPr lang="lt-LT" sz="2400" dirty="0"/>
              <a:t>Atrenkant II buveinių kategorijos sklypo lygmeniu tvarkomas buveines, rekomenduojama laikytis šios prioriteto tvarkos:</a:t>
            </a:r>
          </a:p>
          <a:p>
            <a:pPr marL="457200" lvl="0" indent="-457200">
              <a:lnSpc>
                <a:spcPct val="100000"/>
              </a:lnSpc>
              <a:spcBef>
                <a:spcPts val="0"/>
              </a:spcBef>
              <a:buFont typeface="+mj-lt"/>
              <a:buAutoNum type="arabicPeriod"/>
            </a:pPr>
            <a:r>
              <a:rPr lang="lt-LT" sz="2400" dirty="0"/>
              <a:t>Natūralios buveinės kurios inventorizuotos kaip Kertinės miško buveinės (KMB) arba kaip potencialios Kertinės miško buveinės (PKMB).</a:t>
            </a:r>
          </a:p>
          <a:p>
            <a:pPr marL="457200" lvl="0" indent="-457200">
              <a:lnSpc>
                <a:spcPct val="100000"/>
              </a:lnSpc>
              <a:spcBef>
                <a:spcPts val="0"/>
              </a:spcBef>
              <a:buFont typeface="+mj-lt"/>
              <a:buAutoNum type="arabicPeriod"/>
            </a:pPr>
            <a:r>
              <a:rPr lang="lt-LT" sz="2400" dirty="0"/>
              <a:t>Natūralios buveinės, kuriose žinomos natūraliai buveinei tipiškos Buveinių direktyvos II priedo rūšių radavietės.</a:t>
            </a:r>
          </a:p>
          <a:p>
            <a:pPr marL="457200" lvl="0" indent="-457200">
              <a:lnSpc>
                <a:spcPct val="100000"/>
              </a:lnSpc>
              <a:spcBef>
                <a:spcPts val="0"/>
              </a:spcBef>
              <a:buFont typeface="+mj-lt"/>
              <a:buAutoNum type="arabicPeriod"/>
            </a:pPr>
            <a:r>
              <a:rPr lang="lt-LT" sz="2400" dirty="0"/>
              <a:t>Natūralios buveinės, kuriose žinomos į Lietuvos Respublikos saugomų rūšių sąrašą įtrauktų rūšių radavietės, išskyrus tai natūraliai buveinei nebūdingas rūšis.</a:t>
            </a:r>
          </a:p>
          <a:p>
            <a:pPr marL="457200" lvl="0" indent="-457200">
              <a:lnSpc>
                <a:spcPct val="100000"/>
              </a:lnSpc>
              <a:spcBef>
                <a:spcPts val="0"/>
              </a:spcBef>
              <a:buFont typeface="+mj-lt"/>
              <a:buAutoNum type="arabicPeriod"/>
            </a:pPr>
            <a:r>
              <a:rPr lang="lt-LT" sz="2400" dirty="0"/>
              <a:t>Geros būklės natūralios buveinės.</a:t>
            </a:r>
          </a:p>
          <a:p>
            <a:pPr marL="457200" lvl="0" indent="-457200">
              <a:lnSpc>
                <a:spcPct val="100000"/>
              </a:lnSpc>
              <a:spcBef>
                <a:spcPts val="0"/>
              </a:spcBef>
              <a:buFont typeface="+mj-lt"/>
              <a:buAutoNum type="arabicPeriod"/>
            </a:pPr>
            <a:r>
              <a:rPr lang="lt-LT" sz="2400" dirty="0"/>
              <a:t>Natūralių buveinių grupės be didesnių natūralioms buveinėms nepriskirtų medynų intarpų.</a:t>
            </a:r>
          </a:p>
          <a:p>
            <a:pPr marL="457200" lvl="0" indent="-457200">
              <a:lnSpc>
                <a:spcPct val="100000"/>
              </a:lnSpc>
              <a:spcBef>
                <a:spcPts val="0"/>
              </a:spcBef>
              <a:buFont typeface="+mj-lt"/>
              <a:buAutoNum type="arabicPeriod"/>
            </a:pPr>
            <a:r>
              <a:rPr lang="lt-LT" sz="2400" dirty="0"/>
              <a:t>Su natūraliais vandens telkiniais, pelkėmis ir kitomis (smėlynų, vandenų, pievų ar pelkių) natūraliomis buveinėmis besiribojančios natūralios miškų buveinės.</a:t>
            </a:r>
          </a:p>
        </p:txBody>
      </p:sp>
      <p:sp>
        <p:nvSpPr>
          <p:cNvPr id="2" name="Rectangle 1">
            <a:extLst>
              <a:ext uri="{FF2B5EF4-FFF2-40B4-BE49-F238E27FC236}">
                <a16:creationId xmlns:a16="http://schemas.microsoft.com/office/drawing/2014/main" id="{D675257F-5608-4D63-85C7-3DDFA9782FA8}"/>
              </a:ext>
            </a:extLst>
          </p:cNvPr>
          <p:cNvSpPr/>
          <p:nvPr/>
        </p:nvSpPr>
        <p:spPr>
          <a:xfrm>
            <a:off x="230980" y="1787236"/>
            <a:ext cx="11730037" cy="2170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itle 1">
            <a:extLst>
              <a:ext uri="{FF2B5EF4-FFF2-40B4-BE49-F238E27FC236}">
                <a16:creationId xmlns:a16="http://schemas.microsoft.com/office/drawing/2014/main" id="{0D5A2DED-98B4-4697-B281-265EE1D09A7F}"/>
              </a:ext>
            </a:extLst>
          </p:cNvPr>
          <p:cNvSpPr>
            <a:spLocks noGrp="1"/>
          </p:cNvSpPr>
          <p:nvPr>
            <p:ph type="title"/>
          </p:nvPr>
        </p:nvSpPr>
        <p:spPr>
          <a:xfrm>
            <a:off x="108065" y="69851"/>
            <a:ext cx="11928764" cy="1068994"/>
          </a:xfrm>
        </p:spPr>
        <p:txBody>
          <a:bodyPr>
            <a:normAutofit/>
          </a:bodyPr>
          <a:lstStyle/>
          <a:p>
            <a:r>
              <a:rPr lang="lt-LT" sz="4000" dirty="0"/>
              <a:t>Priskyrimas sklypo lygmeniu tvarkomoms buveinės: 30-70</a:t>
            </a:r>
          </a:p>
        </p:txBody>
      </p:sp>
    </p:spTree>
    <p:extLst>
      <p:ext uri="{BB962C8B-B14F-4D97-AF65-F5344CB8AC3E}">
        <p14:creationId xmlns:p14="http://schemas.microsoft.com/office/powerpoint/2010/main" val="5858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F2B6-C1CE-4FAF-9D98-4E4496BD0D7E}"/>
              </a:ext>
            </a:extLst>
          </p:cNvPr>
          <p:cNvSpPr>
            <a:spLocks noGrp="1"/>
          </p:cNvSpPr>
          <p:nvPr>
            <p:ph type="title"/>
          </p:nvPr>
        </p:nvSpPr>
        <p:spPr>
          <a:xfrm>
            <a:off x="200247" y="187787"/>
            <a:ext cx="10515600" cy="691888"/>
          </a:xfrm>
        </p:spPr>
        <p:txBody>
          <a:bodyPr>
            <a:normAutofit fontScale="90000"/>
          </a:bodyPr>
          <a:lstStyle/>
          <a:p>
            <a:r>
              <a:rPr lang="lt-LT" dirty="0"/>
              <a:t>Buveinių hierarchinės atrankos rezultatai</a:t>
            </a:r>
          </a:p>
        </p:txBody>
      </p:sp>
      <p:graphicFrame>
        <p:nvGraphicFramePr>
          <p:cNvPr id="7" name="Table 6">
            <a:extLst>
              <a:ext uri="{FF2B5EF4-FFF2-40B4-BE49-F238E27FC236}">
                <a16:creationId xmlns:a16="http://schemas.microsoft.com/office/drawing/2014/main" id="{A0EE7AFB-43B0-4BC2-A60C-41E664AFB09E}"/>
              </a:ext>
            </a:extLst>
          </p:cNvPr>
          <p:cNvGraphicFramePr>
            <a:graphicFrameLocks noGrp="1"/>
          </p:cNvGraphicFramePr>
          <p:nvPr/>
        </p:nvGraphicFramePr>
        <p:xfrm>
          <a:off x="200247" y="879675"/>
          <a:ext cx="11791506" cy="5234519"/>
        </p:xfrm>
        <a:graphic>
          <a:graphicData uri="http://schemas.openxmlformats.org/drawingml/2006/table">
            <a:tbl>
              <a:tblPr>
                <a:tableStyleId>{5940675A-B579-460E-94D1-54222C63F5DA}</a:tableStyleId>
              </a:tblPr>
              <a:tblGrid>
                <a:gridCol w="2254102">
                  <a:extLst>
                    <a:ext uri="{9D8B030D-6E8A-4147-A177-3AD203B41FA5}">
                      <a16:colId xmlns:a16="http://schemas.microsoft.com/office/drawing/2014/main" val="3454511816"/>
                    </a:ext>
                  </a:extLst>
                </a:gridCol>
                <a:gridCol w="1054395">
                  <a:extLst>
                    <a:ext uri="{9D8B030D-6E8A-4147-A177-3AD203B41FA5}">
                      <a16:colId xmlns:a16="http://schemas.microsoft.com/office/drawing/2014/main" val="1100285415"/>
                    </a:ext>
                  </a:extLst>
                </a:gridCol>
                <a:gridCol w="1422991">
                  <a:extLst>
                    <a:ext uri="{9D8B030D-6E8A-4147-A177-3AD203B41FA5}">
                      <a16:colId xmlns:a16="http://schemas.microsoft.com/office/drawing/2014/main" val="822406774"/>
                    </a:ext>
                  </a:extLst>
                </a:gridCol>
                <a:gridCol w="1190846">
                  <a:extLst>
                    <a:ext uri="{9D8B030D-6E8A-4147-A177-3AD203B41FA5}">
                      <a16:colId xmlns:a16="http://schemas.microsoft.com/office/drawing/2014/main" val="956139636"/>
                    </a:ext>
                  </a:extLst>
                </a:gridCol>
                <a:gridCol w="1233377">
                  <a:extLst>
                    <a:ext uri="{9D8B030D-6E8A-4147-A177-3AD203B41FA5}">
                      <a16:colId xmlns:a16="http://schemas.microsoft.com/office/drawing/2014/main" val="3555880561"/>
                    </a:ext>
                  </a:extLst>
                </a:gridCol>
                <a:gridCol w="1392865">
                  <a:extLst>
                    <a:ext uri="{9D8B030D-6E8A-4147-A177-3AD203B41FA5}">
                      <a16:colId xmlns:a16="http://schemas.microsoft.com/office/drawing/2014/main" val="3240169021"/>
                    </a:ext>
                  </a:extLst>
                </a:gridCol>
                <a:gridCol w="1690577">
                  <a:extLst>
                    <a:ext uri="{9D8B030D-6E8A-4147-A177-3AD203B41FA5}">
                      <a16:colId xmlns:a16="http://schemas.microsoft.com/office/drawing/2014/main" val="3278895353"/>
                    </a:ext>
                  </a:extLst>
                </a:gridCol>
                <a:gridCol w="1552353">
                  <a:extLst>
                    <a:ext uri="{9D8B030D-6E8A-4147-A177-3AD203B41FA5}">
                      <a16:colId xmlns:a16="http://schemas.microsoft.com/office/drawing/2014/main" val="2552980620"/>
                    </a:ext>
                  </a:extLst>
                </a:gridCol>
              </a:tblGrid>
              <a:tr h="699527">
                <a:tc>
                  <a:txBody>
                    <a:bodyPr/>
                    <a:lstStyle/>
                    <a:p>
                      <a:pPr algn="ctr" fontAlgn="ctr"/>
                      <a:r>
                        <a:rPr lang="lt-LT" sz="1400" b="1" u="none" strike="noStrike" dirty="0">
                          <a:solidFill>
                            <a:schemeClr val="bg1"/>
                          </a:solidFill>
                          <a:effectLst/>
                        </a:rPr>
                        <a:t>Buveinė</a:t>
                      </a:r>
                      <a:endParaRPr lang="lt-LT"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lt-LT" sz="1400" b="1" u="none" strike="noStrike" dirty="0">
                          <a:solidFill>
                            <a:schemeClr val="bg1"/>
                          </a:solidFill>
                          <a:effectLst/>
                        </a:rPr>
                        <a:t>Buveinės kodas</a:t>
                      </a:r>
                      <a:endParaRPr lang="lt-LT"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lt-LT" sz="1400" b="1" u="none" strike="noStrike" dirty="0">
                          <a:solidFill>
                            <a:schemeClr val="bg1"/>
                          </a:solidFill>
                          <a:effectLst/>
                        </a:rPr>
                        <a:t>(P)KMB, ha</a:t>
                      </a:r>
                      <a:endParaRPr lang="lt-LT"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lt-LT" sz="1400" b="1" u="none" strike="noStrike" dirty="0">
                          <a:solidFill>
                            <a:schemeClr val="bg1"/>
                          </a:solidFill>
                          <a:effectLst/>
                        </a:rPr>
                        <a:t>EB rūšys, ha</a:t>
                      </a:r>
                      <a:endParaRPr lang="lt-LT"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lt-LT" sz="1400" b="1" u="none" strike="noStrike" dirty="0">
                          <a:solidFill>
                            <a:schemeClr val="bg1"/>
                          </a:solidFill>
                          <a:effectLst/>
                        </a:rPr>
                        <a:t>RK rūšys, ha</a:t>
                      </a:r>
                    </a:p>
                    <a:p>
                      <a:pPr algn="ctr" fontAlgn="ctr"/>
                      <a:r>
                        <a:rPr lang="lt-LT" sz="1400" b="1" i="0" u="none" strike="noStrike" dirty="0">
                          <a:solidFill>
                            <a:schemeClr val="bg1"/>
                          </a:solidFill>
                          <a:effectLst/>
                          <a:latin typeface="Calibri" panose="020F0502020204030204" pitchFamily="34" charset="0"/>
                        </a:rPr>
                        <a:t>(be paukščių)</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lt-LT" sz="1400" b="1" u="none" strike="noStrike" dirty="0">
                          <a:solidFill>
                            <a:schemeClr val="bg1"/>
                          </a:solidFill>
                          <a:effectLst/>
                        </a:rPr>
                        <a:t>Bendras plotas, ha</a:t>
                      </a:r>
                      <a:endParaRPr lang="lt-LT"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ES" sz="1400" b="1" u="none" strike="noStrike" dirty="0" err="1">
                          <a:solidFill>
                            <a:schemeClr val="bg1"/>
                          </a:solidFill>
                          <a:effectLst/>
                        </a:rPr>
                        <a:t>Bendras</a:t>
                      </a:r>
                      <a:r>
                        <a:rPr lang="es-ES" sz="1400" b="1" u="none" strike="noStrike" dirty="0">
                          <a:solidFill>
                            <a:schemeClr val="bg1"/>
                          </a:solidFill>
                          <a:effectLst/>
                        </a:rPr>
                        <a:t> </a:t>
                      </a:r>
                      <a:r>
                        <a:rPr lang="es-ES" sz="1400" b="1" u="none" strike="noStrike" dirty="0" err="1">
                          <a:solidFill>
                            <a:schemeClr val="bg1"/>
                          </a:solidFill>
                          <a:effectLst/>
                        </a:rPr>
                        <a:t>buveinės</a:t>
                      </a:r>
                      <a:r>
                        <a:rPr lang="es-ES" sz="1400" b="1" u="none" strike="noStrike" dirty="0">
                          <a:solidFill>
                            <a:schemeClr val="bg1"/>
                          </a:solidFill>
                          <a:effectLst/>
                        </a:rPr>
                        <a:t> </a:t>
                      </a:r>
                      <a:r>
                        <a:rPr lang="es-ES" sz="1400" b="1" u="none" strike="noStrike" dirty="0" err="1">
                          <a:solidFill>
                            <a:schemeClr val="bg1"/>
                          </a:solidFill>
                          <a:effectLst/>
                        </a:rPr>
                        <a:t>plotas</a:t>
                      </a:r>
                      <a:r>
                        <a:rPr lang="es-ES" sz="1400" b="1" u="none" strike="noStrike" dirty="0">
                          <a:solidFill>
                            <a:schemeClr val="bg1"/>
                          </a:solidFill>
                          <a:effectLst/>
                        </a:rPr>
                        <a:t> </a:t>
                      </a:r>
                      <a:r>
                        <a:rPr lang="es-ES" sz="1400" b="1" u="none" strike="noStrike" dirty="0" err="1">
                          <a:solidFill>
                            <a:schemeClr val="bg1"/>
                          </a:solidFill>
                          <a:effectLst/>
                        </a:rPr>
                        <a:t>Lietuvoje</a:t>
                      </a:r>
                      <a:r>
                        <a:rPr lang="es-ES" sz="1400" b="1" u="none" strike="noStrike" dirty="0">
                          <a:solidFill>
                            <a:schemeClr val="bg1"/>
                          </a:solidFill>
                          <a:effectLst/>
                        </a:rPr>
                        <a:t>, ha</a:t>
                      </a:r>
                      <a:endParaRPr lang="es-E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lt-LT" sz="1400" b="1" u="none" strike="noStrike" dirty="0">
                          <a:solidFill>
                            <a:schemeClr val="bg1"/>
                          </a:solidFill>
                          <a:effectLst/>
                        </a:rPr>
                        <a:t>Buveinių dalis su vertybėmis, %</a:t>
                      </a:r>
                      <a:endParaRPr lang="lt-LT"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0360144"/>
                  </a:ext>
                </a:extLst>
              </a:tr>
              <a:tr h="333649">
                <a:tc gridSpan="2">
                  <a:txBody>
                    <a:bodyPr/>
                    <a:lstStyle/>
                    <a:p>
                      <a:pPr algn="r" fontAlgn="ctr"/>
                      <a:r>
                        <a:rPr lang="lt-LT" sz="2000" b="1" u="none" strike="noStrike" dirty="0">
                          <a:solidFill>
                            <a:schemeClr val="bg1"/>
                          </a:solidFill>
                          <a:effectLst/>
                        </a:rPr>
                        <a:t>IŠ VISO:</a:t>
                      </a:r>
                      <a:endParaRPr lang="lt-LT" sz="20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2">
                        <a:lumMod val="50000"/>
                      </a:schemeClr>
                    </a:solidFill>
                  </a:tcPr>
                </a:tc>
                <a:tc hMerge="1">
                  <a:txBody>
                    <a:bodyPr/>
                    <a:lstStyle/>
                    <a:p>
                      <a:pPr algn="r" fontAlgn="ctr"/>
                      <a:endParaRPr lang="lt-L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lt-LT" sz="2000" b="1" u="none" strike="noStrike" dirty="0">
                          <a:solidFill>
                            <a:schemeClr val="bg1"/>
                          </a:solidFill>
                          <a:effectLst/>
                        </a:rPr>
                        <a:t>32853</a:t>
                      </a:r>
                      <a:endParaRPr lang="lt-LT" sz="20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2">
                        <a:lumMod val="50000"/>
                      </a:schemeClr>
                    </a:solidFill>
                  </a:tcPr>
                </a:tc>
                <a:tc>
                  <a:txBody>
                    <a:bodyPr/>
                    <a:lstStyle/>
                    <a:p>
                      <a:pPr algn="ctr" fontAlgn="ctr"/>
                      <a:r>
                        <a:rPr lang="lt-LT" sz="2000" b="1" u="none" strike="noStrike" dirty="0">
                          <a:solidFill>
                            <a:schemeClr val="bg1"/>
                          </a:solidFill>
                          <a:effectLst/>
                        </a:rPr>
                        <a:t>7395</a:t>
                      </a:r>
                      <a:endParaRPr lang="lt-LT" sz="20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2">
                        <a:lumMod val="50000"/>
                      </a:schemeClr>
                    </a:solidFill>
                  </a:tcPr>
                </a:tc>
                <a:tc>
                  <a:txBody>
                    <a:bodyPr/>
                    <a:lstStyle/>
                    <a:p>
                      <a:pPr algn="ctr" fontAlgn="ctr"/>
                      <a:r>
                        <a:rPr lang="lt-LT" sz="2000" b="1" u="none" strike="noStrike" dirty="0">
                          <a:solidFill>
                            <a:schemeClr val="bg1"/>
                          </a:solidFill>
                          <a:effectLst/>
                        </a:rPr>
                        <a:t>5449</a:t>
                      </a:r>
                      <a:endParaRPr lang="lt-LT" sz="20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2">
                        <a:lumMod val="50000"/>
                      </a:schemeClr>
                    </a:solidFill>
                  </a:tcPr>
                </a:tc>
                <a:tc>
                  <a:txBody>
                    <a:bodyPr/>
                    <a:lstStyle/>
                    <a:p>
                      <a:pPr algn="ctr" fontAlgn="ctr"/>
                      <a:r>
                        <a:rPr lang="lt-LT" sz="2000" b="1" u="none" strike="noStrike" dirty="0">
                          <a:solidFill>
                            <a:schemeClr val="bg1"/>
                          </a:solidFill>
                          <a:effectLst/>
                        </a:rPr>
                        <a:t>45696</a:t>
                      </a:r>
                      <a:endParaRPr lang="lt-LT" sz="20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2">
                        <a:lumMod val="50000"/>
                      </a:schemeClr>
                    </a:solidFill>
                  </a:tcPr>
                </a:tc>
                <a:tc>
                  <a:txBody>
                    <a:bodyPr/>
                    <a:lstStyle/>
                    <a:p>
                      <a:pPr algn="ctr" fontAlgn="ctr"/>
                      <a:r>
                        <a:rPr lang="lt-LT" sz="2000" b="1" u="none" strike="noStrike" dirty="0">
                          <a:solidFill>
                            <a:schemeClr val="bg1"/>
                          </a:solidFill>
                          <a:effectLst/>
                        </a:rPr>
                        <a:t>164134</a:t>
                      </a:r>
                      <a:endParaRPr lang="lt-LT" sz="20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2">
                        <a:lumMod val="50000"/>
                      </a:schemeClr>
                    </a:solidFill>
                  </a:tcPr>
                </a:tc>
                <a:tc>
                  <a:txBody>
                    <a:bodyPr/>
                    <a:lstStyle/>
                    <a:p>
                      <a:pPr algn="ctr" fontAlgn="b"/>
                      <a:r>
                        <a:rPr lang="lt-LT" sz="2000" b="1" u="none" strike="noStrike" dirty="0">
                          <a:solidFill>
                            <a:schemeClr val="bg1"/>
                          </a:solidFill>
                          <a:effectLst/>
                        </a:rPr>
                        <a:t>27,8</a:t>
                      </a:r>
                      <a:endParaRPr lang="lt-LT" sz="20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5">
                          <a:lumMod val="5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67595403"/>
                  </a:ext>
                </a:extLst>
              </a:tr>
              <a:tr h="336883">
                <a:tc gridSpan="2">
                  <a:txBody>
                    <a:bodyPr/>
                    <a:lstStyle/>
                    <a:p>
                      <a:pPr algn="ctr" fontAlgn="ctr"/>
                      <a:r>
                        <a:rPr lang="lt-LT" sz="1800" u="none" strike="noStrike" dirty="0">
                          <a:solidFill>
                            <a:schemeClr val="bg1"/>
                          </a:solidFill>
                          <a:effectLst/>
                        </a:rPr>
                        <a:t>I kategorijos natūralios buveinės</a:t>
                      </a:r>
                      <a:endParaRPr lang="lt-LT" sz="1800" b="1" i="0" u="none" strike="noStrike" dirty="0">
                        <a:solidFill>
                          <a:schemeClr val="bg1"/>
                        </a:solidFill>
                        <a:effectLst/>
                        <a:latin typeface="Calibri" panose="020F0502020204030204" pitchFamily="34" charset="0"/>
                      </a:endParaRPr>
                    </a:p>
                  </a:txBody>
                  <a:tcPr marL="9525" marR="9525" marT="9525" marB="0" anchor="ctr">
                    <a:lnL w="381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pPr algn="r" fontAlgn="ctr"/>
                      <a:endParaRPr lang="lt-L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lt-LT" sz="1800" u="none" strike="noStrike" dirty="0">
                          <a:solidFill>
                            <a:schemeClr val="bg1"/>
                          </a:solidFill>
                          <a:effectLst/>
                        </a:rPr>
                        <a:t>17717</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ctr"/>
                      <a:r>
                        <a:rPr lang="lt-LT" sz="1800" u="none" strike="noStrike" dirty="0">
                          <a:solidFill>
                            <a:schemeClr val="bg1"/>
                          </a:solidFill>
                          <a:effectLst/>
                        </a:rPr>
                        <a:t>4937</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ctr"/>
                      <a:r>
                        <a:rPr lang="lt-LT" sz="1800" u="none" strike="noStrike" dirty="0">
                          <a:solidFill>
                            <a:schemeClr val="bg1"/>
                          </a:solidFill>
                          <a:effectLst/>
                        </a:rPr>
                        <a:t>6661</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ctr"/>
                      <a:r>
                        <a:rPr lang="lt-LT" sz="1800" u="none" strike="noStrike" dirty="0">
                          <a:solidFill>
                            <a:schemeClr val="bg1"/>
                          </a:solidFill>
                          <a:effectLst/>
                        </a:rPr>
                        <a:t>29316</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ctr"/>
                      <a:r>
                        <a:rPr lang="lt-LT" sz="1800" u="none" strike="noStrike" dirty="0">
                          <a:solidFill>
                            <a:schemeClr val="bg1"/>
                          </a:solidFill>
                          <a:effectLst/>
                        </a:rPr>
                        <a:t>60770</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b"/>
                      <a:r>
                        <a:rPr lang="lt-LT" sz="1800" u="none" strike="noStrike" dirty="0">
                          <a:solidFill>
                            <a:schemeClr val="bg1"/>
                          </a:solidFill>
                          <a:effectLst/>
                        </a:rPr>
                        <a:t>48,2</a:t>
                      </a:r>
                      <a:endParaRPr lang="lt-LT" sz="18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38100" cap="flat" cmpd="sng" algn="ctr">
                      <a:solidFill>
                        <a:schemeClr val="accent5">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808211912"/>
                  </a:ext>
                </a:extLst>
              </a:tr>
              <a:tr h="270785">
                <a:tc>
                  <a:txBody>
                    <a:bodyPr/>
                    <a:lstStyle/>
                    <a:p>
                      <a:pPr algn="just" fontAlgn="ctr"/>
                      <a:r>
                        <a:rPr lang="lt-LT" sz="1400" u="none" strike="noStrike" dirty="0">
                          <a:solidFill>
                            <a:schemeClr val="bg1"/>
                          </a:solidFill>
                          <a:effectLst/>
                        </a:rPr>
                        <a:t>Spygliuočių miškai ant ozų</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9060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140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87</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55</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282</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798</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35</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8278378"/>
                  </a:ext>
                </a:extLst>
              </a:tr>
              <a:tr h="270785">
                <a:tc>
                  <a:txBody>
                    <a:bodyPr/>
                    <a:lstStyle/>
                    <a:p>
                      <a:pPr algn="just" fontAlgn="ctr"/>
                      <a:r>
                        <a:rPr lang="lt-LT" sz="1400" u="none" strike="noStrike" dirty="0">
                          <a:solidFill>
                            <a:schemeClr val="bg1"/>
                          </a:solidFill>
                          <a:effectLst/>
                        </a:rPr>
                        <a:t>Medžiais apaugusios ganyklos</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9070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33</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138</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200</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437</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46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19835554"/>
                  </a:ext>
                </a:extLst>
              </a:tr>
              <a:tr h="270785">
                <a:tc>
                  <a:txBody>
                    <a:bodyPr/>
                    <a:lstStyle/>
                    <a:p>
                      <a:pPr algn="just" fontAlgn="ctr"/>
                      <a:r>
                        <a:rPr lang="lt-LT" sz="1400" u="none" strike="noStrike" dirty="0">
                          <a:solidFill>
                            <a:schemeClr val="bg1"/>
                          </a:solidFill>
                          <a:effectLst/>
                        </a:rPr>
                        <a:t>*Griovų ir šlaitų miškai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9080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7023</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660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1836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9520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8705</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100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3620240"/>
                  </a:ext>
                </a:extLst>
              </a:tr>
              <a:tr h="270785">
                <a:tc>
                  <a:txBody>
                    <a:bodyPr/>
                    <a:lstStyle/>
                    <a:p>
                      <a:pPr algn="just" fontAlgn="ctr"/>
                      <a:r>
                        <a:rPr lang="lt-LT" sz="1400" u="none" strike="noStrike" dirty="0">
                          <a:solidFill>
                            <a:schemeClr val="bg1"/>
                          </a:solidFill>
                          <a:effectLst/>
                        </a:rPr>
                        <a:t>Sausieji ąžuolynai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9190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24</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25</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275</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9</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9365970"/>
                  </a:ext>
                </a:extLst>
              </a:tr>
              <a:tr h="270785">
                <a:tc>
                  <a:txBody>
                    <a:bodyPr/>
                    <a:lstStyle/>
                    <a:p>
                      <a:pPr algn="just" fontAlgn="ctr"/>
                      <a:r>
                        <a:rPr lang="lt-LT" sz="1400" u="none" strike="noStrike" dirty="0">
                          <a:solidFill>
                            <a:schemeClr val="bg1"/>
                          </a:solidFill>
                          <a:effectLst/>
                        </a:rPr>
                        <a:t>*Pelkiniai miškai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91D0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10435</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4049</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4737</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19221</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50259</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38</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932908"/>
                  </a:ext>
                </a:extLst>
              </a:tr>
              <a:tr h="270785">
                <a:tc>
                  <a:txBody>
                    <a:bodyPr/>
                    <a:lstStyle/>
                    <a:p>
                      <a:pPr algn="just" fontAlgn="ctr"/>
                      <a:r>
                        <a:rPr lang="lt-LT" sz="1400" u="none" strike="noStrike" dirty="0">
                          <a:solidFill>
                            <a:schemeClr val="bg1"/>
                          </a:solidFill>
                          <a:effectLst/>
                        </a:rPr>
                        <a:t>Paupių guobynai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5">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91F0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62</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a:solidFill>
                            <a:schemeClr val="bg1"/>
                          </a:solidFill>
                          <a:effectLst/>
                        </a:rPr>
                        <a:t>2</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a:solidFill>
                            <a:schemeClr val="bg1"/>
                          </a:solidFill>
                          <a:effectLst/>
                        </a:rPr>
                        <a:t>4</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a:solidFill>
                            <a:schemeClr val="bg1"/>
                          </a:solidFill>
                          <a:effectLst/>
                        </a:rPr>
                        <a:t>67</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296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23</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5">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484859362"/>
                  </a:ext>
                </a:extLst>
              </a:tr>
              <a:tr h="344255">
                <a:tc gridSpan="2">
                  <a:txBody>
                    <a:bodyPr/>
                    <a:lstStyle/>
                    <a:p>
                      <a:pPr algn="ctr" fontAlgn="ctr"/>
                      <a:r>
                        <a:rPr lang="lt-LT" sz="1800" u="none" strike="noStrike" dirty="0">
                          <a:solidFill>
                            <a:schemeClr val="bg1"/>
                          </a:solidFill>
                          <a:effectLst/>
                        </a:rPr>
                        <a:t>II kategorijos natūralios buveinės</a:t>
                      </a:r>
                      <a:endParaRPr lang="lt-LT" sz="1800" b="1" i="0" u="none" strike="noStrike" dirty="0">
                        <a:solidFill>
                          <a:schemeClr val="bg1"/>
                        </a:solidFill>
                        <a:effectLst/>
                        <a:latin typeface="Calibri" panose="020F0502020204030204" pitchFamily="34" charset="0"/>
                      </a:endParaRPr>
                    </a:p>
                  </a:txBody>
                  <a:tcPr marL="9525" marR="9525" marT="9525" marB="0" anchor="ctr">
                    <a:lnL w="38100" cap="flat" cmpd="sng" algn="ctr">
                      <a:solidFill>
                        <a:schemeClr val="accent6">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hMerge="1">
                  <a:txBody>
                    <a:bodyPr/>
                    <a:lstStyle/>
                    <a:p>
                      <a:pPr algn="r" fontAlgn="ctr"/>
                      <a:endParaRPr lang="lt-L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lt-LT" sz="1800" u="none" strike="noStrike" dirty="0">
                          <a:solidFill>
                            <a:schemeClr val="bg1"/>
                          </a:solidFill>
                          <a:effectLst/>
                        </a:rPr>
                        <a:t>32853</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fontAlgn="ctr"/>
                      <a:r>
                        <a:rPr lang="lt-LT" sz="1800" u="none" strike="noStrike" dirty="0">
                          <a:solidFill>
                            <a:schemeClr val="bg1"/>
                          </a:solidFill>
                          <a:effectLst/>
                        </a:rPr>
                        <a:t>7395</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fontAlgn="ctr"/>
                      <a:r>
                        <a:rPr lang="lt-LT" sz="1800" u="none" strike="noStrike" dirty="0">
                          <a:solidFill>
                            <a:schemeClr val="bg1"/>
                          </a:solidFill>
                          <a:effectLst/>
                        </a:rPr>
                        <a:t>5449</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fontAlgn="ctr"/>
                      <a:r>
                        <a:rPr lang="lt-LT" sz="1800" u="none" strike="noStrike" dirty="0">
                          <a:solidFill>
                            <a:schemeClr val="bg1"/>
                          </a:solidFill>
                          <a:effectLst/>
                        </a:rPr>
                        <a:t>45696</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fontAlgn="ctr"/>
                      <a:r>
                        <a:rPr lang="lt-LT" sz="1800" u="none" strike="noStrike" dirty="0">
                          <a:solidFill>
                            <a:schemeClr val="bg1"/>
                          </a:solidFill>
                          <a:effectLst/>
                        </a:rPr>
                        <a:t>207085</a:t>
                      </a:r>
                      <a:endParaRPr lang="lt-LT" sz="1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algn="ctr" fontAlgn="b"/>
                      <a:r>
                        <a:rPr lang="lt-LT" sz="1800" u="none" strike="noStrike" dirty="0">
                          <a:solidFill>
                            <a:schemeClr val="bg1"/>
                          </a:solidFill>
                          <a:effectLst/>
                        </a:rPr>
                        <a:t>22,1</a:t>
                      </a:r>
                      <a:endParaRPr lang="lt-LT" sz="18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7961167"/>
                  </a:ext>
                </a:extLst>
              </a:tr>
              <a:tr h="270785">
                <a:tc>
                  <a:txBody>
                    <a:bodyPr/>
                    <a:lstStyle/>
                    <a:p>
                      <a:pPr algn="just" fontAlgn="ctr"/>
                      <a:r>
                        <a:rPr lang="lt-LT" sz="1400" u="none" strike="noStrike" dirty="0">
                          <a:solidFill>
                            <a:schemeClr val="bg1"/>
                          </a:solidFill>
                          <a:effectLst/>
                        </a:rPr>
                        <a:t>*Vakarų taiga</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6">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9010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10477</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4347</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1552</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16375</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57535</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28</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5550892"/>
                  </a:ext>
                </a:extLst>
              </a:tr>
              <a:tr h="270785">
                <a:tc>
                  <a:txBody>
                    <a:bodyPr/>
                    <a:lstStyle/>
                    <a:p>
                      <a:pPr algn="just" fontAlgn="ctr"/>
                      <a:r>
                        <a:rPr lang="lt-LT" sz="1400" u="none" strike="noStrike" dirty="0">
                          <a:solidFill>
                            <a:schemeClr val="bg1"/>
                          </a:solidFill>
                          <a:effectLst/>
                        </a:rPr>
                        <a:t>*Plačialapių ir mišrūs miškai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6">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9020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6364</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189</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786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7338</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16463</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b="1" u="none" strike="noStrike" dirty="0">
                          <a:solidFill>
                            <a:schemeClr val="bg1"/>
                          </a:solidFill>
                          <a:effectLst/>
                        </a:rPr>
                        <a:t>45</a:t>
                      </a:r>
                      <a:endParaRPr lang="lt-LT"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79781211"/>
                  </a:ext>
                </a:extLst>
              </a:tr>
              <a:tr h="270785">
                <a:tc>
                  <a:txBody>
                    <a:bodyPr/>
                    <a:lstStyle/>
                    <a:p>
                      <a:pPr algn="just" fontAlgn="ctr"/>
                      <a:r>
                        <a:rPr lang="lt-LT" sz="1400" u="none" strike="noStrike" dirty="0">
                          <a:solidFill>
                            <a:schemeClr val="bg1"/>
                          </a:solidFill>
                          <a:effectLst/>
                        </a:rPr>
                        <a:t>Žolių turtingi eglynai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6">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9050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4867</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428</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648</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5944</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30162</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5654746"/>
                  </a:ext>
                </a:extLst>
              </a:tr>
              <a:tr h="270785">
                <a:tc>
                  <a:txBody>
                    <a:bodyPr/>
                    <a:lstStyle/>
                    <a:p>
                      <a:pPr algn="just" fontAlgn="ctr"/>
                      <a:r>
                        <a:rPr lang="lt-LT" sz="1400" u="none" strike="noStrike" dirty="0" err="1">
                          <a:solidFill>
                            <a:schemeClr val="bg1"/>
                          </a:solidFill>
                          <a:effectLst/>
                        </a:rPr>
                        <a:t>Skroblynai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6">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9160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4356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152</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1023</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5531</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a:solidFill>
                            <a:schemeClr val="bg1"/>
                          </a:solidFill>
                          <a:effectLst/>
                        </a:rPr>
                        <a:t>15321</a:t>
                      </a:r>
                      <a:endParaRPr lang="lt-LT" sz="1400" b="0" i="0"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6198167"/>
                  </a:ext>
                </a:extLst>
              </a:tr>
              <a:tr h="270785">
                <a:tc>
                  <a:txBody>
                    <a:bodyPr/>
                    <a:lstStyle/>
                    <a:p>
                      <a:pPr algn="just" fontAlgn="ctr"/>
                      <a:r>
                        <a:rPr lang="lt-LT" sz="1400" u="none" strike="noStrike" dirty="0">
                          <a:solidFill>
                            <a:schemeClr val="bg1"/>
                          </a:solidFill>
                          <a:effectLst/>
                        </a:rPr>
                        <a:t>*Pelkėti lapuočių miškai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6">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9180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1812</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376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476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2664</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51656</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b="1" u="none" strike="noStrike" dirty="0">
                          <a:solidFill>
                            <a:schemeClr val="bg1"/>
                          </a:solidFill>
                          <a:effectLst/>
                        </a:rPr>
                        <a:t>5</a:t>
                      </a:r>
                      <a:endParaRPr lang="lt-LT"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2426990"/>
                  </a:ext>
                </a:extLst>
              </a:tr>
              <a:tr h="270785">
                <a:tc>
                  <a:txBody>
                    <a:bodyPr/>
                    <a:lstStyle/>
                    <a:p>
                      <a:pPr algn="just" fontAlgn="ctr"/>
                      <a:r>
                        <a:rPr lang="lt-LT" sz="1400" u="none" strike="noStrike" dirty="0">
                          <a:solidFill>
                            <a:schemeClr val="bg1"/>
                          </a:solidFill>
                          <a:effectLst/>
                        </a:rPr>
                        <a:t>*Aliuviniai miškai</a:t>
                      </a:r>
                      <a:endParaRPr lang="lt-LT" sz="1400" b="0" i="0" u="none" strike="noStrike" dirty="0">
                        <a:solidFill>
                          <a:schemeClr val="bg1"/>
                        </a:solidFill>
                        <a:effectLst/>
                        <a:latin typeface="Times New Roman" panose="02020603050405020304" pitchFamily="18" charset="0"/>
                      </a:endParaRPr>
                    </a:p>
                  </a:txBody>
                  <a:tcPr marL="9525" marR="9525" marT="9525" marB="0" anchor="ctr">
                    <a:lnL w="38100" cap="flat" cmpd="sng" algn="ctr">
                      <a:solidFill>
                        <a:schemeClr val="accent6">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91E0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3930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740</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933</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5603</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28778</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19</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9636357"/>
                  </a:ext>
                </a:extLst>
              </a:tr>
              <a:tr h="270785">
                <a:tc>
                  <a:txBody>
                    <a:bodyPr/>
                    <a:lstStyle/>
                    <a:p>
                      <a:pPr algn="just" fontAlgn="ctr"/>
                      <a:r>
                        <a:rPr lang="lt-LT" sz="1400" u="none" strike="noStrike">
                          <a:solidFill>
                            <a:schemeClr val="bg1"/>
                          </a:solidFill>
                          <a:effectLst/>
                        </a:rPr>
                        <a:t>Kerpiniai pušynai</a:t>
                      </a:r>
                      <a:endParaRPr lang="lt-LT" sz="1400" b="0" i="0" u="none" strike="noStrike">
                        <a:solidFill>
                          <a:schemeClr val="bg1"/>
                        </a:solidFill>
                        <a:effectLst/>
                        <a:latin typeface="Times New Roman" panose="02020603050405020304" pitchFamily="18" charset="0"/>
                      </a:endParaRPr>
                    </a:p>
                  </a:txBody>
                  <a:tcPr marL="9525" marR="9525" marT="9525" marB="0" anchor="ctr">
                    <a:lnL w="38100" cap="flat" cmpd="sng" algn="ctr">
                      <a:solidFill>
                        <a:schemeClr val="accent6">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i="1" u="none" strike="noStrike" dirty="0">
                          <a:solidFill>
                            <a:schemeClr val="bg1"/>
                          </a:solidFill>
                          <a:effectLst/>
                        </a:rPr>
                        <a:t>91T0</a:t>
                      </a:r>
                      <a:endParaRPr lang="lt-LT" sz="1400" b="0" i="1"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1047</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1163</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31</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2241</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7171</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tc>
                  <a:txBody>
                    <a:bodyPr/>
                    <a:lstStyle/>
                    <a:p>
                      <a:pPr algn="ctr" fontAlgn="b"/>
                      <a:r>
                        <a:rPr lang="lt-LT" sz="1400" u="none" strike="noStrike" dirty="0">
                          <a:solidFill>
                            <a:schemeClr val="bg1"/>
                          </a:solidFill>
                          <a:effectLst/>
                        </a:rPr>
                        <a:t>31</a:t>
                      </a:r>
                      <a:endParaRPr lang="lt-LT" sz="14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2806820357"/>
                  </a:ext>
                </a:extLst>
              </a:tr>
            </a:tbl>
          </a:graphicData>
        </a:graphic>
      </p:graphicFrame>
      <p:sp>
        <p:nvSpPr>
          <p:cNvPr id="3" name="TextBox 2">
            <a:extLst>
              <a:ext uri="{FF2B5EF4-FFF2-40B4-BE49-F238E27FC236}">
                <a16:creationId xmlns:a16="http://schemas.microsoft.com/office/drawing/2014/main" id="{5EC6538B-0DE2-4A30-BEEA-4E833606C23C}"/>
              </a:ext>
            </a:extLst>
          </p:cNvPr>
          <p:cNvSpPr txBox="1"/>
          <p:nvPr/>
        </p:nvSpPr>
        <p:spPr>
          <a:xfrm>
            <a:off x="8834718" y="374474"/>
            <a:ext cx="3237040" cy="369332"/>
          </a:xfrm>
          <a:prstGeom prst="rect">
            <a:avLst/>
          </a:prstGeom>
          <a:noFill/>
        </p:spPr>
        <p:txBody>
          <a:bodyPr wrap="none" rtlCol="0">
            <a:spAutoFit/>
          </a:bodyPr>
          <a:lstStyle/>
          <a:p>
            <a:r>
              <a:rPr lang="lt-LT" i="1" dirty="0">
                <a:solidFill>
                  <a:schemeClr val="accent4">
                    <a:lumMod val="40000"/>
                    <a:lumOff val="60000"/>
                  </a:schemeClr>
                </a:solidFill>
              </a:rPr>
              <a:t>SRIS ir miškų kadastro duomenys</a:t>
            </a:r>
          </a:p>
        </p:txBody>
      </p:sp>
    </p:spTree>
    <p:extLst>
      <p:ext uri="{BB962C8B-B14F-4D97-AF65-F5344CB8AC3E}">
        <p14:creationId xmlns:p14="http://schemas.microsoft.com/office/powerpoint/2010/main" val="391840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CE1C3-B91A-4E88-83B4-634F6A044034}"/>
              </a:ext>
            </a:extLst>
          </p:cNvPr>
          <p:cNvSpPr>
            <a:spLocks noGrp="1"/>
          </p:cNvSpPr>
          <p:nvPr>
            <p:ph sz="half" idx="1"/>
          </p:nvPr>
        </p:nvSpPr>
        <p:spPr>
          <a:xfrm>
            <a:off x="157163" y="1138844"/>
            <a:ext cx="11696700" cy="4715971"/>
          </a:xfrm>
        </p:spPr>
        <p:txBody>
          <a:bodyPr>
            <a:normAutofit/>
          </a:bodyPr>
          <a:lstStyle/>
          <a:p>
            <a:r>
              <a:rPr lang="lt-LT" dirty="0"/>
              <a:t>Buveinės turėtų būti </a:t>
            </a:r>
            <a:r>
              <a:rPr lang="lt-LT" dirty="0">
                <a:solidFill>
                  <a:schemeClr val="accent4">
                    <a:lumMod val="40000"/>
                    <a:lumOff val="60000"/>
                  </a:schemeClr>
                </a:solidFill>
              </a:rPr>
              <a:t>atrenkamos visam BAST bendrai, prieš miškotvarkos projektų rengimą</a:t>
            </a:r>
            <a:r>
              <a:rPr lang="lt-LT" dirty="0"/>
              <a:t>.</a:t>
            </a:r>
          </a:p>
          <a:p>
            <a:r>
              <a:rPr lang="lt-LT" dirty="0"/>
              <a:t>Sklypo lygmeniu tvarkomos buveinės gali tapti BAST lygmeniu tvarkomomis buveinėmis </a:t>
            </a:r>
            <a:r>
              <a:rPr lang="lt-LT" dirty="0">
                <a:solidFill>
                  <a:schemeClr val="accent4">
                    <a:lumMod val="40000"/>
                    <a:lumOff val="60000"/>
                  </a:schemeClr>
                </a:solidFill>
              </a:rPr>
              <a:t>tik išimtiniais atvejais</a:t>
            </a:r>
            <a:r>
              <a:rPr lang="lt-LT" dirty="0"/>
              <a:t>: miško sklypui praradus natūralios buveinės statusą, ar kitais atvejais, kai yra bendras suinteresuotų šalių sutarimas.</a:t>
            </a:r>
          </a:p>
          <a:p>
            <a:r>
              <a:rPr lang="lt-LT" dirty="0"/>
              <a:t>Rekomenduojama </a:t>
            </a:r>
            <a:r>
              <a:rPr lang="lt-LT" dirty="0">
                <a:solidFill>
                  <a:schemeClr val="accent4">
                    <a:lumMod val="40000"/>
                    <a:lumOff val="60000"/>
                  </a:schemeClr>
                </a:solidFill>
              </a:rPr>
              <a:t>vengti atrinkti natūralias buveines </a:t>
            </a:r>
            <a:r>
              <a:rPr lang="lt-LT" dirty="0"/>
              <a:t>esančias rekreacinėse teritorijose, šalia kelių, elektros linijų pastatų ar kultūros paveldo objektų, ir kitų objektų kurių tvarkymas gali būti </a:t>
            </a:r>
            <a:r>
              <a:rPr lang="lt-LT" dirty="0">
                <a:solidFill>
                  <a:schemeClr val="accent4">
                    <a:lumMod val="40000"/>
                    <a:lumOff val="60000"/>
                  </a:schemeClr>
                </a:solidFill>
              </a:rPr>
              <a:t>nesuderinamas su geros natūralių buveinių būklės palaikymu.</a:t>
            </a:r>
          </a:p>
          <a:p>
            <a:endParaRPr lang="lt-LT" dirty="0"/>
          </a:p>
        </p:txBody>
      </p:sp>
      <p:sp>
        <p:nvSpPr>
          <p:cNvPr id="7" name="Title 1">
            <a:extLst>
              <a:ext uri="{FF2B5EF4-FFF2-40B4-BE49-F238E27FC236}">
                <a16:creationId xmlns:a16="http://schemas.microsoft.com/office/drawing/2014/main" id="{B6D31FB4-7C0F-48D1-AAB9-0A702B7F47AB}"/>
              </a:ext>
            </a:extLst>
          </p:cNvPr>
          <p:cNvSpPr>
            <a:spLocks noGrp="1"/>
          </p:cNvSpPr>
          <p:nvPr>
            <p:ph type="title"/>
          </p:nvPr>
        </p:nvSpPr>
        <p:spPr>
          <a:xfrm>
            <a:off x="108065" y="69851"/>
            <a:ext cx="11928764" cy="1068994"/>
          </a:xfrm>
        </p:spPr>
        <p:txBody>
          <a:bodyPr>
            <a:normAutofit/>
          </a:bodyPr>
          <a:lstStyle/>
          <a:p>
            <a:r>
              <a:rPr lang="lt-LT" sz="4000" dirty="0"/>
              <a:t>Priskyrimas sklypo lygmeniu tvarkomoms buveinės: 30-70</a:t>
            </a:r>
          </a:p>
        </p:txBody>
      </p:sp>
    </p:spTree>
    <p:extLst>
      <p:ext uri="{BB962C8B-B14F-4D97-AF65-F5344CB8AC3E}">
        <p14:creationId xmlns:p14="http://schemas.microsoft.com/office/powerpoint/2010/main" val="2133778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73CA2A-CF5E-4574-A867-7D1E30AD4061}"/>
              </a:ext>
            </a:extLst>
          </p:cNvPr>
          <p:cNvSpPr txBox="1">
            <a:spLocks/>
          </p:cNvSpPr>
          <p:nvPr/>
        </p:nvSpPr>
        <p:spPr>
          <a:xfrm>
            <a:off x="265495" y="57117"/>
            <a:ext cx="11117775" cy="925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dirty="0"/>
              <a:t>Natūralių buveinių tvarkymo priemonės</a:t>
            </a:r>
          </a:p>
        </p:txBody>
      </p:sp>
      <p:cxnSp>
        <p:nvCxnSpPr>
          <p:cNvPr id="12" name="Straight Arrow Connector 11">
            <a:extLst>
              <a:ext uri="{FF2B5EF4-FFF2-40B4-BE49-F238E27FC236}">
                <a16:creationId xmlns:a16="http://schemas.microsoft.com/office/drawing/2014/main" id="{9A879C42-2592-42A9-ABE5-E81A7EDBE472}"/>
              </a:ext>
            </a:extLst>
          </p:cNvPr>
          <p:cNvCxnSpPr>
            <a:cxnSpLocks/>
            <a:stCxn id="16" idx="2"/>
            <a:endCxn id="54" idx="0"/>
          </p:cNvCxnSpPr>
          <p:nvPr/>
        </p:nvCxnSpPr>
        <p:spPr>
          <a:xfrm flipH="1">
            <a:off x="3566974" y="2768138"/>
            <a:ext cx="1" cy="445276"/>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DAA74F-9FD3-4F63-937D-E72B8D16E940}"/>
              </a:ext>
            </a:extLst>
          </p:cNvPr>
          <p:cNvCxnSpPr>
            <a:cxnSpLocks/>
            <a:stCxn id="18" idx="2"/>
            <a:endCxn id="51" idx="0"/>
          </p:cNvCxnSpPr>
          <p:nvPr/>
        </p:nvCxnSpPr>
        <p:spPr>
          <a:xfrm>
            <a:off x="8696499" y="2760748"/>
            <a:ext cx="1761" cy="471661"/>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25C994D8-D1B8-4D8F-B2F8-4F51622EB7B3}"/>
              </a:ext>
            </a:extLst>
          </p:cNvPr>
          <p:cNvCxnSpPr>
            <a:cxnSpLocks/>
            <a:stCxn id="18" idx="3"/>
            <a:endCxn id="44" idx="3"/>
          </p:cNvCxnSpPr>
          <p:nvPr/>
        </p:nvCxnSpPr>
        <p:spPr>
          <a:xfrm>
            <a:off x="10582102" y="1857317"/>
            <a:ext cx="913889" cy="3530554"/>
          </a:xfrm>
          <a:prstGeom prst="bentConnector3">
            <a:avLst>
              <a:gd name="adj1" fmla="val 125014"/>
            </a:avLst>
          </a:prstGeom>
          <a:ln w="19050">
            <a:solidFill>
              <a:srgbClr val="00B05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FD7F7D5A-2F19-4D66-83E8-7FF486BD7EF1}"/>
              </a:ext>
            </a:extLst>
          </p:cNvPr>
          <p:cNvCxnSpPr>
            <a:cxnSpLocks/>
            <a:stCxn id="16" idx="1"/>
          </p:cNvCxnSpPr>
          <p:nvPr/>
        </p:nvCxnSpPr>
        <p:spPr>
          <a:xfrm rot="10800000" flipV="1">
            <a:off x="1317785" y="1864705"/>
            <a:ext cx="280940" cy="3575437"/>
          </a:xfrm>
          <a:prstGeom prst="bentConnector3">
            <a:avLst>
              <a:gd name="adj1" fmla="val 181370"/>
            </a:avLst>
          </a:prstGeom>
          <a:ln w="19050">
            <a:solidFill>
              <a:schemeClr val="bg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781B7CB-37C0-4978-98E1-5EEAAC4CD3FC}"/>
              </a:ext>
            </a:extLst>
          </p:cNvPr>
          <p:cNvSpPr/>
          <p:nvPr/>
        </p:nvSpPr>
        <p:spPr>
          <a:xfrm>
            <a:off x="1598725" y="961274"/>
            <a:ext cx="3936499" cy="1806864"/>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700" b="1" dirty="0">
              <a:solidFill>
                <a:schemeClr val="accent2">
                  <a:lumMod val="60000"/>
                  <a:lumOff val="40000"/>
                </a:schemeClr>
              </a:solidFill>
            </a:endParaRPr>
          </a:p>
          <a:p>
            <a:pPr algn="ctr"/>
            <a:r>
              <a:rPr lang="lt-LT" sz="1600" b="1" dirty="0">
                <a:solidFill>
                  <a:schemeClr val="accent2">
                    <a:lumMod val="60000"/>
                    <a:lumOff val="40000"/>
                  </a:schemeClr>
                </a:solidFill>
              </a:rPr>
              <a:t>I BUVEINIŲ KATEGORIJA</a:t>
            </a:r>
          </a:p>
          <a:p>
            <a:pPr algn="ctr"/>
            <a:r>
              <a:rPr lang="lt-LT" sz="1600" b="1" dirty="0">
                <a:solidFill>
                  <a:schemeClr val="accent6">
                    <a:lumMod val="60000"/>
                    <a:lumOff val="40000"/>
                  </a:schemeClr>
                </a:solidFill>
              </a:rPr>
              <a:t>II BUVEINIŲ KATEGORIJA</a:t>
            </a:r>
            <a:r>
              <a:rPr lang="en-GB" sz="1600" b="1" dirty="0">
                <a:solidFill>
                  <a:schemeClr val="accent6">
                    <a:lumMod val="60000"/>
                    <a:lumOff val="40000"/>
                  </a:schemeClr>
                </a:solidFill>
              </a:rPr>
              <a:t>:</a:t>
            </a:r>
            <a:endParaRPr lang="lt-LT" sz="1600" b="1" dirty="0">
              <a:solidFill>
                <a:schemeClr val="accent6">
                  <a:lumMod val="60000"/>
                  <a:lumOff val="40000"/>
                </a:schemeClr>
              </a:solidFill>
            </a:endParaRPr>
          </a:p>
          <a:p>
            <a:r>
              <a:rPr lang="en-GB" sz="1600" b="1" dirty="0">
                <a:solidFill>
                  <a:schemeClr val="accent6">
                    <a:lumMod val="60000"/>
                    <a:lumOff val="40000"/>
                  </a:schemeClr>
                </a:solidFill>
              </a:rPr>
              <a:t>JEI </a:t>
            </a:r>
            <a:r>
              <a:rPr lang="lt-LT" sz="1600" b="1" dirty="0">
                <a:solidFill>
                  <a:schemeClr val="accent6">
                    <a:lumMod val="60000"/>
                    <a:lumOff val="40000"/>
                  </a:schemeClr>
                </a:solidFill>
              </a:rPr>
              <a:t>S&lt;50HA</a:t>
            </a:r>
            <a:r>
              <a:rPr lang="en-GB" sz="1600" b="1" dirty="0">
                <a:solidFill>
                  <a:schemeClr val="accent6">
                    <a:lumMod val="60000"/>
                    <a:lumOff val="40000"/>
                  </a:schemeClr>
                </a:solidFill>
              </a:rPr>
              <a:t>, APIMA 100% PLOTO</a:t>
            </a:r>
          </a:p>
          <a:p>
            <a:r>
              <a:rPr lang="en-GB" sz="1600" b="1" dirty="0">
                <a:solidFill>
                  <a:schemeClr val="accent6">
                    <a:lumMod val="60000"/>
                    <a:lumOff val="40000"/>
                  </a:schemeClr>
                </a:solidFill>
              </a:rPr>
              <a:t>JEI </a:t>
            </a:r>
            <a:r>
              <a:rPr lang="lt-LT" sz="1600" b="1" dirty="0">
                <a:solidFill>
                  <a:schemeClr val="accent6">
                    <a:lumMod val="60000"/>
                    <a:lumOff val="40000"/>
                  </a:schemeClr>
                </a:solidFill>
              </a:rPr>
              <a:t>S&gt;50 HA</a:t>
            </a:r>
            <a:r>
              <a:rPr lang="en-GB" sz="1600" b="1" dirty="0">
                <a:solidFill>
                  <a:schemeClr val="accent6">
                    <a:lumMod val="60000"/>
                    <a:lumOff val="40000"/>
                  </a:schemeClr>
                </a:solidFill>
              </a:rPr>
              <a:t>,</a:t>
            </a:r>
            <a:r>
              <a:rPr lang="lt-LT" sz="1600" b="1" dirty="0">
                <a:solidFill>
                  <a:schemeClr val="accent6">
                    <a:lumMod val="60000"/>
                    <a:lumOff val="40000"/>
                  </a:schemeClr>
                </a:solidFill>
              </a:rPr>
              <a:t> </a:t>
            </a:r>
            <a:r>
              <a:rPr lang="en-GB" sz="1600" b="1" dirty="0">
                <a:solidFill>
                  <a:schemeClr val="accent6">
                    <a:lumMod val="60000"/>
                    <a:lumOff val="40000"/>
                  </a:schemeClr>
                </a:solidFill>
              </a:rPr>
              <a:t>APIMA </a:t>
            </a:r>
            <a:r>
              <a:rPr lang="lt-LT" sz="1600" b="1" dirty="0">
                <a:solidFill>
                  <a:schemeClr val="accent6">
                    <a:lumMod val="60000"/>
                    <a:lumOff val="40000"/>
                  </a:schemeClr>
                </a:solidFill>
              </a:rPr>
              <a:t>&gt;30</a:t>
            </a:r>
            <a:r>
              <a:rPr lang="en-GB" sz="1600" b="1" dirty="0">
                <a:solidFill>
                  <a:schemeClr val="accent6">
                    <a:lumMod val="60000"/>
                    <a:lumOff val="40000"/>
                  </a:schemeClr>
                </a:solidFill>
              </a:rPr>
              <a:t>% PLOTO</a:t>
            </a:r>
            <a:endParaRPr lang="lt-LT" sz="1600" b="1" dirty="0">
              <a:solidFill>
                <a:schemeClr val="accent6">
                  <a:lumMod val="60000"/>
                  <a:lumOff val="40000"/>
                </a:schemeClr>
              </a:solidFill>
            </a:endParaRPr>
          </a:p>
        </p:txBody>
      </p:sp>
      <p:sp>
        <p:nvSpPr>
          <p:cNvPr id="17" name="Rectangle: Rounded Corners 16">
            <a:extLst>
              <a:ext uri="{FF2B5EF4-FFF2-40B4-BE49-F238E27FC236}">
                <a16:creationId xmlns:a16="http://schemas.microsoft.com/office/drawing/2014/main" id="{C0D01D9E-BA07-4739-8640-6810D99D5F97}"/>
              </a:ext>
            </a:extLst>
          </p:cNvPr>
          <p:cNvSpPr/>
          <p:nvPr/>
        </p:nvSpPr>
        <p:spPr>
          <a:xfrm>
            <a:off x="1598724" y="961566"/>
            <a:ext cx="3936500" cy="67376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SKLYPO LYGMENIU TVARKOMOS BUVEINĖS</a:t>
            </a:r>
          </a:p>
        </p:txBody>
      </p:sp>
      <p:sp>
        <p:nvSpPr>
          <p:cNvPr id="18" name="Rectangle: Rounded Corners 17">
            <a:extLst>
              <a:ext uri="{FF2B5EF4-FFF2-40B4-BE49-F238E27FC236}">
                <a16:creationId xmlns:a16="http://schemas.microsoft.com/office/drawing/2014/main" id="{E6F4A3A7-7823-48D8-9F69-0A067BED3E57}"/>
              </a:ext>
            </a:extLst>
          </p:cNvPr>
          <p:cNvSpPr/>
          <p:nvPr/>
        </p:nvSpPr>
        <p:spPr>
          <a:xfrm>
            <a:off x="6810895" y="953885"/>
            <a:ext cx="3771207" cy="1806863"/>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200" b="1" dirty="0"/>
          </a:p>
          <a:p>
            <a:pPr algn="ctr"/>
            <a:r>
              <a:rPr lang="lt-LT" sz="1600" b="1" dirty="0">
                <a:solidFill>
                  <a:schemeClr val="accent6">
                    <a:lumMod val="60000"/>
                    <a:lumOff val="40000"/>
                  </a:schemeClr>
                </a:solidFill>
              </a:rPr>
              <a:t>II BUVEINIŲ KATEGORIJA:</a:t>
            </a:r>
          </a:p>
          <a:p>
            <a:pPr algn="ctr"/>
            <a:r>
              <a:rPr lang="en-GB" sz="1600" b="1" dirty="0">
                <a:solidFill>
                  <a:schemeClr val="accent6">
                    <a:lumMod val="60000"/>
                    <a:lumOff val="40000"/>
                  </a:schemeClr>
                </a:solidFill>
              </a:rPr>
              <a:t>JEI </a:t>
            </a:r>
            <a:r>
              <a:rPr lang="lt-LT" sz="1600" b="1" dirty="0">
                <a:solidFill>
                  <a:schemeClr val="accent6">
                    <a:lumMod val="60000"/>
                    <a:lumOff val="40000"/>
                  </a:schemeClr>
                </a:solidFill>
              </a:rPr>
              <a:t>S&gt;50 HA</a:t>
            </a:r>
            <a:r>
              <a:rPr lang="en-GB" sz="1600" b="1" dirty="0">
                <a:solidFill>
                  <a:schemeClr val="accent6">
                    <a:lumMod val="60000"/>
                    <a:lumOff val="40000"/>
                  </a:schemeClr>
                </a:solidFill>
              </a:rPr>
              <a:t>,</a:t>
            </a:r>
            <a:r>
              <a:rPr lang="lt-LT" sz="1600" b="1" dirty="0">
                <a:solidFill>
                  <a:schemeClr val="accent6">
                    <a:lumMod val="60000"/>
                    <a:lumOff val="40000"/>
                  </a:schemeClr>
                </a:solidFill>
              </a:rPr>
              <a:t> </a:t>
            </a:r>
            <a:r>
              <a:rPr lang="en-GB" sz="1600" b="1" dirty="0">
                <a:solidFill>
                  <a:schemeClr val="accent6">
                    <a:lumMod val="60000"/>
                    <a:lumOff val="40000"/>
                  </a:schemeClr>
                </a:solidFill>
              </a:rPr>
              <a:t>APIMA </a:t>
            </a:r>
            <a:r>
              <a:rPr lang="lt-LT" sz="1600" b="1" dirty="0">
                <a:solidFill>
                  <a:schemeClr val="accent6">
                    <a:lumMod val="60000"/>
                    <a:lumOff val="40000"/>
                  </a:schemeClr>
                </a:solidFill>
              </a:rPr>
              <a:t>&lt;</a:t>
            </a:r>
            <a:r>
              <a:rPr lang="en-GB" sz="1600" b="1" dirty="0">
                <a:solidFill>
                  <a:schemeClr val="accent6">
                    <a:lumMod val="60000"/>
                    <a:lumOff val="40000"/>
                  </a:schemeClr>
                </a:solidFill>
              </a:rPr>
              <a:t>7</a:t>
            </a:r>
            <a:r>
              <a:rPr lang="lt-LT" sz="1600" b="1" dirty="0">
                <a:solidFill>
                  <a:schemeClr val="accent6">
                    <a:lumMod val="60000"/>
                    <a:lumOff val="40000"/>
                  </a:schemeClr>
                </a:solidFill>
              </a:rPr>
              <a:t>0</a:t>
            </a:r>
            <a:r>
              <a:rPr lang="en-GB" sz="1600" b="1" dirty="0">
                <a:solidFill>
                  <a:schemeClr val="accent6">
                    <a:lumMod val="60000"/>
                    <a:lumOff val="40000"/>
                  </a:schemeClr>
                </a:solidFill>
              </a:rPr>
              <a:t>% PLOTO</a:t>
            </a:r>
            <a:endParaRPr lang="lt-LT" sz="1600" b="1" dirty="0">
              <a:solidFill>
                <a:schemeClr val="accent6">
                  <a:lumMod val="60000"/>
                  <a:lumOff val="40000"/>
                </a:schemeClr>
              </a:solidFill>
            </a:endParaRPr>
          </a:p>
        </p:txBody>
      </p:sp>
      <p:sp>
        <p:nvSpPr>
          <p:cNvPr id="19" name="Rectangle: Rounded Corners 18">
            <a:extLst>
              <a:ext uri="{FF2B5EF4-FFF2-40B4-BE49-F238E27FC236}">
                <a16:creationId xmlns:a16="http://schemas.microsoft.com/office/drawing/2014/main" id="{CDE5AC6B-DCF7-47F5-9CD0-CFE7A92EE0B8}"/>
              </a:ext>
            </a:extLst>
          </p:cNvPr>
          <p:cNvSpPr/>
          <p:nvPr/>
        </p:nvSpPr>
        <p:spPr>
          <a:xfrm>
            <a:off x="6810895" y="949560"/>
            <a:ext cx="3771207" cy="693833"/>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BAST LYGMENIU TVARKOMOS BUVEINĖS</a:t>
            </a:r>
          </a:p>
        </p:txBody>
      </p:sp>
      <p:sp>
        <p:nvSpPr>
          <p:cNvPr id="44" name="Rectangle: Rounded Corners 43">
            <a:extLst>
              <a:ext uri="{FF2B5EF4-FFF2-40B4-BE49-F238E27FC236}">
                <a16:creationId xmlns:a16="http://schemas.microsoft.com/office/drawing/2014/main" id="{26E21746-2A58-45F8-98CB-5FCCF58254A5}"/>
              </a:ext>
            </a:extLst>
          </p:cNvPr>
          <p:cNvSpPr/>
          <p:nvPr/>
        </p:nvSpPr>
        <p:spPr>
          <a:xfrm>
            <a:off x="1232453" y="4743530"/>
            <a:ext cx="10263538" cy="1288682"/>
          </a:xfrm>
          <a:prstGeom prst="roundRect">
            <a:avLst/>
          </a:prstGeom>
          <a:solidFill>
            <a:schemeClr val="accent6">
              <a:lumMod val="50000"/>
            </a:schemeClr>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t-LT" sz="2000" b="1" dirty="0">
                <a:solidFill>
                  <a:schemeClr val="accent6">
                    <a:lumMod val="40000"/>
                    <a:lumOff val="60000"/>
                  </a:schemeClr>
                </a:solidFill>
              </a:rPr>
              <a:t>MIŠKŲ AUGINIMO IR APSAUGOS PRIEMONĖS</a:t>
            </a:r>
          </a:p>
          <a:p>
            <a:pPr algn="ctr"/>
            <a:r>
              <a:rPr lang="lt-LT" sz="2000" dirty="0">
                <a:solidFill>
                  <a:schemeClr val="accent6">
                    <a:lumMod val="40000"/>
                    <a:lumOff val="60000"/>
                  </a:schemeClr>
                </a:solidFill>
              </a:rPr>
              <a:t>Vykdomos siekiant palaikyti ir pagerinti saugomų rūšių ir buveinių būklę</a:t>
            </a:r>
          </a:p>
        </p:txBody>
      </p:sp>
      <p:sp>
        <p:nvSpPr>
          <p:cNvPr id="51" name="Rectangle: Rounded Corners 50">
            <a:extLst>
              <a:ext uri="{FF2B5EF4-FFF2-40B4-BE49-F238E27FC236}">
                <a16:creationId xmlns:a16="http://schemas.microsoft.com/office/drawing/2014/main" id="{2EA6BEF2-E028-49E5-A090-7AC0C4BC4230}"/>
              </a:ext>
            </a:extLst>
          </p:cNvPr>
          <p:cNvSpPr/>
          <p:nvPr/>
        </p:nvSpPr>
        <p:spPr>
          <a:xfrm>
            <a:off x="6013249" y="3232409"/>
            <a:ext cx="5370022" cy="1200581"/>
          </a:xfrm>
          <a:prstGeom prst="roundRect">
            <a:avLst>
              <a:gd name="adj"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KRAŠTOVAIZDŽIO NATŪRALIOS DINAMIKOS IMITAVIMO KIRTIMAI  </a:t>
            </a:r>
          </a:p>
          <a:p>
            <a:pPr algn="ctr"/>
            <a:r>
              <a:rPr lang="lt-LT" dirty="0"/>
              <a:t>(planuojami BAST lygmeniu, skirti užtikrinti gerą buveinių būklę ilgalaikėje perspektyvoje)</a:t>
            </a:r>
          </a:p>
        </p:txBody>
      </p:sp>
      <p:sp>
        <p:nvSpPr>
          <p:cNvPr id="54" name="Rectangle: Rounded Corners 53">
            <a:extLst>
              <a:ext uri="{FF2B5EF4-FFF2-40B4-BE49-F238E27FC236}">
                <a16:creationId xmlns:a16="http://schemas.microsoft.com/office/drawing/2014/main" id="{5F56B87A-A8EC-47F8-880B-FD42A33A8122}"/>
              </a:ext>
            </a:extLst>
          </p:cNvPr>
          <p:cNvSpPr/>
          <p:nvPr/>
        </p:nvSpPr>
        <p:spPr>
          <a:xfrm>
            <a:off x="1313299" y="3213414"/>
            <a:ext cx="4507350" cy="1229782"/>
          </a:xfrm>
          <a:prstGeom prst="roundRect">
            <a:avLst>
              <a:gd name="adj"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GAMTOTVARKOS PRIEMONĖS </a:t>
            </a:r>
          </a:p>
          <a:p>
            <a:pPr algn="ctr"/>
            <a:r>
              <a:rPr lang="lt-LT" sz="2000" dirty="0"/>
              <a:t>(planuojamos buveinės lygmeniu, skirtos palaikyti ir atkurti gerą buveinių būklę)</a:t>
            </a:r>
          </a:p>
        </p:txBody>
      </p:sp>
      <p:cxnSp>
        <p:nvCxnSpPr>
          <p:cNvPr id="55" name="Straight Arrow Connector 54">
            <a:extLst>
              <a:ext uri="{FF2B5EF4-FFF2-40B4-BE49-F238E27FC236}">
                <a16:creationId xmlns:a16="http://schemas.microsoft.com/office/drawing/2014/main" id="{9AF63181-9B57-4639-82A3-650BF56B2479}"/>
              </a:ext>
            </a:extLst>
          </p:cNvPr>
          <p:cNvCxnSpPr>
            <a:cxnSpLocks/>
            <a:stCxn id="18" idx="2"/>
          </p:cNvCxnSpPr>
          <p:nvPr/>
        </p:nvCxnSpPr>
        <p:spPr>
          <a:xfrm flipH="1">
            <a:off x="4630191" y="2760748"/>
            <a:ext cx="4066308" cy="407259"/>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1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136ABE9-B1C5-43FB-B2DA-E0EF43A067AF}"/>
              </a:ext>
            </a:extLst>
          </p:cNvPr>
          <p:cNvSpPr/>
          <p:nvPr/>
        </p:nvSpPr>
        <p:spPr>
          <a:xfrm>
            <a:off x="5976851" y="3689994"/>
            <a:ext cx="6044058" cy="2749507"/>
          </a:xfrm>
          <a:prstGeom prst="rect">
            <a:avLst/>
          </a:prstGeom>
          <a:solidFill>
            <a:schemeClr val="bg1">
              <a:lumMod val="65000"/>
            </a:schemeClr>
          </a:solid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b="1" i="1" dirty="0">
              <a:solidFill>
                <a:schemeClr val="accent6">
                  <a:lumMod val="50000"/>
                </a:schemeClr>
              </a:solidFill>
            </a:endParaRPr>
          </a:p>
          <a:p>
            <a:pPr algn="ctr"/>
            <a:endParaRPr lang="lt-LT" sz="3200" b="1" i="1" dirty="0">
              <a:solidFill>
                <a:schemeClr val="accent6">
                  <a:lumMod val="50000"/>
                </a:schemeClr>
              </a:solidFill>
            </a:endParaRPr>
          </a:p>
          <a:p>
            <a:pPr algn="ctr"/>
            <a:r>
              <a:rPr lang="lt-LT" sz="2800" b="1" i="1" dirty="0" err="1">
                <a:solidFill>
                  <a:schemeClr val="accent6">
                    <a:lumMod val="50000"/>
                  </a:schemeClr>
                </a:solidFill>
              </a:rPr>
              <a:t>Gamtotvarkinio</a:t>
            </a:r>
            <a:r>
              <a:rPr lang="lt-LT" sz="2800" b="1" i="1" dirty="0">
                <a:solidFill>
                  <a:schemeClr val="accent6">
                    <a:lumMod val="50000"/>
                  </a:schemeClr>
                </a:solidFill>
              </a:rPr>
              <a:t> pobūdžio </a:t>
            </a:r>
          </a:p>
          <a:p>
            <a:pPr algn="ctr"/>
            <a:r>
              <a:rPr lang="lt-LT" sz="2800" b="1" i="1" dirty="0">
                <a:solidFill>
                  <a:schemeClr val="accent6">
                    <a:lumMod val="50000"/>
                  </a:schemeClr>
                </a:solidFill>
              </a:rPr>
              <a:t>Biologinės įvairovės palaikymo kirtimai</a:t>
            </a:r>
          </a:p>
          <a:p>
            <a:pPr algn="ctr"/>
            <a:endParaRPr lang="lt-LT" sz="3200" b="1" i="1" dirty="0">
              <a:solidFill>
                <a:schemeClr val="accent6">
                  <a:lumMod val="50000"/>
                </a:schemeClr>
              </a:solidFill>
            </a:endParaRPr>
          </a:p>
          <a:p>
            <a:pPr algn="ctr"/>
            <a:endParaRPr lang="lt-LT" sz="3200" b="1" i="1" dirty="0">
              <a:solidFill>
                <a:schemeClr val="accent6">
                  <a:lumMod val="50000"/>
                </a:schemeClr>
              </a:solidFill>
            </a:endParaRPr>
          </a:p>
          <a:p>
            <a:pPr algn="ctr"/>
            <a:endParaRPr lang="lt-LT" sz="3200" b="1" i="1" dirty="0">
              <a:solidFill>
                <a:schemeClr val="accent6">
                  <a:lumMod val="50000"/>
                </a:schemeClr>
              </a:solidFill>
            </a:endParaRPr>
          </a:p>
          <a:p>
            <a:pPr algn="ctr"/>
            <a:endParaRPr lang="lt-LT" sz="3200" b="1" i="1" dirty="0">
              <a:solidFill>
                <a:schemeClr val="accent6">
                  <a:lumMod val="50000"/>
                </a:schemeClr>
              </a:solidFill>
            </a:endParaRPr>
          </a:p>
          <a:p>
            <a:pPr algn="ctr"/>
            <a:endParaRPr lang="lt-LT" sz="3200" b="1" i="1" dirty="0">
              <a:solidFill>
                <a:schemeClr val="accent6">
                  <a:lumMod val="50000"/>
                </a:schemeClr>
              </a:solidFill>
            </a:endParaRPr>
          </a:p>
        </p:txBody>
      </p:sp>
      <p:sp>
        <p:nvSpPr>
          <p:cNvPr id="5" name="Title 1">
            <a:extLst>
              <a:ext uri="{FF2B5EF4-FFF2-40B4-BE49-F238E27FC236}">
                <a16:creationId xmlns:a16="http://schemas.microsoft.com/office/drawing/2014/main" id="{4173CA2A-CF5E-4574-A867-7D1E30AD4061}"/>
              </a:ext>
            </a:extLst>
          </p:cNvPr>
          <p:cNvSpPr txBox="1">
            <a:spLocks/>
          </p:cNvSpPr>
          <p:nvPr/>
        </p:nvSpPr>
        <p:spPr>
          <a:xfrm>
            <a:off x="265495" y="57117"/>
            <a:ext cx="11117775" cy="925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dirty="0"/>
              <a:t>Natūralių buveinių tvarkymo priemonės</a:t>
            </a:r>
          </a:p>
        </p:txBody>
      </p:sp>
      <p:cxnSp>
        <p:nvCxnSpPr>
          <p:cNvPr id="12" name="Straight Arrow Connector 11">
            <a:extLst>
              <a:ext uri="{FF2B5EF4-FFF2-40B4-BE49-F238E27FC236}">
                <a16:creationId xmlns:a16="http://schemas.microsoft.com/office/drawing/2014/main" id="{9A879C42-2592-42A9-ABE5-E81A7EDBE472}"/>
              </a:ext>
            </a:extLst>
          </p:cNvPr>
          <p:cNvCxnSpPr>
            <a:cxnSpLocks/>
            <a:stCxn id="16" idx="2"/>
            <a:endCxn id="54" idx="0"/>
          </p:cNvCxnSpPr>
          <p:nvPr/>
        </p:nvCxnSpPr>
        <p:spPr>
          <a:xfrm flipH="1">
            <a:off x="3566974" y="2768138"/>
            <a:ext cx="1" cy="445275"/>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781B7CB-37C0-4978-98E1-5EEAAC4CD3FC}"/>
              </a:ext>
            </a:extLst>
          </p:cNvPr>
          <p:cNvSpPr/>
          <p:nvPr/>
        </p:nvSpPr>
        <p:spPr>
          <a:xfrm>
            <a:off x="1598725" y="961274"/>
            <a:ext cx="3936499" cy="1806864"/>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700" b="1" dirty="0">
              <a:solidFill>
                <a:schemeClr val="accent2">
                  <a:lumMod val="60000"/>
                  <a:lumOff val="40000"/>
                </a:schemeClr>
              </a:solidFill>
            </a:endParaRPr>
          </a:p>
          <a:p>
            <a:pPr algn="ctr"/>
            <a:r>
              <a:rPr lang="lt-LT" sz="1600" b="1" dirty="0">
                <a:solidFill>
                  <a:schemeClr val="accent2">
                    <a:lumMod val="60000"/>
                    <a:lumOff val="40000"/>
                  </a:schemeClr>
                </a:solidFill>
              </a:rPr>
              <a:t>I BUVEINIŲ KATEGORIJA</a:t>
            </a:r>
          </a:p>
          <a:p>
            <a:pPr algn="ctr"/>
            <a:r>
              <a:rPr lang="lt-LT" sz="1600" b="1" dirty="0">
                <a:solidFill>
                  <a:schemeClr val="accent6">
                    <a:lumMod val="60000"/>
                    <a:lumOff val="40000"/>
                  </a:schemeClr>
                </a:solidFill>
              </a:rPr>
              <a:t>II BUVEINIŲ KATEGORIJA</a:t>
            </a:r>
            <a:r>
              <a:rPr lang="en-GB" sz="1600" b="1" dirty="0">
                <a:solidFill>
                  <a:schemeClr val="accent6">
                    <a:lumMod val="60000"/>
                    <a:lumOff val="40000"/>
                  </a:schemeClr>
                </a:solidFill>
              </a:rPr>
              <a:t>:</a:t>
            </a:r>
            <a:endParaRPr lang="lt-LT" sz="1600" b="1" dirty="0">
              <a:solidFill>
                <a:schemeClr val="accent6">
                  <a:lumMod val="60000"/>
                  <a:lumOff val="40000"/>
                </a:schemeClr>
              </a:solidFill>
            </a:endParaRPr>
          </a:p>
          <a:p>
            <a:r>
              <a:rPr lang="en-GB" sz="1600" b="1" dirty="0">
                <a:solidFill>
                  <a:schemeClr val="accent6">
                    <a:lumMod val="60000"/>
                    <a:lumOff val="40000"/>
                  </a:schemeClr>
                </a:solidFill>
              </a:rPr>
              <a:t>JEI </a:t>
            </a:r>
            <a:r>
              <a:rPr lang="lt-LT" sz="1600" b="1" dirty="0">
                <a:solidFill>
                  <a:schemeClr val="accent6">
                    <a:lumMod val="60000"/>
                    <a:lumOff val="40000"/>
                  </a:schemeClr>
                </a:solidFill>
              </a:rPr>
              <a:t>S&lt;50HA</a:t>
            </a:r>
            <a:r>
              <a:rPr lang="en-GB" sz="1600" b="1" dirty="0">
                <a:solidFill>
                  <a:schemeClr val="accent6">
                    <a:lumMod val="60000"/>
                    <a:lumOff val="40000"/>
                  </a:schemeClr>
                </a:solidFill>
              </a:rPr>
              <a:t>, APIMA 100% PLOTO</a:t>
            </a:r>
          </a:p>
          <a:p>
            <a:r>
              <a:rPr lang="en-GB" sz="1600" b="1" dirty="0">
                <a:solidFill>
                  <a:schemeClr val="accent6">
                    <a:lumMod val="60000"/>
                    <a:lumOff val="40000"/>
                  </a:schemeClr>
                </a:solidFill>
              </a:rPr>
              <a:t>JEI </a:t>
            </a:r>
            <a:r>
              <a:rPr lang="lt-LT" sz="1600" b="1" dirty="0">
                <a:solidFill>
                  <a:schemeClr val="accent6">
                    <a:lumMod val="60000"/>
                    <a:lumOff val="40000"/>
                  </a:schemeClr>
                </a:solidFill>
              </a:rPr>
              <a:t>S&gt;50 HA</a:t>
            </a:r>
            <a:r>
              <a:rPr lang="en-GB" sz="1600" b="1" dirty="0">
                <a:solidFill>
                  <a:schemeClr val="accent6">
                    <a:lumMod val="60000"/>
                    <a:lumOff val="40000"/>
                  </a:schemeClr>
                </a:solidFill>
              </a:rPr>
              <a:t>,</a:t>
            </a:r>
            <a:r>
              <a:rPr lang="lt-LT" sz="1600" b="1" dirty="0">
                <a:solidFill>
                  <a:schemeClr val="accent6">
                    <a:lumMod val="60000"/>
                    <a:lumOff val="40000"/>
                  </a:schemeClr>
                </a:solidFill>
              </a:rPr>
              <a:t> </a:t>
            </a:r>
            <a:r>
              <a:rPr lang="en-GB" sz="1600" b="1" dirty="0">
                <a:solidFill>
                  <a:schemeClr val="accent6">
                    <a:lumMod val="60000"/>
                    <a:lumOff val="40000"/>
                  </a:schemeClr>
                </a:solidFill>
              </a:rPr>
              <a:t>APIMA </a:t>
            </a:r>
            <a:r>
              <a:rPr lang="lt-LT" sz="1600" b="1" dirty="0">
                <a:solidFill>
                  <a:schemeClr val="accent6">
                    <a:lumMod val="60000"/>
                    <a:lumOff val="40000"/>
                  </a:schemeClr>
                </a:solidFill>
              </a:rPr>
              <a:t>30</a:t>
            </a:r>
            <a:r>
              <a:rPr lang="en-GB" sz="1600" b="1" dirty="0">
                <a:solidFill>
                  <a:schemeClr val="accent6">
                    <a:lumMod val="60000"/>
                    <a:lumOff val="40000"/>
                  </a:schemeClr>
                </a:solidFill>
              </a:rPr>
              <a:t>% PLOTO</a:t>
            </a:r>
            <a:endParaRPr lang="lt-LT" sz="1600" b="1" dirty="0">
              <a:solidFill>
                <a:schemeClr val="accent6">
                  <a:lumMod val="60000"/>
                  <a:lumOff val="40000"/>
                </a:schemeClr>
              </a:solidFill>
            </a:endParaRPr>
          </a:p>
        </p:txBody>
      </p:sp>
      <p:sp>
        <p:nvSpPr>
          <p:cNvPr id="17" name="Rectangle: Rounded Corners 16">
            <a:extLst>
              <a:ext uri="{FF2B5EF4-FFF2-40B4-BE49-F238E27FC236}">
                <a16:creationId xmlns:a16="http://schemas.microsoft.com/office/drawing/2014/main" id="{C0D01D9E-BA07-4739-8640-6810D99D5F97}"/>
              </a:ext>
            </a:extLst>
          </p:cNvPr>
          <p:cNvSpPr/>
          <p:nvPr/>
        </p:nvSpPr>
        <p:spPr>
          <a:xfrm>
            <a:off x="1598724" y="961566"/>
            <a:ext cx="3936500" cy="67376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SKLYPO LYGMENIU TVARKOMOS BUVEINĖS</a:t>
            </a:r>
          </a:p>
        </p:txBody>
      </p:sp>
      <p:sp>
        <p:nvSpPr>
          <p:cNvPr id="18" name="Rectangle: Rounded Corners 17">
            <a:extLst>
              <a:ext uri="{FF2B5EF4-FFF2-40B4-BE49-F238E27FC236}">
                <a16:creationId xmlns:a16="http://schemas.microsoft.com/office/drawing/2014/main" id="{E6F4A3A7-7823-48D8-9F69-0A067BED3E57}"/>
              </a:ext>
            </a:extLst>
          </p:cNvPr>
          <p:cNvSpPr/>
          <p:nvPr/>
        </p:nvSpPr>
        <p:spPr>
          <a:xfrm>
            <a:off x="6810895" y="953885"/>
            <a:ext cx="3771207" cy="1806863"/>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200" b="1" dirty="0"/>
          </a:p>
          <a:p>
            <a:pPr algn="ctr"/>
            <a:r>
              <a:rPr lang="lt-LT" sz="1600" b="1" dirty="0">
                <a:solidFill>
                  <a:schemeClr val="accent6">
                    <a:lumMod val="60000"/>
                    <a:lumOff val="40000"/>
                  </a:schemeClr>
                </a:solidFill>
              </a:rPr>
              <a:t>II BUVEINIŲ KATEGORIJA:</a:t>
            </a:r>
          </a:p>
          <a:p>
            <a:pPr algn="ctr"/>
            <a:r>
              <a:rPr lang="en-GB" sz="1600" b="1" dirty="0">
                <a:solidFill>
                  <a:schemeClr val="accent6">
                    <a:lumMod val="60000"/>
                    <a:lumOff val="40000"/>
                  </a:schemeClr>
                </a:solidFill>
              </a:rPr>
              <a:t>JEI </a:t>
            </a:r>
            <a:r>
              <a:rPr lang="lt-LT" sz="1600" b="1" dirty="0">
                <a:solidFill>
                  <a:schemeClr val="accent6">
                    <a:lumMod val="60000"/>
                    <a:lumOff val="40000"/>
                  </a:schemeClr>
                </a:solidFill>
              </a:rPr>
              <a:t>S&gt;50 HA</a:t>
            </a:r>
            <a:r>
              <a:rPr lang="en-GB" sz="1600" b="1" dirty="0">
                <a:solidFill>
                  <a:schemeClr val="accent6">
                    <a:lumMod val="60000"/>
                    <a:lumOff val="40000"/>
                  </a:schemeClr>
                </a:solidFill>
              </a:rPr>
              <a:t>,</a:t>
            </a:r>
            <a:r>
              <a:rPr lang="lt-LT" sz="1600" b="1" dirty="0">
                <a:solidFill>
                  <a:schemeClr val="accent6">
                    <a:lumMod val="60000"/>
                    <a:lumOff val="40000"/>
                  </a:schemeClr>
                </a:solidFill>
              </a:rPr>
              <a:t> </a:t>
            </a:r>
            <a:r>
              <a:rPr lang="en-GB" sz="1600" b="1" dirty="0">
                <a:solidFill>
                  <a:schemeClr val="accent6">
                    <a:lumMod val="60000"/>
                    <a:lumOff val="40000"/>
                  </a:schemeClr>
                </a:solidFill>
              </a:rPr>
              <a:t>APIMA 7</a:t>
            </a:r>
            <a:r>
              <a:rPr lang="lt-LT" sz="1600" b="1" dirty="0">
                <a:solidFill>
                  <a:schemeClr val="accent6">
                    <a:lumMod val="60000"/>
                    <a:lumOff val="40000"/>
                  </a:schemeClr>
                </a:solidFill>
              </a:rPr>
              <a:t>0</a:t>
            </a:r>
            <a:r>
              <a:rPr lang="en-GB" sz="1600" b="1" dirty="0">
                <a:solidFill>
                  <a:schemeClr val="accent6">
                    <a:lumMod val="60000"/>
                    <a:lumOff val="40000"/>
                  </a:schemeClr>
                </a:solidFill>
              </a:rPr>
              <a:t>% PLOTO</a:t>
            </a:r>
            <a:endParaRPr lang="lt-LT" sz="1600" b="1" dirty="0">
              <a:solidFill>
                <a:schemeClr val="accent6">
                  <a:lumMod val="60000"/>
                  <a:lumOff val="40000"/>
                </a:schemeClr>
              </a:solidFill>
            </a:endParaRPr>
          </a:p>
        </p:txBody>
      </p:sp>
      <p:sp>
        <p:nvSpPr>
          <p:cNvPr id="19" name="Rectangle: Rounded Corners 18">
            <a:extLst>
              <a:ext uri="{FF2B5EF4-FFF2-40B4-BE49-F238E27FC236}">
                <a16:creationId xmlns:a16="http://schemas.microsoft.com/office/drawing/2014/main" id="{CDE5AC6B-DCF7-47F5-9CD0-CFE7A92EE0B8}"/>
              </a:ext>
            </a:extLst>
          </p:cNvPr>
          <p:cNvSpPr/>
          <p:nvPr/>
        </p:nvSpPr>
        <p:spPr>
          <a:xfrm>
            <a:off x="6810895" y="949560"/>
            <a:ext cx="3771207" cy="693833"/>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BAST LYGMENIU TVARKOMOS BUVEINĖS</a:t>
            </a:r>
          </a:p>
        </p:txBody>
      </p:sp>
      <p:sp>
        <p:nvSpPr>
          <p:cNvPr id="54" name="Rectangle: Rounded Corners 53">
            <a:extLst>
              <a:ext uri="{FF2B5EF4-FFF2-40B4-BE49-F238E27FC236}">
                <a16:creationId xmlns:a16="http://schemas.microsoft.com/office/drawing/2014/main" id="{5F56B87A-A8EC-47F8-880B-FD42A33A8122}"/>
              </a:ext>
            </a:extLst>
          </p:cNvPr>
          <p:cNvSpPr/>
          <p:nvPr/>
        </p:nvSpPr>
        <p:spPr>
          <a:xfrm>
            <a:off x="1313299" y="3213413"/>
            <a:ext cx="4507350" cy="1232053"/>
          </a:xfrm>
          <a:prstGeom prst="roundRect">
            <a:avLst>
              <a:gd name="adj"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GAMTOTVARKOS PRIEMONĖS </a:t>
            </a:r>
          </a:p>
          <a:p>
            <a:pPr algn="ctr"/>
            <a:r>
              <a:rPr lang="lt-LT" sz="2000" dirty="0"/>
              <a:t>(planuojamos buveinės lygmeniu, skirtos palaikyti ir atkurti gerą buveinių būklę)</a:t>
            </a:r>
          </a:p>
        </p:txBody>
      </p:sp>
      <p:cxnSp>
        <p:nvCxnSpPr>
          <p:cNvPr id="55" name="Straight Arrow Connector 54">
            <a:extLst>
              <a:ext uri="{FF2B5EF4-FFF2-40B4-BE49-F238E27FC236}">
                <a16:creationId xmlns:a16="http://schemas.microsoft.com/office/drawing/2014/main" id="{9AF63181-9B57-4639-82A3-650BF56B2479}"/>
              </a:ext>
            </a:extLst>
          </p:cNvPr>
          <p:cNvCxnSpPr>
            <a:cxnSpLocks/>
            <a:stCxn id="18" idx="2"/>
          </p:cNvCxnSpPr>
          <p:nvPr/>
        </p:nvCxnSpPr>
        <p:spPr>
          <a:xfrm flipH="1">
            <a:off x="4630191" y="2760748"/>
            <a:ext cx="4066308" cy="407259"/>
          </a:xfrm>
          <a:prstGeom prst="straightConnector1">
            <a:avLst/>
          </a:prstGeom>
          <a:ln w="25400">
            <a:solidFill>
              <a:schemeClr val="bg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5C0B4192-E7C5-403E-A90B-52DF10BCA72F}"/>
              </a:ext>
            </a:extLst>
          </p:cNvPr>
          <p:cNvSpPr/>
          <p:nvPr/>
        </p:nvSpPr>
        <p:spPr>
          <a:xfrm>
            <a:off x="9094557" y="4863026"/>
            <a:ext cx="2844996" cy="527684"/>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Invazinių rūšių naikinimas</a:t>
            </a:r>
            <a:endParaRPr lang="lt-LT" dirty="0">
              <a:solidFill>
                <a:schemeClr val="bg1"/>
              </a:solidFill>
            </a:endParaRPr>
          </a:p>
        </p:txBody>
      </p:sp>
      <p:sp>
        <p:nvSpPr>
          <p:cNvPr id="22" name="Rectangle: Rounded Corners 21">
            <a:extLst>
              <a:ext uri="{FF2B5EF4-FFF2-40B4-BE49-F238E27FC236}">
                <a16:creationId xmlns:a16="http://schemas.microsoft.com/office/drawing/2014/main" id="{B8DF33CF-C8F6-481C-9CED-6B54E535AF78}"/>
              </a:ext>
            </a:extLst>
          </p:cNvPr>
          <p:cNvSpPr/>
          <p:nvPr/>
        </p:nvSpPr>
        <p:spPr>
          <a:xfrm>
            <a:off x="9094557" y="5501025"/>
            <a:ext cx="2844996" cy="516939"/>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Medyno tinkamo skalsumo ir struktūros palaikymas</a:t>
            </a:r>
            <a:endParaRPr lang="lt-LT" dirty="0">
              <a:solidFill>
                <a:schemeClr val="bg1"/>
              </a:solidFill>
            </a:endParaRPr>
          </a:p>
        </p:txBody>
      </p:sp>
      <p:sp>
        <p:nvSpPr>
          <p:cNvPr id="23" name="Rectangle: Rounded Corners 22">
            <a:extLst>
              <a:ext uri="{FF2B5EF4-FFF2-40B4-BE49-F238E27FC236}">
                <a16:creationId xmlns:a16="http://schemas.microsoft.com/office/drawing/2014/main" id="{6E1AC103-B7DD-4FFD-BF43-1026CC6A1F58}"/>
              </a:ext>
            </a:extLst>
          </p:cNvPr>
          <p:cNvSpPr/>
          <p:nvPr/>
        </p:nvSpPr>
        <p:spPr>
          <a:xfrm>
            <a:off x="6096000" y="5953270"/>
            <a:ext cx="2844997" cy="407258"/>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Trako šalinimas</a:t>
            </a:r>
            <a:endParaRPr lang="lt-LT" dirty="0">
              <a:solidFill>
                <a:schemeClr val="bg1"/>
              </a:solidFill>
            </a:endParaRPr>
          </a:p>
        </p:txBody>
      </p:sp>
      <p:sp>
        <p:nvSpPr>
          <p:cNvPr id="24" name="Rectangle: Rounded Corners 23">
            <a:extLst>
              <a:ext uri="{FF2B5EF4-FFF2-40B4-BE49-F238E27FC236}">
                <a16:creationId xmlns:a16="http://schemas.microsoft.com/office/drawing/2014/main" id="{FA3F6A95-9DC1-4270-A18D-B311931170BC}"/>
              </a:ext>
            </a:extLst>
          </p:cNvPr>
          <p:cNvSpPr/>
          <p:nvPr/>
        </p:nvSpPr>
        <p:spPr>
          <a:xfrm>
            <a:off x="1434156" y="5784539"/>
            <a:ext cx="3862300" cy="654962"/>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Mažo intensyvumo kontroliuojamas paklotės deginimas</a:t>
            </a:r>
            <a:endParaRPr lang="lt-LT" dirty="0"/>
          </a:p>
        </p:txBody>
      </p:sp>
      <p:sp>
        <p:nvSpPr>
          <p:cNvPr id="25" name="Rectangle: Rounded Corners 24">
            <a:extLst>
              <a:ext uri="{FF2B5EF4-FFF2-40B4-BE49-F238E27FC236}">
                <a16:creationId xmlns:a16="http://schemas.microsoft.com/office/drawing/2014/main" id="{36187B3F-E25C-4015-9F15-AA95A7E0C9A0}"/>
              </a:ext>
            </a:extLst>
          </p:cNvPr>
          <p:cNvSpPr/>
          <p:nvPr/>
        </p:nvSpPr>
        <p:spPr>
          <a:xfrm>
            <a:off x="1446325" y="4546588"/>
            <a:ext cx="3862300" cy="516940"/>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Hidrologinio rėžimo atstatymas</a:t>
            </a:r>
            <a:endParaRPr lang="lt-LT" dirty="0"/>
          </a:p>
        </p:txBody>
      </p:sp>
      <p:sp>
        <p:nvSpPr>
          <p:cNvPr id="26" name="Rectangle: Rounded Corners 25">
            <a:extLst>
              <a:ext uri="{FF2B5EF4-FFF2-40B4-BE49-F238E27FC236}">
                <a16:creationId xmlns:a16="http://schemas.microsoft.com/office/drawing/2014/main" id="{26F6A480-6DC8-4238-9D08-AD85AEA052AD}"/>
              </a:ext>
            </a:extLst>
          </p:cNvPr>
          <p:cNvSpPr/>
          <p:nvPr/>
        </p:nvSpPr>
        <p:spPr>
          <a:xfrm>
            <a:off x="1434156" y="5155734"/>
            <a:ext cx="3862300" cy="527684"/>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Bebrų skaičiaus reguliavimas</a:t>
            </a:r>
            <a:endParaRPr lang="lt-LT" dirty="0"/>
          </a:p>
        </p:txBody>
      </p:sp>
      <p:sp>
        <p:nvSpPr>
          <p:cNvPr id="27" name="Rectangle: Rounded Corners 26">
            <a:extLst>
              <a:ext uri="{FF2B5EF4-FFF2-40B4-BE49-F238E27FC236}">
                <a16:creationId xmlns:a16="http://schemas.microsoft.com/office/drawing/2014/main" id="{3BADCAA2-7BA9-4717-A653-5C3603E851C0}"/>
              </a:ext>
            </a:extLst>
          </p:cNvPr>
          <p:cNvSpPr/>
          <p:nvPr/>
        </p:nvSpPr>
        <p:spPr>
          <a:xfrm>
            <a:off x="6096000" y="4884675"/>
            <a:ext cx="2844997" cy="407259"/>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Eglių šalinimas</a:t>
            </a:r>
            <a:endParaRPr lang="lt-LT" dirty="0">
              <a:solidFill>
                <a:schemeClr val="bg1"/>
              </a:solidFill>
            </a:endParaRPr>
          </a:p>
        </p:txBody>
      </p:sp>
      <p:sp>
        <p:nvSpPr>
          <p:cNvPr id="28" name="Rectangle: Rounded Corners 27">
            <a:extLst>
              <a:ext uri="{FF2B5EF4-FFF2-40B4-BE49-F238E27FC236}">
                <a16:creationId xmlns:a16="http://schemas.microsoft.com/office/drawing/2014/main" id="{36B6F163-9BCE-4914-BFF2-D8C15BF18A03}"/>
              </a:ext>
            </a:extLst>
          </p:cNvPr>
          <p:cNvSpPr/>
          <p:nvPr/>
        </p:nvSpPr>
        <p:spPr>
          <a:xfrm>
            <a:off x="6096000" y="5418973"/>
            <a:ext cx="2844997" cy="407258"/>
          </a:xfrm>
          <a:prstGeom prst="roundRect">
            <a:avLst>
              <a:gd name="adj" fmla="val 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err="1">
                <a:solidFill>
                  <a:schemeClr val="bg1"/>
                </a:solidFill>
              </a:rPr>
              <a:t>Sukcesijos</a:t>
            </a:r>
            <a:r>
              <a:rPr lang="lt-LT" b="1" dirty="0">
                <a:solidFill>
                  <a:schemeClr val="bg1"/>
                </a:solidFill>
              </a:rPr>
              <a:t> stabdymas</a:t>
            </a:r>
            <a:endParaRPr lang="lt-LT" dirty="0">
              <a:solidFill>
                <a:schemeClr val="bg1"/>
              </a:solidFill>
            </a:endParaRPr>
          </a:p>
        </p:txBody>
      </p:sp>
    </p:spTree>
    <p:extLst>
      <p:ext uri="{BB962C8B-B14F-4D97-AF65-F5344CB8AC3E}">
        <p14:creationId xmlns:p14="http://schemas.microsoft.com/office/powerpoint/2010/main" val="25599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E767B6-E6C6-4208-9218-889852740D8C}"/>
              </a:ext>
            </a:extLst>
          </p:cNvPr>
          <p:cNvSpPr>
            <a:spLocks noGrp="1"/>
          </p:cNvSpPr>
          <p:nvPr>
            <p:ph type="title"/>
          </p:nvPr>
        </p:nvSpPr>
        <p:spPr/>
        <p:txBody>
          <a:bodyPr>
            <a:normAutofit/>
          </a:bodyPr>
          <a:lstStyle/>
          <a:p>
            <a:r>
              <a:rPr lang="lt-LT" sz="6000" dirty="0"/>
              <a:t>Gamtotvarkos priemonės skirtos išsaugoti ar atkurti gerą natūralių buveinių būklę</a:t>
            </a:r>
            <a:endParaRPr lang="en-US" dirty="0"/>
          </a:p>
        </p:txBody>
      </p:sp>
      <p:sp>
        <p:nvSpPr>
          <p:cNvPr id="6" name="Text Placeholder 5">
            <a:extLst>
              <a:ext uri="{FF2B5EF4-FFF2-40B4-BE49-F238E27FC236}">
                <a16:creationId xmlns:a16="http://schemas.microsoft.com/office/drawing/2014/main" id="{792F1F7A-3592-4ACA-B5C3-F7055A956B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04832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257B90-406D-4E62-879F-DA29A496BE5F}"/>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6" name="Rectangle 5">
            <a:extLst>
              <a:ext uri="{FF2B5EF4-FFF2-40B4-BE49-F238E27FC236}">
                <a16:creationId xmlns:a16="http://schemas.microsoft.com/office/drawing/2014/main" id="{3094E97B-316C-472A-BEE0-5871D862D2DF}"/>
              </a:ext>
            </a:extLst>
          </p:cNvPr>
          <p:cNvSpPr/>
          <p:nvPr/>
        </p:nvSpPr>
        <p:spPr>
          <a:xfrm>
            <a:off x="172278" y="1609502"/>
            <a:ext cx="7582056" cy="1791260"/>
          </a:xfrm>
          <a:prstGeom prst="rect">
            <a:avLst/>
          </a:prstGeom>
        </p:spPr>
        <p:txBody>
          <a:bodyPr wrap="square">
            <a:spAutoFit/>
          </a:bodyPr>
          <a:lstStyle/>
          <a:p>
            <a:pPr marL="342900" indent="-342900" algn="just">
              <a:lnSpc>
                <a:spcPct val="115000"/>
              </a:lnSpc>
              <a:buFont typeface="Arial" panose="020B0604020202020204" pitchFamily="34" charset="0"/>
              <a:buChar char="•"/>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riemonė</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numatyta visoms miškų buveinėms.</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K</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onkretūs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naikinimo būdai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konkre</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č</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ioms</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r</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ūšims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turėtų būti pritaikyti konkrečiam BAST ir nurodyti</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lvl="1" algn="just">
              <a:lnSpc>
                <a:spcPct val="115000"/>
              </a:lnSpc>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	- teritorijos </a:t>
            </a:r>
            <a:r>
              <a:rPr lang="lt-LT"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 plane ar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1" algn="just">
              <a:lnSpc>
                <a:spcPct val="115000"/>
              </a:lnSpc>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	- Invazinių rūšių populiacijų gausos reguliavimo veiksmų plane. </a:t>
            </a:r>
          </a:p>
        </p:txBody>
      </p:sp>
      <p:sp>
        <p:nvSpPr>
          <p:cNvPr id="8" name="TextBox 7">
            <a:extLst>
              <a:ext uri="{FF2B5EF4-FFF2-40B4-BE49-F238E27FC236}">
                <a16:creationId xmlns:a16="http://schemas.microsoft.com/office/drawing/2014/main" id="{D7F3304F-D3E8-4C32-99E3-B844C340668F}"/>
              </a:ext>
            </a:extLst>
          </p:cNvPr>
          <p:cNvSpPr txBox="1"/>
          <p:nvPr/>
        </p:nvSpPr>
        <p:spPr>
          <a:xfrm>
            <a:off x="205068" y="747850"/>
            <a:ext cx="6178922" cy="646331"/>
          </a:xfrm>
          <a:prstGeom prst="rect">
            <a:avLst/>
          </a:prstGeom>
          <a:noFill/>
        </p:spPr>
        <p:txBody>
          <a:bodyPr wrap="square">
            <a:spAutoFit/>
          </a:bodyPr>
          <a:lstStyle/>
          <a:p>
            <a:r>
              <a:rPr lang="lt-LT"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Invazinių rūšių naikinimas</a:t>
            </a:r>
            <a:endParaRPr lang="en-US" sz="3600" dirty="0">
              <a:latin typeface="Arial" panose="020B0604020202020204" pitchFamily="34" charset="0"/>
              <a:cs typeface="Arial" panose="020B0604020202020204" pitchFamily="34" charset="0"/>
            </a:endParaRPr>
          </a:p>
        </p:txBody>
      </p:sp>
      <p:sp>
        <p:nvSpPr>
          <p:cNvPr id="9" name="Text Box 12"/>
          <p:cNvSpPr txBox="1">
            <a:spLocks noChangeArrowheads="1"/>
          </p:cNvSpPr>
          <p:nvPr/>
        </p:nvSpPr>
        <p:spPr bwMode="auto">
          <a:xfrm>
            <a:off x="8037111" y="3070655"/>
            <a:ext cx="194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err="1">
                <a:solidFill>
                  <a:schemeClr val="bg1"/>
                </a:solidFill>
              </a:rPr>
              <a:t>Uosialapis</a:t>
            </a:r>
            <a:r>
              <a:rPr lang="lt-LT" altLang="lt-LT" sz="1800" dirty="0">
                <a:solidFill>
                  <a:schemeClr val="bg1"/>
                </a:solidFill>
              </a:rPr>
              <a:t> klevas</a:t>
            </a:r>
            <a:endParaRPr lang="en-US" altLang="lt-LT" sz="1800" dirty="0">
              <a:solidFill>
                <a:schemeClr val="bg1"/>
              </a:solidFill>
            </a:endParaRPr>
          </a:p>
        </p:txBody>
      </p:sp>
      <p:sp>
        <p:nvSpPr>
          <p:cNvPr id="10" name="Text Box 14"/>
          <p:cNvSpPr txBox="1">
            <a:spLocks noChangeArrowheads="1"/>
          </p:cNvSpPr>
          <p:nvPr/>
        </p:nvSpPr>
        <p:spPr bwMode="auto">
          <a:xfrm>
            <a:off x="3807038" y="5742661"/>
            <a:ext cx="222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a:solidFill>
                  <a:schemeClr val="bg1"/>
                </a:solidFill>
              </a:rPr>
              <a:t>Smulkiažiedė sprigė</a:t>
            </a:r>
            <a:endParaRPr lang="en-US" altLang="lt-LT" sz="1800" dirty="0">
              <a:solidFill>
                <a:schemeClr val="bg1"/>
              </a:solidFill>
            </a:endParaRPr>
          </a:p>
        </p:txBody>
      </p:sp>
      <p:sp>
        <p:nvSpPr>
          <p:cNvPr id="11" name="Text Box 16"/>
          <p:cNvSpPr txBox="1">
            <a:spLocks noChangeArrowheads="1"/>
          </p:cNvSpPr>
          <p:nvPr/>
        </p:nvSpPr>
        <p:spPr bwMode="auto">
          <a:xfrm>
            <a:off x="8098867" y="5704622"/>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err="1">
                <a:solidFill>
                  <a:schemeClr val="bg1"/>
                </a:solidFill>
              </a:rPr>
              <a:t>Gausialapis</a:t>
            </a:r>
            <a:r>
              <a:rPr lang="lt-LT" altLang="lt-LT" sz="1800" dirty="0">
                <a:solidFill>
                  <a:schemeClr val="bg1"/>
                </a:solidFill>
              </a:rPr>
              <a:t> lubinas</a:t>
            </a:r>
            <a:endParaRPr lang="en-US" altLang="lt-LT" sz="1800" dirty="0">
              <a:solidFill>
                <a:schemeClr val="bg1"/>
              </a:solidFill>
            </a:endParaRPr>
          </a:p>
        </p:txBody>
      </p:sp>
      <p:pic>
        <p:nvPicPr>
          <p:cNvPr id="12" name="Picture 7" descr="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3306" y="4085246"/>
            <a:ext cx="1921468" cy="161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upinus_polyphyll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3438" y="3564761"/>
            <a:ext cx="1635641" cy="216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10264217" y="5742661"/>
            <a:ext cx="14668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a:solidFill>
                  <a:schemeClr val="bg1"/>
                </a:solidFill>
              </a:rPr>
              <a:t>Vėlyvoji ieva</a:t>
            </a:r>
            <a:endParaRPr lang="en-US" altLang="lt-LT" sz="1800" dirty="0">
              <a:solidFill>
                <a:schemeClr val="bg1"/>
              </a:solidFill>
            </a:endParaRPr>
          </a:p>
        </p:txBody>
      </p:sp>
      <p:pic>
        <p:nvPicPr>
          <p:cNvPr id="15"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264217" y="3507461"/>
            <a:ext cx="167798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p:cNvSpPr txBox="1">
            <a:spLocks noChangeArrowheads="1"/>
          </p:cNvSpPr>
          <p:nvPr/>
        </p:nvSpPr>
        <p:spPr bwMode="auto">
          <a:xfrm>
            <a:off x="10127693" y="3030874"/>
            <a:ext cx="1951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a:solidFill>
                  <a:schemeClr val="bg1"/>
                </a:solidFill>
              </a:rPr>
              <a:t>Varpinė</a:t>
            </a:r>
            <a:r>
              <a:rPr lang="lt-LT" altLang="lt-LT" sz="1800" dirty="0"/>
              <a:t> </a:t>
            </a:r>
            <a:r>
              <a:rPr lang="lt-LT" altLang="lt-LT" sz="1800" dirty="0" err="1">
                <a:solidFill>
                  <a:schemeClr val="bg1"/>
                </a:solidFill>
              </a:rPr>
              <a:t>medlieva</a:t>
            </a:r>
            <a:endParaRPr lang="en-US" altLang="lt-LT" sz="1800" dirty="0">
              <a:solidFill>
                <a:schemeClr val="bg1"/>
              </a:solidFill>
            </a:endParaRPr>
          </a:p>
        </p:txBody>
      </p:sp>
      <p:pic>
        <p:nvPicPr>
          <p:cNvPr id="17"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57325" y="1504736"/>
            <a:ext cx="1891773" cy="149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6147807" y="5742661"/>
            <a:ext cx="1454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lt-LT" sz="1800" dirty="0">
                <a:solidFill>
                  <a:schemeClr val="bg1"/>
                </a:solidFill>
              </a:rPr>
              <a:t>Bitinė sprigė</a:t>
            </a:r>
            <a:endParaRPr lang="en-US" altLang="lt-LT" sz="1800" dirty="0">
              <a:solidFill>
                <a:schemeClr val="bg1"/>
              </a:solidFill>
            </a:endParaRPr>
          </a:p>
        </p:txBody>
      </p:sp>
      <p:pic>
        <p:nvPicPr>
          <p:cNvPr id="19" name="Picture 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99345" y="4130551"/>
            <a:ext cx="2099522" cy="157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p:cNvSpPr txBox="1">
            <a:spLocks noChangeArrowheads="1"/>
          </p:cNvSpPr>
          <p:nvPr/>
        </p:nvSpPr>
        <p:spPr bwMode="auto">
          <a:xfrm>
            <a:off x="1292408" y="5517032"/>
            <a:ext cx="24161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lt-LT" altLang="en-US" sz="1800" dirty="0">
                <a:solidFill>
                  <a:schemeClr val="bg1"/>
                </a:solidFill>
              </a:rPr>
              <a:t>Šluotinis </a:t>
            </a:r>
            <a:r>
              <a:rPr lang="lt-LT" altLang="en-US" sz="1800" dirty="0" err="1">
                <a:solidFill>
                  <a:schemeClr val="bg1"/>
                </a:solidFill>
              </a:rPr>
              <a:t>sausakrūmis</a:t>
            </a:r>
            <a:endParaRPr lang="en-US" altLang="lt-LT" sz="1800" dirty="0">
              <a:solidFill>
                <a:schemeClr val="bg1"/>
              </a:solidFill>
            </a:endParaRPr>
          </a:p>
        </p:txBody>
      </p:sp>
      <p:pic>
        <p:nvPicPr>
          <p:cNvPr id="21"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72488" y="3845061"/>
            <a:ext cx="2175680" cy="163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cer_negund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04927" y="1141066"/>
            <a:ext cx="1892078" cy="189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082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3951FD-FB8D-4B4F-809D-9B9F86E3E685}"/>
              </a:ext>
            </a:extLst>
          </p:cNvPr>
          <p:cNvSpPr/>
          <p:nvPr/>
        </p:nvSpPr>
        <p:spPr>
          <a:xfrm>
            <a:off x="258537" y="1619990"/>
            <a:ext cx="11550315" cy="3914918"/>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numatyta taikyti buveinėse, kur reikalingas geras paklotės apšvietimas:</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Tx/>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a:t>
            </a:r>
          </a:p>
          <a:p>
            <a:pPr marL="800100" lvl="1" indent="-342900" algn="just">
              <a:lnSpc>
                <a:spcPct val="115000"/>
              </a:lnSpc>
              <a:spcAft>
                <a:spcPts val="0"/>
              </a:spcAft>
              <a:buFontTx/>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9070 Medžiais apaugusios ganyklos.</a:t>
            </a:r>
          </a:p>
          <a:p>
            <a:pPr marL="800100" lvl="1" indent="-342900" algn="just">
              <a:lnSpc>
                <a:spcPct val="115000"/>
              </a:lnSpc>
              <a:spcAft>
                <a:spcPts val="0"/>
              </a:spcAft>
              <a:buFontTx/>
              <a:buChar char="-"/>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Trako šalinamas buveinėje gali būti pilnas arba dalinis. </a:t>
            </a:r>
          </a:p>
          <a:p>
            <a:pPr marL="342900" lvl="0" indent="-342900" algn="just">
              <a:lnSpc>
                <a:spcPct val="115000"/>
              </a:lnSpc>
              <a:spcAft>
                <a:spcPts val="0"/>
              </a:spcAft>
              <a:buFont typeface="Arial" panose="020B0604020202020204" pitchFamily="34" charset="0"/>
              <a:buChar char="•"/>
            </a:pP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gali būti taikoma ir kitose buveinėse siekiant sumažinti trako konkurencinę galią ir formuoti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įvairiaamžius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medynus, atveriant pomiškyje esančius medelius ar sudarant geresnes sąlygas jiems atsirasti.</a:t>
            </a:r>
          </a:p>
          <a:p>
            <a:pPr marL="342900" indent="-342900" algn="just">
              <a:lnSpc>
                <a:spcPct val="115000"/>
              </a:lnSpc>
              <a:buFont typeface="Arial" panose="020B0604020202020204" pitchFamily="34" charset="0"/>
              <a:buChar char="•"/>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Dalis biologiškai vertingiausių trako krūmų (pvz. seni lazdynai) turėtų būti išsaugomi.</a:t>
            </a:r>
          </a:p>
        </p:txBody>
      </p:sp>
      <p:sp>
        <p:nvSpPr>
          <p:cNvPr id="2" name="Rectangle 1">
            <a:extLst>
              <a:ext uri="{FF2B5EF4-FFF2-40B4-BE49-F238E27FC236}">
                <a16:creationId xmlns:a16="http://schemas.microsoft.com/office/drawing/2014/main" id="{5140724B-14D6-48C0-8D5A-1BE1E354980D}"/>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65BC14D3-94A6-4C0A-90E2-00EE9D9215B6}"/>
              </a:ext>
            </a:extLst>
          </p:cNvPr>
          <p:cNvSpPr txBox="1"/>
          <p:nvPr/>
        </p:nvSpPr>
        <p:spPr>
          <a:xfrm>
            <a:off x="258537" y="709253"/>
            <a:ext cx="6178922" cy="646331"/>
          </a:xfrm>
          <a:prstGeom prst="rect">
            <a:avLst/>
          </a:prstGeom>
          <a:noFill/>
        </p:spPr>
        <p:txBody>
          <a:bodyPr wrap="square">
            <a:spAutoFit/>
          </a:bodyPr>
          <a:lstStyle/>
          <a:p>
            <a:r>
              <a:rPr lang="lt-LT"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Trako šalinimas</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186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06AED0-A27C-4D79-B71D-332341AC2B6C}"/>
              </a:ext>
            </a:extLst>
          </p:cNvPr>
          <p:cNvSpPr/>
          <p:nvPr/>
        </p:nvSpPr>
        <p:spPr>
          <a:xfrm>
            <a:off x="258537" y="1560970"/>
            <a:ext cx="11126804" cy="3631763"/>
          </a:xfrm>
          <a:prstGeom prst="rect">
            <a:avLst/>
          </a:prstGeom>
        </p:spPr>
        <p:txBody>
          <a:bodyPr wrap="square">
            <a:spAutoFit/>
          </a:bodyPr>
          <a:lstStyle/>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numatyta natūraliose buveinėse, kur eglių pomiškio, tankaus II ar I ardo formavimasis blogina natūralios buveinės struktūrą ir funkcijas. </a:t>
            </a:r>
          </a:p>
          <a:p>
            <a:pPr lvl="0" algn="just">
              <a:lnSpc>
                <a:spcPct val="115000"/>
              </a:lnSpc>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Eglėms sudarant didesnę nei nurodyta konkrečios natūralios buveinės aprašyme medyno dalį, gali būti šalinamos visame ar dalyje tvarkomos natūralios buveinės ploto. </a:t>
            </a:r>
          </a:p>
          <a:p>
            <a:pPr lvl="0" algn="just">
              <a:lnSpc>
                <a:spcPct val="115000"/>
              </a:lnSpc>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Numatyta taikyti šiose buveinėse:</a:t>
            </a:r>
          </a:p>
          <a:p>
            <a:pPr marL="742950" lvl="1" indent="-285750" algn="just">
              <a:lnSpc>
                <a:spcPct val="115000"/>
              </a:lnSpc>
              <a:spcAft>
                <a:spcPts val="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a:t>
            </a:r>
          </a:p>
          <a:p>
            <a:pPr marL="742950" lvl="1" indent="-285750" algn="just">
              <a:lnSpc>
                <a:spcPct val="115000"/>
              </a:lnSpc>
              <a:spcAft>
                <a:spcPts val="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9190 Sausieji ąžuolynai;</a:t>
            </a:r>
          </a:p>
          <a:p>
            <a:pPr marL="742950" lvl="1" indent="-285750" algn="just">
              <a:lnSpc>
                <a:spcPct val="115000"/>
              </a:lnSpc>
              <a:spcAft>
                <a:spcPts val="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91T0 Kerpiniai pušynai;</a:t>
            </a:r>
            <a:endParaRPr lang="lt-LT" sz="20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14574411-62B4-42CB-AA4D-6B2AEC62AAA9}"/>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2C71468F-CBCD-4A40-915F-D9EED170FF7A}"/>
              </a:ext>
            </a:extLst>
          </p:cNvPr>
          <p:cNvSpPr txBox="1"/>
          <p:nvPr/>
        </p:nvSpPr>
        <p:spPr>
          <a:xfrm>
            <a:off x="258537" y="685800"/>
            <a:ext cx="11554702" cy="646331"/>
          </a:xfrm>
          <a:prstGeom prst="rect">
            <a:avLst/>
          </a:prstGeom>
          <a:noFill/>
        </p:spPr>
        <p:txBody>
          <a:bodyPr wrap="square">
            <a:spAutoFit/>
          </a:bodyPr>
          <a:lstStyle/>
          <a:p>
            <a:r>
              <a:rPr lang="lt-LT"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Eglių šalinimas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808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5B7F7E-F85D-40E1-A2C5-3A83B5B96705}"/>
              </a:ext>
            </a:extLst>
          </p:cNvPr>
          <p:cNvSpPr/>
          <p:nvPr/>
        </p:nvSpPr>
        <p:spPr>
          <a:xfrm>
            <a:off x="115317" y="1558888"/>
            <a:ext cx="8665126" cy="4233467"/>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 gerai būklei atstatyti natūraliose buveinėse neigiamai paveiktose sausinimo. </a:t>
            </a:r>
          </a:p>
          <a:p>
            <a:pPr marL="342900" lvl="0" indent="-342900" algn="just">
              <a:lnSpc>
                <a:spcPct val="115000"/>
              </a:lnSpc>
              <a:spcAft>
                <a:spcPts val="0"/>
              </a:spcAft>
              <a:buFont typeface="Arial" panose="020B0604020202020204" pitchFamily="34" charset="0"/>
              <a:buChar char="•"/>
            </a:pP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Priemonės reikalingumas turėtų būti nurodytas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planuose</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lnSpc>
                <a:spcPct val="115000"/>
              </a:lnSpc>
              <a:spcAft>
                <a:spcPts val="0"/>
              </a:spcAft>
              <a:buFont typeface="Arial" panose="020B0604020202020204" pitchFamily="34" charset="0"/>
              <a:buChar char="•"/>
            </a:pP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Arial" panose="020B0604020202020204" pitchFamily="34" charset="0"/>
              <a:buChar char="•"/>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riemonė</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galima vykdyti tik pagal specialiai parengtus hidrologinio režimo atstatymo projektus.</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gali būti numatyta taikyti šiose buveinėse:</a:t>
            </a: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9080 *Pelkėti lapuočių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91D0 *Pelkiniai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91E0 *Aliuviniai miškai.</a:t>
            </a:r>
            <a:endParaRPr lang="lt-LT"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94E487D6-C7A1-4C3F-A947-DDE4D97F240A}"/>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8" name="TextBox 7">
            <a:extLst>
              <a:ext uri="{FF2B5EF4-FFF2-40B4-BE49-F238E27FC236}">
                <a16:creationId xmlns:a16="http://schemas.microsoft.com/office/drawing/2014/main" id="{EA2ADD9C-38C4-40C2-B7AE-5927D32FDD27}"/>
              </a:ext>
            </a:extLst>
          </p:cNvPr>
          <p:cNvSpPr txBox="1"/>
          <p:nvPr/>
        </p:nvSpPr>
        <p:spPr>
          <a:xfrm>
            <a:off x="198344" y="703327"/>
            <a:ext cx="11614896" cy="646331"/>
          </a:xfrm>
          <a:prstGeom prst="rect">
            <a:avLst/>
          </a:prstGeom>
          <a:noFill/>
        </p:spPr>
        <p:txBody>
          <a:bodyPr wrap="square">
            <a:spAutoFit/>
          </a:bodyPr>
          <a:lstStyle/>
          <a:p>
            <a:r>
              <a:rPr lang="lt-LT"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Hidrologinio režimo atstatymas</a:t>
            </a:r>
            <a:endParaRPr lang="en-US" sz="3600" dirty="0">
              <a:latin typeface="Arial" panose="020B0604020202020204" pitchFamily="34" charset="0"/>
              <a:cs typeface="Arial" panose="020B0604020202020204" pitchFamily="34" charset="0"/>
            </a:endParaRPr>
          </a:p>
        </p:txBody>
      </p:sp>
      <p:pic>
        <p:nvPicPr>
          <p:cNvPr id="6" name="Picture 5" descr="palios20071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45694" y="1194500"/>
            <a:ext cx="3073939" cy="23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aveikslėlis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37741" y="3675621"/>
            <a:ext cx="3089847" cy="231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44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B4B8804-EBFE-4809-BF65-3D28EF1C1EC1}"/>
              </a:ext>
            </a:extLst>
          </p:cNvPr>
          <p:cNvSpPr>
            <a:spLocks noGrp="1"/>
          </p:cNvSpPr>
          <p:nvPr>
            <p:ph idx="1"/>
          </p:nvPr>
        </p:nvSpPr>
        <p:spPr>
          <a:xfrm>
            <a:off x="191193" y="274320"/>
            <a:ext cx="11812385" cy="6176356"/>
          </a:xfrm>
        </p:spPr>
        <p:txBody>
          <a:bodyPr>
            <a:normAutofit fontScale="92500"/>
          </a:bodyPr>
          <a:lstStyle/>
          <a:p>
            <a:pPr marL="0" indent="0">
              <a:lnSpc>
                <a:spcPct val="100000"/>
              </a:lnSpc>
              <a:spcBef>
                <a:spcPts val="0"/>
              </a:spcBef>
              <a:spcAft>
                <a:spcPts val="1200"/>
              </a:spcAft>
              <a:buNone/>
            </a:pPr>
            <a:r>
              <a:rPr lang="lt-LT" sz="3500" b="1" dirty="0"/>
              <a:t>REKOMENDACIJŲ RENGIMUI NAUDOTA:</a:t>
            </a:r>
          </a:p>
          <a:p>
            <a:pPr indent="0">
              <a:lnSpc>
                <a:spcPct val="100000"/>
              </a:lnSpc>
              <a:spcBef>
                <a:spcPts val="0"/>
              </a:spcBef>
              <a:spcAft>
                <a:spcPts val="1200"/>
              </a:spcAft>
              <a:buNone/>
            </a:pPr>
            <a:r>
              <a:rPr lang="lt-LT" dirty="0"/>
              <a:t>Lankytasi Lenkijoje, Vokietijoje, Suomijoje, Švedijoje, kur susipažinta su gerąja natūralių buveinių tvarkymo patirtimi;</a:t>
            </a:r>
          </a:p>
          <a:p>
            <a:pPr indent="0">
              <a:lnSpc>
                <a:spcPct val="100000"/>
              </a:lnSpc>
              <a:spcBef>
                <a:spcPts val="0"/>
              </a:spcBef>
              <a:spcAft>
                <a:spcPts val="1200"/>
              </a:spcAft>
              <a:buNone/>
            </a:pPr>
            <a:r>
              <a:rPr lang="lt-LT" dirty="0"/>
              <a:t>Atlikta analizė, kaip ūkinė veikla įtakoja Natūralių miško buveinių būklę Lietuvoje;</a:t>
            </a:r>
          </a:p>
          <a:p>
            <a:pPr indent="0">
              <a:lnSpc>
                <a:spcPct val="100000"/>
              </a:lnSpc>
              <a:spcBef>
                <a:spcPts val="0"/>
              </a:spcBef>
              <a:spcAft>
                <a:spcPts val="1200"/>
              </a:spcAft>
              <a:buNone/>
            </a:pPr>
            <a:r>
              <a:rPr lang="lt-LT" dirty="0"/>
              <a:t>Analizuota mokslinė literatūra – &gt;250 mokslinių šaltinių;</a:t>
            </a:r>
          </a:p>
          <a:p>
            <a:pPr indent="0">
              <a:lnSpc>
                <a:spcPct val="100000"/>
              </a:lnSpc>
              <a:spcBef>
                <a:spcPts val="0"/>
              </a:spcBef>
              <a:spcAft>
                <a:spcPts val="1200"/>
              </a:spcAft>
              <a:buNone/>
            </a:pPr>
            <a:r>
              <a:rPr lang="lt-LT" dirty="0"/>
              <a:t>Užsienio šalių ir Lietuvos natūralių buveinių tvarkymo patirtis, vykdyti didelės apimties Natūralių miško buveinių tvarkymo ir apsaugos projektai &gt;35 projektai vykdyti mūsų regiono valstybėse;</a:t>
            </a:r>
          </a:p>
          <a:p>
            <a:pPr indent="0">
              <a:lnSpc>
                <a:spcPct val="100000"/>
              </a:lnSpc>
              <a:spcBef>
                <a:spcPts val="0"/>
              </a:spcBef>
              <a:spcAft>
                <a:spcPts val="1200"/>
              </a:spcAft>
              <a:buNone/>
            </a:pPr>
            <a:r>
              <a:rPr lang="lt-LT" dirty="0"/>
              <a:t>Naudoti BIGIS, SRIS, Miškų kadastro, Nacionalinės miškų inventorizacijos duomenys.</a:t>
            </a:r>
          </a:p>
          <a:p>
            <a:pPr indent="0">
              <a:lnSpc>
                <a:spcPct val="100000"/>
              </a:lnSpc>
              <a:spcBef>
                <a:spcPts val="0"/>
              </a:spcBef>
              <a:spcAft>
                <a:spcPts val="1200"/>
              </a:spcAft>
              <a:buNone/>
            </a:pPr>
            <a:r>
              <a:rPr lang="lt-LT" dirty="0"/>
              <a:t>Pradėtos rengti 2019m. rudenį;  2020m. viduryje rekomendacijos buvo aptartos su gamtosaugos ir miško specialistais; Šiuo metu tęsiamos konsultacijos su visuomene, todėl </a:t>
            </a:r>
            <a:r>
              <a:rPr lang="lt-LT" dirty="0">
                <a:solidFill>
                  <a:schemeClr val="accent4">
                    <a:lumMod val="40000"/>
                    <a:lumOff val="60000"/>
                  </a:schemeClr>
                </a:solidFill>
              </a:rPr>
              <a:t>kviečiame teikti </a:t>
            </a:r>
            <a:r>
              <a:rPr lang="lt-LT" dirty="0"/>
              <a:t>objektyvias</a:t>
            </a:r>
            <a:r>
              <a:rPr lang="lt-LT" dirty="0">
                <a:solidFill>
                  <a:schemeClr val="accent4">
                    <a:lumMod val="40000"/>
                    <a:lumOff val="60000"/>
                  </a:schemeClr>
                </a:solidFill>
              </a:rPr>
              <a:t> </a:t>
            </a:r>
            <a:r>
              <a:rPr lang="lt-LT" dirty="0"/>
              <a:t>pastabas ir konstruktyvius pasiūlymus.</a:t>
            </a:r>
          </a:p>
          <a:p>
            <a:pPr indent="0">
              <a:lnSpc>
                <a:spcPct val="100000"/>
              </a:lnSpc>
              <a:spcBef>
                <a:spcPts val="0"/>
              </a:spcBef>
              <a:spcAft>
                <a:spcPts val="1200"/>
              </a:spcAft>
              <a:buNone/>
            </a:pPr>
            <a:endParaRPr lang="lt-LT" dirty="0"/>
          </a:p>
          <a:p>
            <a:pPr marL="0" indent="0">
              <a:lnSpc>
                <a:spcPct val="100000"/>
              </a:lnSpc>
              <a:spcAft>
                <a:spcPts val="1200"/>
              </a:spcAft>
              <a:buNone/>
            </a:pPr>
            <a:endParaRPr lang="en-US" dirty="0"/>
          </a:p>
        </p:txBody>
      </p:sp>
    </p:spTree>
    <p:extLst>
      <p:ext uri="{BB962C8B-B14F-4D97-AF65-F5344CB8AC3E}">
        <p14:creationId xmlns:p14="http://schemas.microsoft.com/office/powerpoint/2010/main" val="354187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C1081-C5F7-4BD6-A9DC-9681BB238939}"/>
              </a:ext>
            </a:extLst>
          </p:cNvPr>
          <p:cNvSpPr/>
          <p:nvPr/>
        </p:nvSpPr>
        <p:spPr>
          <a:xfrm>
            <a:off x="456025" y="1822645"/>
            <a:ext cx="7854757" cy="4198072"/>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glaudžiai susijusi su hidrologiniu režimo atkūrimu, tačiau dėl skirtingų darbų pobūdžio išskirta atskirai.</a:t>
            </a: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Taikoma natūralioms buveinėms, kuriose bebrų patvankų pakeltas vandens lygis turi neigiamą ilgalaikį poveikį buveinės apsaugos būklei. </a:t>
            </a: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Perspektyvios bebravietės, kurios nedaro ženklios žalos turėtų būti saugomos. </a:t>
            </a:r>
          </a:p>
          <a:p>
            <a:pPr marL="342900" lvl="0" indent="-342900" algn="just">
              <a:lnSpc>
                <a:spcPct val="115000"/>
              </a:lnSpc>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Numatyta taikyti šiose natūraliose buveinėse:</a:t>
            </a: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9080 *Pelkėti lapuočių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91D0 *Pelkiniai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91E0 *Aliuviniai miškai;</a:t>
            </a:r>
          </a:p>
          <a:p>
            <a:pPr marL="800100" lvl="1" indent="-342900" algn="just">
              <a:lnSpc>
                <a:spcPct val="115000"/>
              </a:lnSpc>
              <a:spcAft>
                <a:spcPts val="0"/>
              </a:spcAf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91F0 Paupių guobynai.</a:t>
            </a:r>
            <a:endParaRPr lang="lt-LT"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25D26349-BF12-4004-AFAF-9C4368ED2238}"/>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701F2F21-0585-409C-84D5-2F7C57556941}"/>
              </a:ext>
            </a:extLst>
          </p:cNvPr>
          <p:cNvSpPr txBox="1"/>
          <p:nvPr/>
        </p:nvSpPr>
        <p:spPr>
          <a:xfrm>
            <a:off x="258536" y="685800"/>
            <a:ext cx="11554703" cy="1077218"/>
          </a:xfrm>
          <a:prstGeom prst="rect">
            <a:avLst/>
          </a:prstGeom>
          <a:noFill/>
        </p:spPr>
        <p:txBody>
          <a:bodyPr wrap="square">
            <a:spAutoFit/>
          </a:bodyPr>
          <a:lstStyle/>
          <a:p>
            <a:r>
              <a:rPr lang="lt-LT" sz="32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Bebrų skaičiaus reguliavimas ir naujų bebrų patvankų šalinimas</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5" descr="bebraviete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49089" y="3358206"/>
            <a:ext cx="3547431" cy="266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alios20074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62641" y="1371547"/>
            <a:ext cx="2533879" cy="190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455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249619-5B25-40EC-854E-4388EFAD6C57}"/>
              </a:ext>
            </a:extLst>
          </p:cNvPr>
          <p:cNvSpPr/>
          <p:nvPr/>
        </p:nvSpPr>
        <p:spPr>
          <a:xfrm>
            <a:off x="258537" y="1332131"/>
            <a:ext cx="6942095" cy="5194435"/>
          </a:xfrm>
          <a:prstGeom prst="rect">
            <a:avLst/>
          </a:prstGeom>
        </p:spPr>
        <p:txBody>
          <a:bodyPr wrap="square">
            <a:spAutoFit/>
          </a:bodyPr>
          <a:lstStyle/>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 išimtiniais atvejais kai kuriems buveinių tipams. Atvejai: </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914400" lvl="1" indent="-457200" algn="just">
              <a:lnSpc>
                <a:spcPct val="115000"/>
              </a:lnSpc>
              <a:buFont typeface="+mj-lt"/>
              <a:buAutoNum type="arabi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Šalies mastu retoms buveinėms:</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 </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9070 Medžiais apaugusios ganyklos</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lt-LT"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9190 Sausieji ąžuolynai; </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91F0 Paupių guobynai; </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91T0 Kerpiniai pušynai.</a:t>
            </a:r>
          </a:p>
          <a:p>
            <a:pPr lvl="1"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2. Kai </a:t>
            </a:r>
            <a:r>
              <a:rPr lang="lt-LT" sz="2000" dirty="0">
                <a:solidFill>
                  <a:schemeClr val="bg1"/>
                </a:solidFill>
                <a:latin typeface="Arial" panose="020B0604020202020204" pitchFamily="34" charset="0"/>
                <a:cs typeface="Arial" panose="020B0604020202020204" pitchFamily="34" charset="0"/>
              </a:rPr>
              <a:t>bendras buveinės tipo plotas konkrečiame BAST yra mažesnis nei 50 ha ir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sukcesija</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lemtų BAST nustatytų apsaugos tikslų neįgyvendinimą:</a:t>
            </a: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9020 Plačialapių ir mišrūs miškai;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9050 Žolių turtingi eglynai;</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1714500" lvl="3" indent="-342900" algn="just">
              <a:lnSpc>
                <a:spcPct val="115000"/>
              </a:lnSpc>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9160 </a:t>
            </a:r>
            <a:r>
              <a:rPr lang="lt-LT" dirty="0" err="1">
                <a:solidFill>
                  <a:schemeClr val="bg1"/>
                </a:solidFill>
                <a:latin typeface="Arial" panose="020B0604020202020204" pitchFamily="34" charset="0"/>
                <a:ea typeface="Times New Roman" panose="02020603050405020304" pitchFamily="18" charset="0"/>
                <a:cs typeface="Arial" panose="020B0604020202020204" pitchFamily="34" charset="0"/>
              </a:rPr>
              <a:t>Skroblynai</a:t>
            </a: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3" name="Rectangle 2">
            <a:extLst>
              <a:ext uri="{FF2B5EF4-FFF2-40B4-BE49-F238E27FC236}">
                <a16:creationId xmlns:a16="http://schemas.microsoft.com/office/drawing/2014/main" id="{DCBAFA04-0A5B-455F-9022-6A67D8244084}"/>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B43DC116-E7BC-4610-9942-ED9062085289}"/>
              </a:ext>
            </a:extLst>
          </p:cNvPr>
          <p:cNvSpPr txBox="1"/>
          <p:nvPr/>
        </p:nvSpPr>
        <p:spPr>
          <a:xfrm>
            <a:off x="198344" y="685800"/>
            <a:ext cx="6178922" cy="646331"/>
          </a:xfrm>
          <a:prstGeom prst="rect">
            <a:avLst/>
          </a:prstGeom>
          <a:noFill/>
        </p:spPr>
        <p:txBody>
          <a:bodyPr wrap="square">
            <a:spAutoFit/>
          </a:bodyPr>
          <a:lstStyle/>
          <a:p>
            <a:r>
              <a:rPr lang="lt-LT" sz="3600" b="1"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Sukcesijos</a:t>
            </a:r>
            <a:r>
              <a:rPr lang="lt-LT"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stabdymas</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C3F03ED-650F-4B97-838B-C5F6CAA0BCA3}"/>
              </a:ext>
            </a:extLst>
          </p:cNvPr>
          <p:cNvPicPr>
            <a:picLocks noChangeAspect="1"/>
          </p:cNvPicPr>
          <p:nvPr/>
        </p:nvPicPr>
        <p:blipFill>
          <a:blip r:embed="rId3" cstate="screen">
            <a:lum/>
            <a:alphaModFix/>
            <a:extLst>
              <a:ext uri="{28A0092B-C50C-407E-A947-70E740481C1C}">
                <a14:useLocalDpi xmlns:a14="http://schemas.microsoft.com/office/drawing/2010/main"/>
              </a:ext>
            </a:extLst>
          </a:blip>
          <a:srcRect/>
          <a:stretch>
            <a:fillRect/>
          </a:stretch>
        </p:blipFill>
        <p:spPr>
          <a:xfrm>
            <a:off x="7526814" y="2548013"/>
            <a:ext cx="4587991" cy="34229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19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B7273-BE74-4EA9-A660-5537A7A42D4E}"/>
              </a:ext>
            </a:extLst>
          </p:cNvPr>
          <p:cNvSpPr/>
          <p:nvPr/>
        </p:nvSpPr>
        <p:spPr>
          <a:xfrm>
            <a:off x="537244" y="1462725"/>
            <a:ext cx="11275996" cy="4401205"/>
          </a:xfrm>
          <a:prstGeom prst="rect">
            <a:avLst/>
          </a:prstGeom>
        </p:spPr>
        <p:txBody>
          <a:bodyPr wrap="square">
            <a:spAutoFit/>
          </a:bodyPr>
          <a:lstStyle/>
          <a:p>
            <a:pPr lvl="0"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Priemonę rekomenduojama taikyti šiais atvejais:</a:t>
            </a:r>
          </a:p>
          <a:p>
            <a:pPr marL="342900" lvl="0" indent="-342900" algn="just">
              <a:spcAft>
                <a:spcPts val="0"/>
              </a:spcAft>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buveinių geros būklės palaikymui, </a:t>
            </a:r>
          </a:p>
          <a:p>
            <a:pPr marL="342900" lvl="0" indent="-342900" algn="just">
              <a:spcAft>
                <a:spcPts val="0"/>
              </a:spcAft>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buveinėse aptinkamų saugomų rūšių augimo sąlygų gerinimui. </a:t>
            </a:r>
          </a:p>
          <a:p>
            <a:pPr marL="342900" lvl="0" indent="-342900" algn="just">
              <a:spcAft>
                <a:spcPts val="0"/>
              </a:spcAft>
              <a:buFontTx/>
              <a:buChar char="-"/>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lgn="just">
              <a:spcAft>
                <a:spcPts val="0"/>
              </a:spcAft>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Buveinių geros būklės palaikymas:</a:t>
            </a:r>
          </a:p>
          <a:p>
            <a:pPr marL="800100" lvl="1" indent="-342900" algn="just">
              <a:spcBef>
                <a:spcPts val="600"/>
              </a:spcBef>
              <a:buFont typeface="Arial" panose="020B0604020202020204" pitchFamily="34" charset="0"/>
              <a:buChar char="•"/>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Tikslas - </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formuoti tvaresnius medynus retinant pernelyg tankius ir palaikant netolygų medžių išsidėstymą, taip sudarant geresnes sąlygas pomiškiui atsirasti. </a:t>
            </a:r>
          </a:p>
          <a:p>
            <a:pPr marL="800100" lvl="1" indent="-342900" algn="just">
              <a:spcBef>
                <a:spcPts val="600"/>
              </a:spcBef>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Esant perspektyvaus pomiškio grupėms medynas retinamas (ar formuojamos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mikroaikštės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šių grupių vietose palaipsniui jas didinant. </a:t>
            </a:r>
          </a:p>
          <a:p>
            <a:pPr marL="800100" lvl="1" indent="-342900" algn="just">
              <a:spcBef>
                <a:spcPts val="600"/>
              </a:spcBef>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Nesant pomiškiui, nedidelės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retmės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formuojamos potencialiose pomiškio atsiradimo vietose, o vėliau kirtimai vykdomi pradėjus jam želti. </a:t>
            </a:r>
          </a:p>
          <a:p>
            <a:pPr marL="800100" lvl="1" indent="-342900" algn="just">
              <a:spcBef>
                <a:spcPts val="600"/>
              </a:spcBef>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Formuojamų natūralių buveinių I ir II ardų bendras skalsumas po kirtimų turi būti ne mažesnis kaip 0,7 (nesant pomiškiui) - 0,6 (esant geram savaiminiam žėlimui). </a:t>
            </a:r>
            <a:endParaRPr lang="lt-LT" sz="20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511B7B8C-C352-4778-BEB2-73051C184ABB}"/>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7" name="TextBox 6">
            <a:extLst>
              <a:ext uri="{FF2B5EF4-FFF2-40B4-BE49-F238E27FC236}">
                <a16:creationId xmlns:a16="http://schemas.microsoft.com/office/drawing/2014/main" id="{7E2EEF54-E4B7-4EFF-8D8C-07B844A349AD}"/>
              </a:ext>
            </a:extLst>
          </p:cNvPr>
          <p:cNvSpPr txBox="1"/>
          <p:nvPr/>
        </p:nvSpPr>
        <p:spPr>
          <a:xfrm>
            <a:off x="245412" y="696110"/>
            <a:ext cx="11628343" cy="646331"/>
          </a:xfrm>
          <a:prstGeom prst="rect">
            <a:avLst/>
          </a:prstGeom>
          <a:noFill/>
        </p:spPr>
        <p:txBody>
          <a:bodyPr wrap="square">
            <a:spAutoFit/>
          </a:bodyPr>
          <a:lstStyle/>
          <a:p>
            <a:r>
              <a:rPr lang="lt-LT"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Tinkamo medyno skalsumo ir struktūros palaikymas</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946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B7273-BE74-4EA9-A660-5537A7A42D4E}"/>
              </a:ext>
            </a:extLst>
          </p:cNvPr>
          <p:cNvSpPr/>
          <p:nvPr/>
        </p:nvSpPr>
        <p:spPr>
          <a:xfrm>
            <a:off x="258537" y="1540970"/>
            <a:ext cx="7882928" cy="3046988"/>
          </a:xfrm>
          <a:prstGeom prst="rect">
            <a:avLst/>
          </a:prstGeom>
        </p:spPr>
        <p:txBody>
          <a:bodyPr wrap="square">
            <a:spAutoFit/>
          </a:bodyPr>
          <a:lstStyle/>
          <a:p>
            <a:pPr lvl="0" algn="just">
              <a:spcAft>
                <a:spcPts val="0"/>
              </a:spcAft>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Buveinėse aptinkamų saugomų rūšių augimo sąlygų gerinimui:</a:t>
            </a:r>
          </a:p>
          <a:p>
            <a:pPr marL="800100" lvl="1" indent="-342900" algn="just">
              <a:buFont typeface="Arial" panose="020B0604020202020204" pitchFamily="34" charset="0"/>
              <a:buChar char="•"/>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Tikslas - 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udaryti geresnes augimo sąlygas saugomoms rūšims, atveriant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mikroaikšteles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ar suformuoti nedideles medyno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retmes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Arial" panose="020B0604020202020204" pitchFamily="34" charset="0"/>
              <a:buChar char="•"/>
            </a:pPr>
            <a:endPar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Numatyta taikyti šiose buveinėse: </a:t>
            </a:r>
          </a:p>
          <a:p>
            <a:pPr marL="1257300" lvl="2"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9010 *Vakarų taiga; </a:t>
            </a:r>
          </a:p>
          <a:p>
            <a:pPr marL="1257300" lvl="2"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9020 *Plačialapių ir mišrūs miškai; </a:t>
            </a:r>
          </a:p>
          <a:p>
            <a:pPr marL="1257300" lvl="2"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 </a:t>
            </a:r>
          </a:p>
          <a:p>
            <a:pPr marL="1257300" lvl="2"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91T0 Kerpiniai pušynai.</a:t>
            </a:r>
            <a:endParaRPr lang="lt-LT"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descr="Screen Clipping">
            <a:extLst>
              <a:ext uri="{FF2B5EF4-FFF2-40B4-BE49-F238E27FC236}">
                <a16:creationId xmlns:a16="http://schemas.microsoft.com/office/drawing/2014/main" id="{9B9AA0DD-7719-44C1-8C8F-F301EF48D4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2313" y="3034283"/>
            <a:ext cx="4031982" cy="2680201"/>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8B566E13-A555-448A-A3F6-842F6B603096}"/>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8" name="TextBox 7">
            <a:extLst>
              <a:ext uri="{FF2B5EF4-FFF2-40B4-BE49-F238E27FC236}">
                <a16:creationId xmlns:a16="http://schemas.microsoft.com/office/drawing/2014/main" id="{F8BD838B-4035-4BA9-BC42-0AA12C66E77B}"/>
              </a:ext>
            </a:extLst>
          </p:cNvPr>
          <p:cNvSpPr txBox="1"/>
          <p:nvPr/>
        </p:nvSpPr>
        <p:spPr>
          <a:xfrm>
            <a:off x="205068" y="687508"/>
            <a:ext cx="11608172" cy="646331"/>
          </a:xfrm>
          <a:prstGeom prst="rect">
            <a:avLst/>
          </a:prstGeom>
          <a:noFill/>
        </p:spPr>
        <p:txBody>
          <a:bodyPr wrap="square">
            <a:spAutoFit/>
          </a:bodyPr>
          <a:lstStyle/>
          <a:p>
            <a:r>
              <a:rPr lang="lt-LT" sz="36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Tinkamo medyno skalsumo ir struktūros palaikymas</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2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37F541-EC88-486B-A102-0B901962F708}"/>
              </a:ext>
            </a:extLst>
          </p:cNvPr>
          <p:cNvSpPr/>
          <p:nvPr/>
        </p:nvSpPr>
        <p:spPr>
          <a:xfrm>
            <a:off x="258537" y="1321973"/>
            <a:ext cx="8191400" cy="4708981"/>
          </a:xfrm>
          <a:prstGeom prst="rect">
            <a:avLst/>
          </a:prstGeom>
        </p:spPr>
        <p:txBody>
          <a:bodyPr wrap="square">
            <a:spAutoFit/>
          </a:bodyPr>
          <a:lstStyle/>
          <a:p>
            <a:pPr lvl="0"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 gerai būklei palaikyti tose natūraliose buveinėse, kur gaisrai priskiriami natūralioms pažaidoms</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9010 *Vakarų taiga;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9060 Spygliuočių miškai ant ozų;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9190 Sausieji ąžuolynai; </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lt-LT" dirty="0">
                <a:solidFill>
                  <a:schemeClr val="bg1"/>
                </a:solidFill>
                <a:latin typeface="Arial" panose="020B0604020202020204" pitchFamily="34" charset="0"/>
                <a:ea typeface="Times New Roman" panose="02020603050405020304" pitchFamily="18" charset="0"/>
                <a:cs typeface="Arial" panose="020B0604020202020204" pitchFamily="34" charset="0"/>
              </a:rPr>
              <a:t>91T0 Kerpiniai pušynai.</a:t>
            </a:r>
          </a:p>
          <a:p>
            <a:pPr marL="342900" indent="-342900" algn="just">
              <a:buFont typeface="Arial" panose="020B0604020202020204" pitchFamily="34" charset="0"/>
              <a:buChar char="•"/>
            </a:pPr>
            <a:endParaRPr lang="lt-LT" sz="20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lvl="0"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Rekomenduojamas taikymas:</a:t>
            </a:r>
          </a:p>
          <a:p>
            <a:pPr marL="342900" lvl="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Išdeginant miško paklotę visame medyne ar jo dalyse. </a:t>
            </a:r>
          </a:p>
          <a:p>
            <a:pPr marL="342900" lvl="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Gali būti formuojama išdegintų plotelių mozaika. </a:t>
            </a:r>
          </a:p>
          <a:p>
            <a:pPr marL="342900" lvl="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Parenkami plotai, kurių tvarkymas ženkliai prisideda prie natūraliai buveinei būdingų rūšių išsaugojimo, natūralios buveinės geros struktūros gerinimo. </a:t>
            </a:r>
          </a:p>
          <a:p>
            <a:pPr marL="342900" lvl="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Paklotė gali būti deginama siekiant </a:t>
            </a:r>
            <a:r>
              <a:rPr lang="lt-LT"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kontroliuoti žalingus kenkėjus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ar skatinti savaiminį žėlimą. </a:t>
            </a:r>
          </a:p>
        </p:txBody>
      </p:sp>
      <p:pic>
        <p:nvPicPr>
          <p:cNvPr id="4" name="Picture 3" descr="A tree in the middle of a forest&#10;&#10;Description automatically generated">
            <a:extLst>
              <a:ext uri="{FF2B5EF4-FFF2-40B4-BE49-F238E27FC236}">
                <a16:creationId xmlns:a16="http://schemas.microsoft.com/office/drawing/2014/main" id="{5D4010C5-B1C0-46A8-AE28-D52BE6BC3E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8305" y="1773665"/>
            <a:ext cx="3342700" cy="1883935"/>
          </a:xfrm>
          <a:prstGeom prst="rect">
            <a:avLst/>
          </a:prstGeom>
        </p:spPr>
      </p:pic>
      <p:sp>
        <p:nvSpPr>
          <p:cNvPr id="3" name="Rectangle 2">
            <a:extLst>
              <a:ext uri="{FF2B5EF4-FFF2-40B4-BE49-F238E27FC236}">
                <a16:creationId xmlns:a16="http://schemas.microsoft.com/office/drawing/2014/main" id="{9A387528-4A05-409B-B957-AC991F263863}"/>
              </a:ext>
            </a:extLst>
          </p:cNvPr>
          <p:cNvSpPr/>
          <p:nvPr/>
        </p:nvSpPr>
        <p:spPr>
          <a:xfrm>
            <a:off x="258537" y="274916"/>
            <a:ext cx="11554703" cy="410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t>Gamtotvarkos priemonės skirtos išsaugoti ar atkurti gerą natūralių buveinių būklę</a:t>
            </a:r>
          </a:p>
        </p:txBody>
      </p:sp>
      <p:sp>
        <p:nvSpPr>
          <p:cNvPr id="8" name="TextBox 7">
            <a:extLst>
              <a:ext uri="{FF2B5EF4-FFF2-40B4-BE49-F238E27FC236}">
                <a16:creationId xmlns:a16="http://schemas.microsoft.com/office/drawing/2014/main" id="{3EDEFF69-B194-453C-ACAF-80FC0E00B8E8}"/>
              </a:ext>
            </a:extLst>
          </p:cNvPr>
          <p:cNvSpPr txBox="1"/>
          <p:nvPr/>
        </p:nvSpPr>
        <p:spPr>
          <a:xfrm>
            <a:off x="218780" y="696110"/>
            <a:ext cx="11973220" cy="615553"/>
          </a:xfrm>
          <a:prstGeom prst="rect">
            <a:avLst/>
          </a:prstGeom>
          <a:noFill/>
        </p:spPr>
        <p:txBody>
          <a:bodyPr wrap="square">
            <a:spAutoFit/>
          </a:bodyPr>
          <a:lstStyle/>
          <a:p>
            <a:r>
              <a:rPr lang="lt-LT" sz="3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Mažo intensyvumo kontroliuojamas paklotės deginimas</a:t>
            </a:r>
            <a:endParaRPr lang="en-US"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8305" y="3789802"/>
            <a:ext cx="3360373" cy="2241152"/>
          </a:xfrm>
          <a:prstGeom prst="rect">
            <a:avLst/>
          </a:prstGeom>
        </p:spPr>
      </p:pic>
    </p:spTree>
    <p:extLst>
      <p:ext uri="{BB962C8B-B14F-4D97-AF65-F5344CB8AC3E}">
        <p14:creationId xmlns:p14="http://schemas.microsoft.com/office/powerpoint/2010/main" val="362855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A25845-34D0-402D-9897-6DCF8FE1E3D8}"/>
              </a:ext>
            </a:extLst>
          </p:cNvPr>
          <p:cNvSpPr>
            <a:spLocks noGrp="1"/>
          </p:cNvSpPr>
          <p:nvPr>
            <p:ph type="title"/>
          </p:nvPr>
        </p:nvSpPr>
        <p:spPr/>
        <p:txBody>
          <a:bodyPr/>
          <a:lstStyle/>
          <a:p>
            <a:endParaRPr lang="lt-LT"/>
          </a:p>
        </p:txBody>
      </p:sp>
      <p:pic>
        <p:nvPicPr>
          <p:cNvPr id="5" name="Picture 4">
            <a:extLst>
              <a:ext uri="{FF2B5EF4-FFF2-40B4-BE49-F238E27FC236}">
                <a16:creationId xmlns:a16="http://schemas.microsoft.com/office/drawing/2014/main" id="{871B2F26-1BEB-4B4E-91EE-DD99839708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200" y="-15593"/>
            <a:ext cx="10515599" cy="6889185"/>
          </a:xfrm>
          <a:prstGeom prst="rect">
            <a:avLst/>
          </a:prstGeom>
        </p:spPr>
      </p:pic>
    </p:spTree>
    <p:extLst>
      <p:ext uri="{BB962C8B-B14F-4D97-AF65-F5344CB8AC3E}">
        <p14:creationId xmlns:p14="http://schemas.microsoft.com/office/powerpoint/2010/main" val="1885666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73CA2A-CF5E-4574-A867-7D1E30AD4061}"/>
              </a:ext>
            </a:extLst>
          </p:cNvPr>
          <p:cNvSpPr txBox="1">
            <a:spLocks/>
          </p:cNvSpPr>
          <p:nvPr/>
        </p:nvSpPr>
        <p:spPr>
          <a:xfrm>
            <a:off x="265495" y="57117"/>
            <a:ext cx="11533125" cy="925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3200" dirty="0">
                <a:latin typeface="+mn-lt"/>
              </a:rPr>
              <a:t>KRAŠTOVAIZDŽIO NATŪRALIOS DINAMIKOS IMITAVIMO KIRTIMAI </a:t>
            </a:r>
          </a:p>
        </p:txBody>
      </p:sp>
      <p:sp>
        <p:nvSpPr>
          <p:cNvPr id="16" name="Rectangle: Rounded Corners 15">
            <a:extLst>
              <a:ext uri="{FF2B5EF4-FFF2-40B4-BE49-F238E27FC236}">
                <a16:creationId xmlns:a16="http://schemas.microsoft.com/office/drawing/2014/main" id="{2781B7CB-37C0-4978-98E1-5EEAAC4CD3FC}"/>
              </a:ext>
            </a:extLst>
          </p:cNvPr>
          <p:cNvSpPr/>
          <p:nvPr/>
        </p:nvSpPr>
        <p:spPr>
          <a:xfrm>
            <a:off x="393380" y="894772"/>
            <a:ext cx="3936499" cy="1806864"/>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700" b="1" dirty="0">
              <a:solidFill>
                <a:schemeClr val="accent2">
                  <a:lumMod val="60000"/>
                  <a:lumOff val="40000"/>
                </a:schemeClr>
              </a:solidFill>
            </a:endParaRPr>
          </a:p>
          <a:p>
            <a:pPr algn="ctr"/>
            <a:r>
              <a:rPr lang="lt-LT" sz="1600" b="1" dirty="0">
                <a:solidFill>
                  <a:schemeClr val="accent2">
                    <a:lumMod val="60000"/>
                    <a:lumOff val="40000"/>
                  </a:schemeClr>
                </a:solidFill>
              </a:rPr>
              <a:t>I BUVEINIŲ KATEGORIJA</a:t>
            </a:r>
          </a:p>
          <a:p>
            <a:pPr algn="ctr"/>
            <a:r>
              <a:rPr lang="lt-LT" sz="1600" b="1" dirty="0">
                <a:solidFill>
                  <a:schemeClr val="accent6">
                    <a:lumMod val="60000"/>
                    <a:lumOff val="40000"/>
                  </a:schemeClr>
                </a:solidFill>
              </a:rPr>
              <a:t>II BUVEINIŲ KATEGORIJA</a:t>
            </a:r>
            <a:r>
              <a:rPr lang="en-GB" sz="1600" b="1" dirty="0">
                <a:solidFill>
                  <a:schemeClr val="accent6">
                    <a:lumMod val="60000"/>
                    <a:lumOff val="40000"/>
                  </a:schemeClr>
                </a:solidFill>
              </a:rPr>
              <a:t>:</a:t>
            </a:r>
            <a:endParaRPr lang="lt-LT" sz="1600" b="1" dirty="0">
              <a:solidFill>
                <a:schemeClr val="accent6">
                  <a:lumMod val="60000"/>
                  <a:lumOff val="40000"/>
                </a:schemeClr>
              </a:solidFill>
            </a:endParaRPr>
          </a:p>
          <a:p>
            <a:r>
              <a:rPr lang="en-GB" sz="1600" b="1" dirty="0">
                <a:solidFill>
                  <a:schemeClr val="accent6">
                    <a:lumMod val="60000"/>
                    <a:lumOff val="40000"/>
                  </a:schemeClr>
                </a:solidFill>
              </a:rPr>
              <a:t>JEI </a:t>
            </a:r>
            <a:r>
              <a:rPr lang="lt-LT" sz="1600" b="1" dirty="0">
                <a:solidFill>
                  <a:schemeClr val="accent6">
                    <a:lumMod val="60000"/>
                    <a:lumOff val="40000"/>
                  </a:schemeClr>
                </a:solidFill>
              </a:rPr>
              <a:t>S&lt;50HA</a:t>
            </a:r>
            <a:r>
              <a:rPr lang="en-GB" sz="1600" b="1" dirty="0">
                <a:solidFill>
                  <a:schemeClr val="accent6">
                    <a:lumMod val="60000"/>
                    <a:lumOff val="40000"/>
                  </a:schemeClr>
                </a:solidFill>
              </a:rPr>
              <a:t>, APIMA 100% PLOTO</a:t>
            </a:r>
          </a:p>
          <a:p>
            <a:r>
              <a:rPr lang="en-GB" sz="1600" b="1" dirty="0">
                <a:solidFill>
                  <a:schemeClr val="accent6">
                    <a:lumMod val="60000"/>
                    <a:lumOff val="40000"/>
                  </a:schemeClr>
                </a:solidFill>
              </a:rPr>
              <a:t>JEI </a:t>
            </a:r>
            <a:r>
              <a:rPr lang="lt-LT" sz="1600" b="1" dirty="0">
                <a:solidFill>
                  <a:schemeClr val="accent6">
                    <a:lumMod val="60000"/>
                    <a:lumOff val="40000"/>
                  </a:schemeClr>
                </a:solidFill>
              </a:rPr>
              <a:t>S&gt;50 HA</a:t>
            </a:r>
            <a:r>
              <a:rPr lang="en-GB" sz="1600" b="1" dirty="0">
                <a:solidFill>
                  <a:schemeClr val="accent6">
                    <a:lumMod val="60000"/>
                    <a:lumOff val="40000"/>
                  </a:schemeClr>
                </a:solidFill>
              </a:rPr>
              <a:t>,</a:t>
            </a:r>
            <a:r>
              <a:rPr lang="lt-LT" sz="1600" b="1" dirty="0">
                <a:solidFill>
                  <a:schemeClr val="accent6">
                    <a:lumMod val="60000"/>
                    <a:lumOff val="40000"/>
                  </a:schemeClr>
                </a:solidFill>
              </a:rPr>
              <a:t> </a:t>
            </a:r>
            <a:r>
              <a:rPr lang="en-GB" sz="1600" b="1" dirty="0">
                <a:solidFill>
                  <a:schemeClr val="accent6">
                    <a:lumMod val="60000"/>
                    <a:lumOff val="40000"/>
                  </a:schemeClr>
                </a:solidFill>
              </a:rPr>
              <a:t>APIMA </a:t>
            </a:r>
            <a:r>
              <a:rPr lang="lt-LT" sz="1600" b="1" dirty="0">
                <a:solidFill>
                  <a:schemeClr val="accent6">
                    <a:lumMod val="60000"/>
                    <a:lumOff val="40000"/>
                  </a:schemeClr>
                </a:solidFill>
              </a:rPr>
              <a:t>&gt;30</a:t>
            </a:r>
            <a:r>
              <a:rPr lang="en-GB" sz="1600" b="1" dirty="0">
                <a:solidFill>
                  <a:schemeClr val="accent6">
                    <a:lumMod val="60000"/>
                    <a:lumOff val="40000"/>
                  </a:schemeClr>
                </a:solidFill>
              </a:rPr>
              <a:t>% PLOTO</a:t>
            </a:r>
            <a:endParaRPr lang="lt-LT" sz="1600" b="1" dirty="0">
              <a:solidFill>
                <a:schemeClr val="accent6">
                  <a:lumMod val="60000"/>
                  <a:lumOff val="40000"/>
                </a:schemeClr>
              </a:solidFill>
            </a:endParaRPr>
          </a:p>
        </p:txBody>
      </p:sp>
      <p:sp>
        <p:nvSpPr>
          <p:cNvPr id="17" name="Rectangle: Rounded Corners 16">
            <a:extLst>
              <a:ext uri="{FF2B5EF4-FFF2-40B4-BE49-F238E27FC236}">
                <a16:creationId xmlns:a16="http://schemas.microsoft.com/office/drawing/2014/main" id="{C0D01D9E-BA07-4739-8640-6810D99D5F97}"/>
              </a:ext>
            </a:extLst>
          </p:cNvPr>
          <p:cNvSpPr/>
          <p:nvPr/>
        </p:nvSpPr>
        <p:spPr>
          <a:xfrm>
            <a:off x="393379" y="895064"/>
            <a:ext cx="3936500" cy="67376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SKLYPO LYGMENIU TVARKOMOS BUVEINĖS</a:t>
            </a:r>
          </a:p>
        </p:txBody>
      </p:sp>
      <p:sp>
        <p:nvSpPr>
          <p:cNvPr id="18" name="Rectangle: Rounded Corners 17">
            <a:extLst>
              <a:ext uri="{FF2B5EF4-FFF2-40B4-BE49-F238E27FC236}">
                <a16:creationId xmlns:a16="http://schemas.microsoft.com/office/drawing/2014/main" id="{E6F4A3A7-7823-48D8-9F69-0A067BED3E57}"/>
              </a:ext>
            </a:extLst>
          </p:cNvPr>
          <p:cNvSpPr/>
          <p:nvPr/>
        </p:nvSpPr>
        <p:spPr>
          <a:xfrm>
            <a:off x="5605550" y="887383"/>
            <a:ext cx="3771207" cy="1806863"/>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200" b="1" dirty="0"/>
          </a:p>
          <a:p>
            <a:pPr algn="ctr"/>
            <a:r>
              <a:rPr lang="lt-LT" sz="1600" b="1" dirty="0">
                <a:solidFill>
                  <a:schemeClr val="accent6">
                    <a:lumMod val="60000"/>
                    <a:lumOff val="40000"/>
                  </a:schemeClr>
                </a:solidFill>
              </a:rPr>
              <a:t>II BUVEINIŲ KATEGORIJA:</a:t>
            </a:r>
          </a:p>
          <a:p>
            <a:pPr algn="ctr"/>
            <a:r>
              <a:rPr lang="en-GB" sz="1600" b="1" dirty="0">
                <a:solidFill>
                  <a:schemeClr val="accent6">
                    <a:lumMod val="60000"/>
                    <a:lumOff val="40000"/>
                  </a:schemeClr>
                </a:solidFill>
              </a:rPr>
              <a:t>JEI </a:t>
            </a:r>
            <a:r>
              <a:rPr lang="lt-LT" sz="1600" b="1" dirty="0">
                <a:solidFill>
                  <a:schemeClr val="accent6">
                    <a:lumMod val="60000"/>
                    <a:lumOff val="40000"/>
                  </a:schemeClr>
                </a:solidFill>
              </a:rPr>
              <a:t>S&gt;50 HA</a:t>
            </a:r>
            <a:r>
              <a:rPr lang="en-GB" sz="1600" b="1" dirty="0">
                <a:solidFill>
                  <a:schemeClr val="accent6">
                    <a:lumMod val="60000"/>
                    <a:lumOff val="40000"/>
                  </a:schemeClr>
                </a:solidFill>
              </a:rPr>
              <a:t>,</a:t>
            </a:r>
            <a:r>
              <a:rPr lang="lt-LT" sz="1600" b="1" dirty="0">
                <a:solidFill>
                  <a:schemeClr val="accent6">
                    <a:lumMod val="60000"/>
                    <a:lumOff val="40000"/>
                  </a:schemeClr>
                </a:solidFill>
              </a:rPr>
              <a:t> </a:t>
            </a:r>
            <a:r>
              <a:rPr lang="en-GB" sz="1600" b="1" dirty="0">
                <a:solidFill>
                  <a:schemeClr val="accent6">
                    <a:lumMod val="60000"/>
                    <a:lumOff val="40000"/>
                  </a:schemeClr>
                </a:solidFill>
              </a:rPr>
              <a:t>APIMA </a:t>
            </a:r>
            <a:r>
              <a:rPr lang="lt-LT" sz="1600" b="1" dirty="0">
                <a:solidFill>
                  <a:schemeClr val="accent6">
                    <a:lumMod val="60000"/>
                    <a:lumOff val="40000"/>
                  </a:schemeClr>
                </a:solidFill>
              </a:rPr>
              <a:t>&lt;</a:t>
            </a:r>
            <a:r>
              <a:rPr lang="en-GB" sz="1600" b="1" dirty="0">
                <a:solidFill>
                  <a:schemeClr val="accent6">
                    <a:lumMod val="60000"/>
                    <a:lumOff val="40000"/>
                  </a:schemeClr>
                </a:solidFill>
              </a:rPr>
              <a:t>7</a:t>
            </a:r>
            <a:r>
              <a:rPr lang="lt-LT" sz="1600" b="1" dirty="0">
                <a:solidFill>
                  <a:schemeClr val="accent6">
                    <a:lumMod val="60000"/>
                    <a:lumOff val="40000"/>
                  </a:schemeClr>
                </a:solidFill>
              </a:rPr>
              <a:t>0</a:t>
            </a:r>
            <a:r>
              <a:rPr lang="en-GB" sz="1600" b="1" dirty="0">
                <a:solidFill>
                  <a:schemeClr val="accent6">
                    <a:lumMod val="60000"/>
                    <a:lumOff val="40000"/>
                  </a:schemeClr>
                </a:solidFill>
              </a:rPr>
              <a:t>% PLOTO</a:t>
            </a:r>
            <a:endParaRPr lang="lt-LT" sz="1600" b="1" dirty="0">
              <a:solidFill>
                <a:schemeClr val="accent6">
                  <a:lumMod val="60000"/>
                  <a:lumOff val="40000"/>
                </a:schemeClr>
              </a:solidFill>
            </a:endParaRPr>
          </a:p>
        </p:txBody>
      </p:sp>
      <p:sp>
        <p:nvSpPr>
          <p:cNvPr id="19" name="Rectangle: Rounded Corners 18">
            <a:extLst>
              <a:ext uri="{FF2B5EF4-FFF2-40B4-BE49-F238E27FC236}">
                <a16:creationId xmlns:a16="http://schemas.microsoft.com/office/drawing/2014/main" id="{CDE5AC6B-DCF7-47F5-9CD0-CFE7A92EE0B8}"/>
              </a:ext>
            </a:extLst>
          </p:cNvPr>
          <p:cNvSpPr/>
          <p:nvPr/>
        </p:nvSpPr>
        <p:spPr>
          <a:xfrm>
            <a:off x="5605550" y="883058"/>
            <a:ext cx="3771207" cy="693833"/>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BAST LYGMENIU TVARKOMOS BUVEINĖS</a:t>
            </a:r>
          </a:p>
        </p:txBody>
      </p:sp>
      <p:sp>
        <p:nvSpPr>
          <p:cNvPr id="51" name="Rectangle: Rounded Corners 50">
            <a:extLst>
              <a:ext uri="{FF2B5EF4-FFF2-40B4-BE49-F238E27FC236}">
                <a16:creationId xmlns:a16="http://schemas.microsoft.com/office/drawing/2014/main" id="{2EA6BEF2-E028-49E5-A090-7AC0C4BC4230}"/>
              </a:ext>
            </a:extLst>
          </p:cNvPr>
          <p:cNvSpPr/>
          <p:nvPr/>
        </p:nvSpPr>
        <p:spPr>
          <a:xfrm>
            <a:off x="3765665" y="2963300"/>
            <a:ext cx="7489768" cy="1200581"/>
          </a:xfrm>
          <a:prstGeom prst="roundRect">
            <a:avLst>
              <a:gd name="adj"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KRAŠTOVAIZDŽIO NATŪRALIOS DINAMIKOS IMITAVIMO KIRTIMAI  </a:t>
            </a:r>
          </a:p>
          <a:p>
            <a:pPr algn="ctr"/>
            <a:r>
              <a:rPr lang="lt-LT" dirty="0"/>
              <a:t>(planuojami BAST lygmeniu, skirti užtikrinti gerą buveinių būklę ilgalaikėje perspektyvoje)</a:t>
            </a:r>
          </a:p>
        </p:txBody>
      </p:sp>
      <p:sp>
        <p:nvSpPr>
          <p:cNvPr id="20" name="Rectangle: Rounded Corners 19">
            <a:extLst>
              <a:ext uri="{FF2B5EF4-FFF2-40B4-BE49-F238E27FC236}">
                <a16:creationId xmlns:a16="http://schemas.microsoft.com/office/drawing/2014/main" id="{05646963-30E4-4B72-984E-23AB92681B8E}"/>
              </a:ext>
            </a:extLst>
          </p:cNvPr>
          <p:cNvSpPr/>
          <p:nvPr/>
        </p:nvSpPr>
        <p:spPr>
          <a:xfrm>
            <a:off x="1502569" y="4566966"/>
            <a:ext cx="3232495" cy="846328"/>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t>Pavieni</a:t>
            </a:r>
            <a:r>
              <a:rPr lang="lt-LT" sz="2000" b="1" dirty="0"/>
              <a:t>ų medžių kirtimai</a:t>
            </a:r>
            <a:endParaRPr lang="lt-LT" sz="2000" dirty="0"/>
          </a:p>
        </p:txBody>
      </p:sp>
      <p:sp>
        <p:nvSpPr>
          <p:cNvPr id="21" name="Rectangle: Rounded Corners 20">
            <a:extLst>
              <a:ext uri="{FF2B5EF4-FFF2-40B4-BE49-F238E27FC236}">
                <a16:creationId xmlns:a16="http://schemas.microsoft.com/office/drawing/2014/main" id="{3D7C3E38-FFF6-4408-962C-E67710A7622D}"/>
              </a:ext>
            </a:extLst>
          </p:cNvPr>
          <p:cNvSpPr/>
          <p:nvPr/>
        </p:nvSpPr>
        <p:spPr>
          <a:xfrm>
            <a:off x="4928714" y="4536053"/>
            <a:ext cx="3144265" cy="877241"/>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Mažų </a:t>
            </a:r>
            <a:r>
              <a:rPr lang="lt-LT" sz="2000" b="1" dirty="0" err="1"/>
              <a:t>retmių</a:t>
            </a:r>
            <a:r>
              <a:rPr lang="lt-LT" sz="2000" b="1" dirty="0"/>
              <a:t> </a:t>
            </a:r>
            <a:r>
              <a:rPr lang="lt-LT" sz="2000" b="1" dirty="0" err="1"/>
              <a:t>formavim</a:t>
            </a:r>
            <a:r>
              <a:rPr lang="en-GB" sz="2000" b="1" dirty="0"/>
              <a:t>o </a:t>
            </a:r>
            <a:r>
              <a:rPr lang="en-GB" sz="2000" b="1" dirty="0" err="1"/>
              <a:t>kirtima</a:t>
            </a:r>
            <a:r>
              <a:rPr lang="lt-LT" sz="2000" b="1" dirty="0"/>
              <a:t>i</a:t>
            </a:r>
            <a:endParaRPr lang="lt-LT" sz="2000" dirty="0"/>
          </a:p>
        </p:txBody>
      </p:sp>
      <p:sp>
        <p:nvSpPr>
          <p:cNvPr id="22" name="Rectangle: Rounded Corners 21">
            <a:extLst>
              <a:ext uri="{FF2B5EF4-FFF2-40B4-BE49-F238E27FC236}">
                <a16:creationId xmlns:a16="http://schemas.microsoft.com/office/drawing/2014/main" id="{823AD20D-FA17-432D-B514-7D57533EC198}"/>
              </a:ext>
            </a:extLst>
          </p:cNvPr>
          <p:cNvSpPr/>
          <p:nvPr/>
        </p:nvSpPr>
        <p:spPr>
          <a:xfrm>
            <a:off x="8612973" y="4536052"/>
            <a:ext cx="3144265" cy="877241"/>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Didelių </a:t>
            </a:r>
            <a:r>
              <a:rPr lang="lt-LT" sz="2000" b="1" dirty="0" err="1"/>
              <a:t>retmių</a:t>
            </a:r>
            <a:r>
              <a:rPr lang="lt-LT" sz="2000" b="1" dirty="0"/>
              <a:t> </a:t>
            </a:r>
            <a:r>
              <a:rPr lang="lt-LT" sz="2000" b="1" dirty="0" err="1"/>
              <a:t>formavim</a:t>
            </a:r>
            <a:r>
              <a:rPr lang="en-GB" sz="2000" b="1" dirty="0"/>
              <a:t>o </a:t>
            </a:r>
            <a:r>
              <a:rPr lang="en-GB" sz="2000" b="1" dirty="0" err="1"/>
              <a:t>kirtimai</a:t>
            </a:r>
            <a:endParaRPr lang="lt-LT" sz="2000" dirty="0"/>
          </a:p>
        </p:txBody>
      </p:sp>
    </p:spTree>
    <p:extLst>
      <p:ext uri="{BB962C8B-B14F-4D97-AF65-F5344CB8AC3E}">
        <p14:creationId xmlns:p14="http://schemas.microsoft.com/office/powerpoint/2010/main" val="28260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19AA-FCCF-4417-9CA7-220D4BDC89D6}"/>
              </a:ext>
            </a:extLst>
          </p:cNvPr>
          <p:cNvSpPr>
            <a:spLocks noGrp="1"/>
          </p:cNvSpPr>
          <p:nvPr>
            <p:ph type="title"/>
          </p:nvPr>
        </p:nvSpPr>
        <p:spPr>
          <a:xfrm>
            <a:off x="133131" y="232755"/>
            <a:ext cx="11925733" cy="1886989"/>
          </a:xfrm>
        </p:spPr>
        <p:txBody>
          <a:bodyPr>
            <a:normAutofit fontScale="90000"/>
          </a:bodyPr>
          <a:lstStyle/>
          <a:p>
            <a:r>
              <a:rPr lang="lt-LT" dirty="0"/>
              <a:t>Kam reikalingi BAST lygmeniu planuojami kraštovaizdžio natūralios dinamikos imitavimo kirtimai?</a:t>
            </a:r>
            <a:endParaRPr lang="en-US" dirty="0"/>
          </a:p>
        </p:txBody>
      </p:sp>
      <p:sp>
        <p:nvSpPr>
          <p:cNvPr id="3" name="Content Placeholder 2">
            <a:extLst>
              <a:ext uri="{FF2B5EF4-FFF2-40B4-BE49-F238E27FC236}">
                <a16:creationId xmlns:a16="http://schemas.microsoft.com/office/drawing/2014/main" id="{798EB8BD-DD5C-47D4-AE0A-E8097160424F}"/>
              </a:ext>
            </a:extLst>
          </p:cNvPr>
          <p:cNvSpPr>
            <a:spLocks noGrp="1"/>
          </p:cNvSpPr>
          <p:nvPr>
            <p:ph sz="half" idx="1"/>
          </p:nvPr>
        </p:nvSpPr>
        <p:spPr>
          <a:xfrm>
            <a:off x="228863" y="2219499"/>
            <a:ext cx="11617889" cy="2759826"/>
          </a:xfrm>
        </p:spPr>
        <p:txBody>
          <a:bodyPr>
            <a:normAutofit/>
          </a:bodyPr>
          <a:lstStyle/>
          <a:p>
            <a:r>
              <a:rPr lang="en-US" dirty="0" err="1"/>
              <a:t>Dauguma</a:t>
            </a:r>
            <a:r>
              <a:rPr lang="en-US" dirty="0"/>
              <a:t> </a:t>
            </a:r>
            <a:r>
              <a:rPr lang="en-US" dirty="0" err="1"/>
              <a:t>i</a:t>
            </a:r>
            <a:r>
              <a:rPr lang="lt-LT" dirty="0" err="1"/>
              <a:t>šskirtų</a:t>
            </a:r>
            <a:r>
              <a:rPr lang="lt-LT" dirty="0"/>
              <a:t> buveinių yra </a:t>
            </a:r>
            <a:r>
              <a:rPr lang="lt-LT" dirty="0" err="1"/>
              <a:t>vienaamžės</a:t>
            </a:r>
            <a:r>
              <a:rPr lang="lt-LT" dirty="0"/>
              <a:t> struktūros, kuri nėra tvari. Svarbu pereiti prie </a:t>
            </a:r>
            <a:r>
              <a:rPr lang="lt-LT" dirty="0" err="1">
                <a:solidFill>
                  <a:schemeClr val="accent4">
                    <a:lumMod val="40000"/>
                    <a:lumOff val="60000"/>
                  </a:schemeClr>
                </a:solidFill>
              </a:rPr>
              <a:t>įvairiaamžės</a:t>
            </a:r>
            <a:r>
              <a:rPr lang="lt-LT" dirty="0">
                <a:solidFill>
                  <a:schemeClr val="accent4">
                    <a:lumMod val="40000"/>
                    <a:lumOff val="60000"/>
                  </a:schemeClr>
                </a:solidFill>
              </a:rPr>
              <a:t> struktūros. </a:t>
            </a:r>
            <a:r>
              <a:rPr lang="lt-LT" dirty="0"/>
              <a:t>Skirtos formuoti skirtingo amžiaus ir struktūros natūralių buveinių medynus. </a:t>
            </a:r>
          </a:p>
          <a:p>
            <a:endParaRPr lang="en-US" dirty="0"/>
          </a:p>
          <a:p>
            <a:r>
              <a:rPr lang="lt-LT" dirty="0"/>
              <a:t>Tam tikru intensyvumu vykdomi kirtimai gali užtikrinti buveinių ploto </a:t>
            </a:r>
            <a:r>
              <a:rPr lang="lt-LT" dirty="0">
                <a:solidFill>
                  <a:schemeClr val="accent4">
                    <a:lumMod val="40000"/>
                    <a:lumOff val="60000"/>
                  </a:schemeClr>
                </a:solidFill>
              </a:rPr>
              <a:t>stabilumą BAST lygiu </a:t>
            </a:r>
            <a:r>
              <a:rPr lang="lt-LT" dirty="0"/>
              <a:t>ilgalaikėje perspektyvoje.</a:t>
            </a:r>
            <a:endParaRPr lang="en-US" dirty="0"/>
          </a:p>
        </p:txBody>
      </p:sp>
    </p:spTree>
    <p:extLst>
      <p:ext uri="{BB962C8B-B14F-4D97-AF65-F5344CB8AC3E}">
        <p14:creationId xmlns:p14="http://schemas.microsoft.com/office/powerpoint/2010/main" val="1988724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133E-8E21-46D7-A3BF-48E753E598CA}"/>
              </a:ext>
            </a:extLst>
          </p:cNvPr>
          <p:cNvSpPr>
            <a:spLocks noGrp="1"/>
          </p:cNvSpPr>
          <p:nvPr>
            <p:ph type="title"/>
          </p:nvPr>
        </p:nvSpPr>
        <p:spPr>
          <a:xfrm>
            <a:off x="115608" y="-172585"/>
            <a:ext cx="11758889" cy="1064664"/>
          </a:xfrm>
        </p:spPr>
        <p:txBody>
          <a:bodyPr>
            <a:noAutofit/>
          </a:bodyPr>
          <a:lstStyle/>
          <a:p>
            <a:r>
              <a:rPr lang="lt-LT" sz="2800" dirty="0">
                <a:latin typeface="+mn-lt"/>
              </a:rPr>
              <a:t>Kirtimų klasifikacija -kraštovaizdžio natūralios dinamikos imitavimo kirtimai</a:t>
            </a:r>
          </a:p>
        </p:txBody>
      </p:sp>
      <p:sp>
        <p:nvSpPr>
          <p:cNvPr id="3" name="Content Placeholder 2">
            <a:extLst>
              <a:ext uri="{FF2B5EF4-FFF2-40B4-BE49-F238E27FC236}">
                <a16:creationId xmlns:a16="http://schemas.microsoft.com/office/drawing/2014/main" id="{15EA07CD-CAB2-41A1-92CE-47A9F65B46BF}"/>
              </a:ext>
            </a:extLst>
          </p:cNvPr>
          <p:cNvSpPr>
            <a:spLocks noGrp="1"/>
          </p:cNvSpPr>
          <p:nvPr>
            <p:ph sz="half" idx="1"/>
          </p:nvPr>
        </p:nvSpPr>
        <p:spPr>
          <a:xfrm>
            <a:off x="575734" y="3817554"/>
            <a:ext cx="11430000" cy="2092179"/>
          </a:xfrm>
        </p:spPr>
        <p:txBody>
          <a:bodyPr>
            <a:normAutofit/>
          </a:bodyPr>
          <a:lstStyle/>
          <a:p>
            <a:pPr marL="0" indent="0">
              <a:buNone/>
            </a:pPr>
            <a:r>
              <a:rPr lang="lt-LT" sz="2400" dirty="0"/>
              <a:t>MK taisyklės „ 97.  Biologinės įvairovės palaikymo miško kirtimai skirti &lt;...&gt; </a:t>
            </a:r>
            <a:r>
              <a:rPr lang="lt-LT" sz="2400" dirty="0">
                <a:solidFill>
                  <a:schemeClr val="accent4">
                    <a:lumMod val="60000"/>
                    <a:lumOff val="40000"/>
                  </a:schemeClr>
                </a:solidFill>
              </a:rPr>
              <a:t>Europos bendrijos svarbos buveinių atkūrimui arba joms būdingos miško struktūros palaikymui</a:t>
            </a:r>
            <a:r>
              <a:rPr lang="lt-LT" sz="2400" dirty="0"/>
              <a:t> &lt;...&gt; ir kitoms </a:t>
            </a:r>
            <a:r>
              <a:rPr lang="lt-LT" sz="2400" dirty="0" err="1"/>
              <a:t>gamtotvarkos</a:t>
            </a:r>
            <a:r>
              <a:rPr lang="lt-LT" sz="2400" dirty="0"/>
              <a:t> priemonėms, numatytoms </a:t>
            </a:r>
            <a:r>
              <a:rPr lang="lt-LT" sz="2400" dirty="0" err="1"/>
              <a:t>gamtotvarkos</a:t>
            </a:r>
            <a:r>
              <a:rPr lang="lt-LT" sz="2400" dirty="0"/>
              <a:t>, saugomų teritorijų tvarkymo, saugomų rūšių apsaugos, invazinių rūšių gausos reguliavimo veiksmų planuose, projektuose ar </a:t>
            </a:r>
            <a:r>
              <a:rPr lang="lt-LT" sz="2400" dirty="0" err="1"/>
              <a:t>medžioklėtvarkos</a:t>
            </a:r>
            <a:r>
              <a:rPr lang="lt-LT" sz="2400" dirty="0"/>
              <a:t> projektuose ir integruotoms į vidinės miškotvarkos projektus.“</a:t>
            </a:r>
          </a:p>
        </p:txBody>
      </p:sp>
      <p:pic>
        <p:nvPicPr>
          <p:cNvPr id="7" name="Picture 6">
            <a:extLst>
              <a:ext uri="{FF2B5EF4-FFF2-40B4-BE49-F238E27FC236}">
                <a16:creationId xmlns:a16="http://schemas.microsoft.com/office/drawing/2014/main" id="{C10231F7-286F-420D-B4C1-DE8BE8658A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4500" y="732519"/>
            <a:ext cx="11429999" cy="1495128"/>
          </a:xfrm>
          <a:prstGeom prst="rect">
            <a:avLst/>
          </a:prstGeom>
        </p:spPr>
      </p:pic>
      <p:sp>
        <p:nvSpPr>
          <p:cNvPr id="8" name="Content Placeholder 2">
            <a:extLst>
              <a:ext uri="{FF2B5EF4-FFF2-40B4-BE49-F238E27FC236}">
                <a16:creationId xmlns:a16="http://schemas.microsoft.com/office/drawing/2014/main" id="{A07ABB90-03FA-4E4E-9754-BD8EF3AD956B}"/>
              </a:ext>
            </a:extLst>
          </p:cNvPr>
          <p:cNvSpPr txBox="1">
            <a:spLocks/>
          </p:cNvSpPr>
          <p:nvPr/>
        </p:nvSpPr>
        <p:spPr>
          <a:xfrm>
            <a:off x="444500" y="2354646"/>
            <a:ext cx="11747500" cy="10743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400" dirty="0"/>
              <a:t>MK taisyklės „6.  </a:t>
            </a:r>
            <a:r>
              <a:rPr lang="lt-LT" sz="2400" dirty="0">
                <a:solidFill>
                  <a:schemeClr val="accent4">
                    <a:lumMod val="40000"/>
                    <a:lumOff val="60000"/>
                  </a:schemeClr>
                </a:solidFill>
              </a:rPr>
              <a:t>Pagrindiniai miško kirtimai </a:t>
            </a:r>
            <a:r>
              <a:rPr lang="lt-LT" sz="2400" dirty="0"/>
              <a:t>vykdomi siekiant </a:t>
            </a:r>
            <a:r>
              <a:rPr lang="lt-LT" sz="2400" dirty="0">
                <a:solidFill>
                  <a:schemeClr val="accent4">
                    <a:lumMod val="60000"/>
                    <a:lumOff val="40000"/>
                  </a:schemeClr>
                </a:solidFill>
              </a:rPr>
              <a:t>panaudoti brandžių medynų arba medžių medieną</a:t>
            </a:r>
            <a:r>
              <a:rPr lang="lt-LT" sz="2400" dirty="0"/>
              <a:t>, sudaryti palankias sąlygas naujiems, našiems, atspariems medynams atkurti“</a:t>
            </a:r>
          </a:p>
        </p:txBody>
      </p:sp>
      <p:pic>
        <p:nvPicPr>
          <p:cNvPr id="9" name="Picture 8">
            <a:extLst>
              <a:ext uri="{FF2B5EF4-FFF2-40B4-BE49-F238E27FC236}">
                <a16:creationId xmlns:a16="http://schemas.microsoft.com/office/drawing/2014/main" id="{B44B1F15-2178-4336-A20F-822971788A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4498" y="2237792"/>
            <a:ext cx="11429999" cy="1390206"/>
          </a:xfrm>
          <a:prstGeom prst="rect">
            <a:avLst/>
          </a:prstGeom>
        </p:spPr>
      </p:pic>
      <p:sp>
        <p:nvSpPr>
          <p:cNvPr id="4" name="Rectangle 3">
            <a:extLst>
              <a:ext uri="{FF2B5EF4-FFF2-40B4-BE49-F238E27FC236}">
                <a16:creationId xmlns:a16="http://schemas.microsoft.com/office/drawing/2014/main" id="{AA5E7709-2568-414A-BBDC-008F9129BE6B}"/>
              </a:ext>
            </a:extLst>
          </p:cNvPr>
          <p:cNvSpPr/>
          <p:nvPr/>
        </p:nvSpPr>
        <p:spPr>
          <a:xfrm>
            <a:off x="8470669" y="2332570"/>
            <a:ext cx="748146" cy="139020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61418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5AE5-CB29-4BDE-BEA9-D0B68A840B1F}"/>
              </a:ext>
            </a:extLst>
          </p:cNvPr>
          <p:cNvSpPr>
            <a:spLocks noGrp="1"/>
          </p:cNvSpPr>
          <p:nvPr>
            <p:ph type="title"/>
          </p:nvPr>
        </p:nvSpPr>
        <p:spPr>
          <a:xfrm>
            <a:off x="-12699" y="75170"/>
            <a:ext cx="12191999" cy="651905"/>
          </a:xfrm>
        </p:spPr>
        <p:txBody>
          <a:bodyPr>
            <a:normAutofit/>
          </a:bodyPr>
          <a:lstStyle/>
          <a:p>
            <a:r>
              <a:rPr lang="lt-LT" sz="3600" dirty="0">
                <a:solidFill>
                  <a:schemeClr val="accent6">
                    <a:lumMod val="75000"/>
                  </a:schemeClr>
                </a:solidFill>
                <a:latin typeface="+mn-lt"/>
              </a:rPr>
              <a:t>Kodėl kraštovaizdžio natūralios dinamikos imitavimo kirtimai?</a:t>
            </a:r>
            <a:endParaRPr lang="lt-LT" sz="3600" dirty="0">
              <a:latin typeface="+mn-lt"/>
            </a:endParaRPr>
          </a:p>
        </p:txBody>
      </p:sp>
      <p:pic>
        <p:nvPicPr>
          <p:cNvPr id="68" name="Picture 67">
            <a:extLst>
              <a:ext uri="{FF2B5EF4-FFF2-40B4-BE49-F238E27FC236}">
                <a16:creationId xmlns:a16="http://schemas.microsoft.com/office/drawing/2014/main" id="{C0181B99-7CB3-40BC-965F-2B589C441A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066" y="727075"/>
            <a:ext cx="11429999" cy="1495128"/>
          </a:xfrm>
          <a:prstGeom prst="rect">
            <a:avLst/>
          </a:prstGeom>
        </p:spPr>
      </p:pic>
      <p:pic>
        <p:nvPicPr>
          <p:cNvPr id="70" name="Picture 69">
            <a:extLst>
              <a:ext uri="{FF2B5EF4-FFF2-40B4-BE49-F238E27FC236}">
                <a16:creationId xmlns:a16="http://schemas.microsoft.com/office/drawing/2014/main" id="{FEDDD5C5-7F3A-41AF-8D34-04315BB736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066" y="2209800"/>
            <a:ext cx="11429999" cy="1390206"/>
          </a:xfrm>
          <a:prstGeom prst="rect">
            <a:avLst/>
          </a:prstGeom>
        </p:spPr>
      </p:pic>
      <p:pic>
        <p:nvPicPr>
          <p:cNvPr id="6" name="Picture 5">
            <a:extLst>
              <a:ext uri="{FF2B5EF4-FFF2-40B4-BE49-F238E27FC236}">
                <a16:creationId xmlns:a16="http://schemas.microsoft.com/office/drawing/2014/main" id="{DFA6B8E7-D6C0-440C-A368-843D1E6FAC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7066" y="3600006"/>
            <a:ext cx="11429998" cy="2572167"/>
          </a:xfrm>
          <a:prstGeom prst="rect">
            <a:avLst/>
          </a:prstGeom>
        </p:spPr>
      </p:pic>
      <p:sp>
        <p:nvSpPr>
          <p:cNvPr id="4" name="Freeform: Shape 3">
            <a:extLst>
              <a:ext uri="{FF2B5EF4-FFF2-40B4-BE49-F238E27FC236}">
                <a16:creationId xmlns:a16="http://schemas.microsoft.com/office/drawing/2014/main" id="{A8677C90-E392-406C-8E72-27759A9FEF40}"/>
              </a:ext>
            </a:extLst>
          </p:cNvPr>
          <p:cNvSpPr/>
          <p:nvPr/>
        </p:nvSpPr>
        <p:spPr>
          <a:xfrm>
            <a:off x="8129381" y="3615267"/>
            <a:ext cx="1078966" cy="2564553"/>
          </a:xfrm>
          <a:custGeom>
            <a:avLst/>
            <a:gdLst>
              <a:gd name="connsiteX0" fmla="*/ 60960 w 1163320"/>
              <a:gd name="connsiteY0" fmla="*/ 0 h 2479040"/>
              <a:gd name="connsiteX1" fmla="*/ 1143000 w 1163320"/>
              <a:gd name="connsiteY1" fmla="*/ 0 h 2479040"/>
              <a:gd name="connsiteX2" fmla="*/ 1163320 w 1163320"/>
              <a:gd name="connsiteY2" fmla="*/ 690880 h 2479040"/>
              <a:gd name="connsiteX3" fmla="*/ 1056640 w 1163320"/>
              <a:gd name="connsiteY3" fmla="*/ 838200 h 2479040"/>
              <a:gd name="connsiteX4" fmla="*/ 1066800 w 1163320"/>
              <a:gd name="connsiteY4" fmla="*/ 2479040 h 2479040"/>
              <a:gd name="connsiteX5" fmla="*/ 284480 w 1163320"/>
              <a:gd name="connsiteY5" fmla="*/ 2479040 h 2479040"/>
              <a:gd name="connsiteX6" fmla="*/ 279400 w 1163320"/>
              <a:gd name="connsiteY6" fmla="*/ 751840 h 2479040"/>
              <a:gd name="connsiteX7" fmla="*/ 0 w 1163320"/>
              <a:gd name="connsiteY7" fmla="*/ 553720 h 2479040"/>
              <a:gd name="connsiteX8" fmla="*/ 60960 w 1163320"/>
              <a:gd name="connsiteY8" fmla="*/ 0 h 2479040"/>
              <a:gd name="connsiteX0" fmla="*/ 60960 w 1163320"/>
              <a:gd name="connsiteY0" fmla="*/ 0 h 2479040"/>
              <a:gd name="connsiteX1" fmla="*/ 1143000 w 1163320"/>
              <a:gd name="connsiteY1" fmla="*/ 0 h 2479040"/>
              <a:gd name="connsiteX2" fmla="*/ 1163320 w 1163320"/>
              <a:gd name="connsiteY2" fmla="*/ 690880 h 2479040"/>
              <a:gd name="connsiteX3" fmla="*/ 1056640 w 1163320"/>
              <a:gd name="connsiteY3" fmla="*/ 838200 h 2479040"/>
              <a:gd name="connsiteX4" fmla="*/ 1066800 w 1163320"/>
              <a:gd name="connsiteY4" fmla="*/ 2479040 h 2479040"/>
              <a:gd name="connsiteX5" fmla="*/ 284480 w 1163320"/>
              <a:gd name="connsiteY5" fmla="*/ 2479040 h 2479040"/>
              <a:gd name="connsiteX6" fmla="*/ 285750 w 1163320"/>
              <a:gd name="connsiteY6" fmla="*/ 799173 h 2479040"/>
              <a:gd name="connsiteX7" fmla="*/ 0 w 1163320"/>
              <a:gd name="connsiteY7" fmla="*/ 553720 h 2479040"/>
              <a:gd name="connsiteX8" fmla="*/ 60960 w 1163320"/>
              <a:gd name="connsiteY8" fmla="*/ 0 h 2479040"/>
              <a:gd name="connsiteX0" fmla="*/ 0 w 1102360"/>
              <a:gd name="connsiteY0" fmla="*/ 0 h 2479040"/>
              <a:gd name="connsiteX1" fmla="*/ 1082040 w 1102360"/>
              <a:gd name="connsiteY1" fmla="*/ 0 h 2479040"/>
              <a:gd name="connsiteX2" fmla="*/ 1102360 w 1102360"/>
              <a:gd name="connsiteY2" fmla="*/ 690880 h 2479040"/>
              <a:gd name="connsiteX3" fmla="*/ 995680 w 1102360"/>
              <a:gd name="connsiteY3" fmla="*/ 838200 h 2479040"/>
              <a:gd name="connsiteX4" fmla="*/ 1005840 w 1102360"/>
              <a:gd name="connsiteY4" fmla="*/ 2479040 h 2479040"/>
              <a:gd name="connsiteX5" fmla="*/ 223520 w 1102360"/>
              <a:gd name="connsiteY5" fmla="*/ 2479040 h 2479040"/>
              <a:gd name="connsiteX6" fmla="*/ 224790 w 1102360"/>
              <a:gd name="connsiteY6" fmla="*/ 799173 h 2479040"/>
              <a:gd name="connsiteX7" fmla="*/ 55457 w 1102360"/>
              <a:gd name="connsiteY7" fmla="*/ 642213 h 2479040"/>
              <a:gd name="connsiteX8" fmla="*/ 0 w 1102360"/>
              <a:gd name="connsiteY8" fmla="*/ 0 h 2479040"/>
              <a:gd name="connsiteX0" fmla="*/ 0 w 1055793"/>
              <a:gd name="connsiteY0" fmla="*/ 0 h 2481097"/>
              <a:gd name="connsiteX1" fmla="*/ 1035473 w 1055793"/>
              <a:gd name="connsiteY1" fmla="*/ 2057 h 2481097"/>
              <a:gd name="connsiteX2" fmla="*/ 1055793 w 1055793"/>
              <a:gd name="connsiteY2" fmla="*/ 692937 h 2481097"/>
              <a:gd name="connsiteX3" fmla="*/ 949113 w 1055793"/>
              <a:gd name="connsiteY3" fmla="*/ 840257 h 2481097"/>
              <a:gd name="connsiteX4" fmla="*/ 959273 w 1055793"/>
              <a:gd name="connsiteY4" fmla="*/ 2481097 h 2481097"/>
              <a:gd name="connsiteX5" fmla="*/ 176953 w 1055793"/>
              <a:gd name="connsiteY5" fmla="*/ 2481097 h 2481097"/>
              <a:gd name="connsiteX6" fmla="*/ 178223 w 1055793"/>
              <a:gd name="connsiteY6" fmla="*/ 801230 h 2481097"/>
              <a:gd name="connsiteX7" fmla="*/ 8890 w 1055793"/>
              <a:gd name="connsiteY7" fmla="*/ 644270 h 2481097"/>
              <a:gd name="connsiteX8" fmla="*/ 0 w 1055793"/>
              <a:gd name="connsiteY8" fmla="*/ 0 h 2481097"/>
              <a:gd name="connsiteX0" fmla="*/ 0 w 1055793"/>
              <a:gd name="connsiteY0" fmla="*/ 0 h 2481097"/>
              <a:gd name="connsiteX1" fmla="*/ 1035473 w 1055793"/>
              <a:gd name="connsiteY1" fmla="*/ 2057 h 2481097"/>
              <a:gd name="connsiteX2" fmla="*/ 1055793 w 1055793"/>
              <a:gd name="connsiteY2" fmla="*/ 692937 h 2481097"/>
              <a:gd name="connsiteX3" fmla="*/ 961813 w 1055793"/>
              <a:gd name="connsiteY3" fmla="*/ 838199 h 2481097"/>
              <a:gd name="connsiteX4" fmla="*/ 959273 w 1055793"/>
              <a:gd name="connsiteY4" fmla="*/ 2481097 h 2481097"/>
              <a:gd name="connsiteX5" fmla="*/ 176953 w 1055793"/>
              <a:gd name="connsiteY5" fmla="*/ 2481097 h 2481097"/>
              <a:gd name="connsiteX6" fmla="*/ 178223 w 1055793"/>
              <a:gd name="connsiteY6" fmla="*/ 801230 h 2481097"/>
              <a:gd name="connsiteX7" fmla="*/ 8890 w 1055793"/>
              <a:gd name="connsiteY7" fmla="*/ 644270 h 2481097"/>
              <a:gd name="connsiteX8" fmla="*/ 0 w 1055793"/>
              <a:gd name="connsiteY8" fmla="*/ 0 h 2481097"/>
              <a:gd name="connsiteX0" fmla="*/ 0 w 1038860"/>
              <a:gd name="connsiteY0" fmla="*/ 0 h 2481097"/>
              <a:gd name="connsiteX1" fmla="*/ 1035473 w 1038860"/>
              <a:gd name="connsiteY1" fmla="*/ 2057 h 2481097"/>
              <a:gd name="connsiteX2" fmla="*/ 1038860 w 1038860"/>
              <a:gd name="connsiteY2" fmla="*/ 692937 h 2481097"/>
              <a:gd name="connsiteX3" fmla="*/ 961813 w 1038860"/>
              <a:gd name="connsiteY3" fmla="*/ 838199 h 2481097"/>
              <a:gd name="connsiteX4" fmla="*/ 959273 w 1038860"/>
              <a:gd name="connsiteY4" fmla="*/ 2481097 h 2481097"/>
              <a:gd name="connsiteX5" fmla="*/ 176953 w 1038860"/>
              <a:gd name="connsiteY5" fmla="*/ 2481097 h 2481097"/>
              <a:gd name="connsiteX6" fmla="*/ 178223 w 1038860"/>
              <a:gd name="connsiteY6" fmla="*/ 801230 h 2481097"/>
              <a:gd name="connsiteX7" fmla="*/ 8890 w 1038860"/>
              <a:gd name="connsiteY7" fmla="*/ 644270 h 2481097"/>
              <a:gd name="connsiteX8" fmla="*/ 0 w 1038860"/>
              <a:gd name="connsiteY8" fmla="*/ 0 h 2481097"/>
              <a:gd name="connsiteX0" fmla="*/ 0 w 1038860"/>
              <a:gd name="connsiteY0" fmla="*/ 0 h 2481097"/>
              <a:gd name="connsiteX1" fmla="*/ 1035473 w 1038860"/>
              <a:gd name="connsiteY1" fmla="*/ 2057 h 2481097"/>
              <a:gd name="connsiteX2" fmla="*/ 1038860 w 1038860"/>
              <a:gd name="connsiteY2" fmla="*/ 692937 h 2481097"/>
              <a:gd name="connsiteX3" fmla="*/ 961813 w 1038860"/>
              <a:gd name="connsiteY3" fmla="*/ 838199 h 2481097"/>
              <a:gd name="connsiteX4" fmla="*/ 959273 w 1038860"/>
              <a:gd name="connsiteY4" fmla="*/ 2481097 h 2481097"/>
              <a:gd name="connsiteX5" fmla="*/ 176953 w 1038860"/>
              <a:gd name="connsiteY5" fmla="*/ 2481097 h 2481097"/>
              <a:gd name="connsiteX6" fmla="*/ 178223 w 1038860"/>
              <a:gd name="connsiteY6" fmla="*/ 801230 h 2481097"/>
              <a:gd name="connsiteX7" fmla="*/ 4657 w 1038860"/>
              <a:gd name="connsiteY7" fmla="*/ 646328 h 2481097"/>
              <a:gd name="connsiteX8" fmla="*/ 0 w 1038860"/>
              <a:gd name="connsiteY8" fmla="*/ 0 h 2481097"/>
              <a:gd name="connsiteX0" fmla="*/ 39834 w 1078694"/>
              <a:gd name="connsiteY0" fmla="*/ 0 h 2481097"/>
              <a:gd name="connsiteX1" fmla="*/ 1075307 w 1078694"/>
              <a:gd name="connsiteY1" fmla="*/ 2057 h 2481097"/>
              <a:gd name="connsiteX2" fmla="*/ 1078694 w 1078694"/>
              <a:gd name="connsiteY2" fmla="*/ 692937 h 2481097"/>
              <a:gd name="connsiteX3" fmla="*/ 1001647 w 1078694"/>
              <a:gd name="connsiteY3" fmla="*/ 838199 h 2481097"/>
              <a:gd name="connsiteX4" fmla="*/ 999107 w 1078694"/>
              <a:gd name="connsiteY4" fmla="*/ 2481097 h 2481097"/>
              <a:gd name="connsiteX5" fmla="*/ 216787 w 1078694"/>
              <a:gd name="connsiteY5" fmla="*/ 2481097 h 2481097"/>
              <a:gd name="connsiteX6" fmla="*/ 218057 w 1078694"/>
              <a:gd name="connsiteY6" fmla="*/ 801230 h 2481097"/>
              <a:gd name="connsiteX7" fmla="*/ 41 w 1078694"/>
              <a:gd name="connsiteY7" fmla="*/ 652502 h 2481097"/>
              <a:gd name="connsiteX8" fmla="*/ 39834 w 1078694"/>
              <a:gd name="connsiteY8" fmla="*/ 0 h 2481097"/>
              <a:gd name="connsiteX0" fmla="*/ 2006 w 1078966"/>
              <a:gd name="connsiteY0" fmla="*/ 0 h 2481097"/>
              <a:gd name="connsiteX1" fmla="*/ 1075579 w 1078966"/>
              <a:gd name="connsiteY1" fmla="*/ 2057 h 2481097"/>
              <a:gd name="connsiteX2" fmla="*/ 1078966 w 1078966"/>
              <a:gd name="connsiteY2" fmla="*/ 692937 h 2481097"/>
              <a:gd name="connsiteX3" fmla="*/ 1001919 w 1078966"/>
              <a:gd name="connsiteY3" fmla="*/ 838199 h 2481097"/>
              <a:gd name="connsiteX4" fmla="*/ 999379 w 1078966"/>
              <a:gd name="connsiteY4" fmla="*/ 2481097 h 2481097"/>
              <a:gd name="connsiteX5" fmla="*/ 217059 w 1078966"/>
              <a:gd name="connsiteY5" fmla="*/ 2481097 h 2481097"/>
              <a:gd name="connsiteX6" fmla="*/ 218329 w 1078966"/>
              <a:gd name="connsiteY6" fmla="*/ 801230 h 2481097"/>
              <a:gd name="connsiteX7" fmla="*/ 313 w 1078966"/>
              <a:gd name="connsiteY7" fmla="*/ 652502 h 2481097"/>
              <a:gd name="connsiteX8" fmla="*/ 2006 w 1078966"/>
              <a:gd name="connsiteY8" fmla="*/ 0 h 2481097"/>
              <a:gd name="connsiteX0" fmla="*/ 2006 w 1078966"/>
              <a:gd name="connsiteY0" fmla="*/ 0 h 2481097"/>
              <a:gd name="connsiteX1" fmla="*/ 1075579 w 1078966"/>
              <a:gd name="connsiteY1" fmla="*/ 2057 h 2481097"/>
              <a:gd name="connsiteX2" fmla="*/ 1078966 w 1078966"/>
              <a:gd name="connsiteY2" fmla="*/ 692937 h 2481097"/>
              <a:gd name="connsiteX3" fmla="*/ 1001919 w 1078966"/>
              <a:gd name="connsiteY3" fmla="*/ 838199 h 2481097"/>
              <a:gd name="connsiteX4" fmla="*/ 999379 w 1078966"/>
              <a:gd name="connsiteY4" fmla="*/ 2481097 h 2481097"/>
              <a:gd name="connsiteX5" fmla="*/ 217059 w 1078966"/>
              <a:gd name="connsiteY5" fmla="*/ 2481097 h 2481097"/>
              <a:gd name="connsiteX6" fmla="*/ 142129 w 1078966"/>
              <a:gd name="connsiteY6" fmla="*/ 801230 h 2481097"/>
              <a:gd name="connsiteX7" fmla="*/ 313 w 1078966"/>
              <a:gd name="connsiteY7" fmla="*/ 652502 h 2481097"/>
              <a:gd name="connsiteX8" fmla="*/ 2006 w 1078966"/>
              <a:gd name="connsiteY8" fmla="*/ 0 h 2481097"/>
              <a:gd name="connsiteX0" fmla="*/ 2006 w 1078966"/>
              <a:gd name="connsiteY0" fmla="*/ 0 h 2493445"/>
              <a:gd name="connsiteX1" fmla="*/ 1075579 w 1078966"/>
              <a:gd name="connsiteY1" fmla="*/ 2057 h 2493445"/>
              <a:gd name="connsiteX2" fmla="*/ 1078966 w 1078966"/>
              <a:gd name="connsiteY2" fmla="*/ 692937 h 2493445"/>
              <a:gd name="connsiteX3" fmla="*/ 1001919 w 1078966"/>
              <a:gd name="connsiteY3" fmla="*/ 838199 h 2493445"/>
              <a:gd name="connsiteX4" fmla="*/ 999379 w 1078966"/>
              <a:gd name="connsiteY4" fmla="*/ 2481097 h 2493445"/>
              <a:gd name="connsiteX5" fmla="*/ 140859 w 1078966"/>
              <a:gd name="connsiteY5" fmla="*/ 2493445 h 2493445"/>
              <a:gd name="connsiteX6" fmla="*/ 142129 w 1078966"/>
              <a:gd name="connsiteY6" fmla="*/ 801230 h 2493445"/>
              <a:gd name="connsiteX7" fmla="*/ 313 w 1078966"/>
              <a:gd name="connsiteY7" fmla="*/ 652502 h 2493445"/>
              <a:gd name="connsiteX8" fmla="*/ 2006 w 1078966"/>
              <a:gd name="connsiteY8" fmla="*/ 0 h 249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966" h="2493445">
                <a:moveTo>
                  <a:pt x="2006" y="0"/>
                </a:moveTo>
                <a:lnTo>
                  <a:pt x="1075579" y="2057"/>
                </a:lnTo>
                <a:lnTo>
                  <a:pt x="1078966" y="692937"/>
                </a:lnTo>
                <a:lnTo>
                  <a:pt x="1001919" y="838199"/>
                </a:lnTo>
                <a:cubicBezTo>
                  <a:pt x="1005306" y="1385146"/>
                  <a:pt x="995992" y="1934150"/>
                  <a:pt x="999379" y="2481097"/>
                </a:cubicBezTo>
                <a:lnTo>
                  <a:pt x="140859" y="2493445"/>
                </a:lnTo>
                <a:cubicBezTo>
                  <a:pt x="139166" y="1917712"/>
                  <a:pt x="143822" y="1376963"/>
                  <a:pt x="142129" y="801230"/>
                </a:cubicBezTo>
                <a:lnTo>
                  <a:pt x="313" y="652502"/>
                </a:lnTo>
                <a:cubicBezTo>
                  <a:pt x="-1239" y="437059"/>
                  <a:pt x="3558" y="215443"/>
                  <a:pt x="20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40357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D51F4-3AB3-4EAD-B53C-5D217573E274}"/>
              </a:ext>
            </a:extLst>
          </p:cNvPr>
          <p:cNvSpPr>
            <a:spLocks noGrp="1"/>
          </p:cNvSpPr>
          <p:nvPr>
            <p:ph idx="1"/>
          </p:nvPr>
        </p:nvSpPr>
        <p:spPr>
          <a:xfrm>
            <a:off x="304106" y="1253331"/>
            <a:ext cx="11649595" cy="4906400"/>
          </a:xfrm>
        </p:spPr>
        <p:txBody>
          <a:bodyPr>
            <a:normAutofit/>
          </a:bodyPr>
          <a:lstStyle/>
          <a:p>
            <a:pPr indent="0">
              <a:lnSpc>
                <a:spcPct val="100000"/>
              </a:lnSpc>
              <a:spcBef>
                <a:spcPts val="0"/>
              </a:spcBef>
              <a:spcAft>
                <a:spcPts val="1200"/>
              </a:spcAft>
              <a:buNone/>
            </a:pPr>
            <a:r>
              <a:rPr lang="lt-LT" dirty="0"/>
              <a:t>Miškų buveinės - 13 tipų;</a:t>
            </a:r>
          </a:p>
          <a:p>
            <a:pPr indent="0">
              <a:lnSpc>
                <a:spcPct val="100000"/>
              </a:lnSpc>
              <a:spcBef>
                <a:spcPts val="0"/>
              </a:spcBef>
              <a:spcAft>
                <a:spcPts val="1200"/>
              </a:spcAft>
              <a:buNone/>
            </a:pPr>
            <a:r>
              <a:rPr lang="lt-LT" dirty="0"/>
              <a:t>Rekomendacijos parengtos neskirstant buveinių pagal vyraujančią medžių rūšį, </a:t>
            </a:r>
            <a:r>
              <a:rPr lang="lt-LT" dirty="0" err="1"/>
              <a:t>augavietę</a:t>
            </a:r>
            <a:r>
              <a:rPr lang="lt-LT" dirty="0"/>
              <a:t>, miško tipą ar buveinės potipį; Išimtis – 9010 *Vakarų taiga ir 91E0 *Aliuviniai miškai;</a:t>
            </a:r>
          </a:p>
          <a:p>
            <a:pPr indent="0">
              <a:lnSpc>
                <a:spcPct val="100000"/>
              </a:lnSpc>
              <a:spcBef>
                <a:spcPts val="0"/>
              </a:spcBef>
              <a:spcAft>
                <a:spcPts val="1200"/>
              </a:spcAft>
              <a:buNone/>
            </a:pPr>
            <a:r>
              <a:rPr lang="lt-LT" dirty="0"/>
              <a:t>Rekomendacijos nėra baigtinis dokumentas – reikia taikyti </a:t>
            </a:r>
            <a:r>
              <a:rPr lang="lt-LT" dirty="0">
                <a:solidFill>
                  <a:schemeClr val="accent4">
                    <a:lumMod val="40000"/>
                    <a:lumOff val="60000"/>
                  </a:schemeClr>
                </a:solidFill>
              </a:rPr>
              <a:t>adaptyvaus tvarkymo</a:t>
            </a:r>
            <a:r>
              <a:rPr lang="lt-LT" dirty="0"/>
              <a:t> (</a:t>
            </a:r>
            <a:r>
              <a:rPr lang="lt-LT" i="1" dirty="0" err="1"/>
              <a:t>Adaptive</a:t>
            </a:r>
            <a:r>
              <a:rPr lang="lt-LT" i="1" dirty="0"/>
              <a:t> </a:t>
            </a:r>
            <a:r>
              <a:rPr lang="lt-LT" i="1" dirty="0" err="1"/>
              <a:t>management</a:t>
            </a:r>
            <a:r>
              <a:rPr lang="lt-LT" dirty="0"/>
              <a:t>) metodologiją; </a:t>
            </a:r>
          </a:p>
          <a:p>
            <a:pPr indent="0">
              <a:lnSpc>
                <a:spcPct val="100000"/>
              </a:lnSpc>
              <a:spcBef>
                <a:spcPts val="0"/>
              </a:spcBef>
              <a:spcAft>
                <a:spcPts val="1200"/>
              </a:spcAft>
              <a:buNone/>
            </a:pPr>
            <a:endParaRPr lang="lt-LT" dirty="0"/>
          </a:p>
          <a:p>
            <a:pPr indent="0">
              <a:lnSpc>
                <a:spcPct val="100000"/>
              </a:lnSpc>
              <a:spcBef>
                <a:spcPts val="0"/>
              </a:spcBef>
              <a:spcAft>
                <a:spcPts val="1200"/>
              </a:spcAft>
            </a:pPr>
            <a:endParaRPr lang="lt-LT" b="1" dirty="0"/>
          </a:p>
          <a:p>
            <a:pPr>
              <a:lnSpc>
                <a:spcPct val="100000"/>
              </a:lnSpc>
              <a:spcAft>
                <a:spcPts val="1200"/>
              </a:spcAft>
            </a:pPr>
            <a:endParaRPr lang="lt-LT" dirty="0"/>
          </a:p>
        </p:txBody>
      </p:sp>
      <p:sp>
        <p:nvSpPr>
          <p:cNvPr id="4" name="Title 4">
            <a:extLst>
              <a:ext uri="{FF2B5EF4-FFF2-40B4-BE49-F238E27FC236}">
                <a16:creationId xmlns:a16="http://schemas.microsoft.com/office/drawing/2014/main" id="{16E7021F-C989-4248-AD8D-9A790E41CD05}"/>
              </a:ext>
            </a:extLst>
          </p:cNvPr>
          <p:cNvSpPr>
            <a:spLocks noGrp="1"/>
          </p:cNvSpPr>
          <p:nvPr>
            <p:ph type="title"/>
          </p:nvPr>
        </p:nvSpPr>
        <p:spPr>
          <a:xfrm>
            <a:off x="304107" y="97559"/>
            <a:ext cx="10515600" cy="1325563"/>
          </a:xfrm>
        </p:spPr>
        <p:txBody>
          <a:bodyPr/>
          <a:lstStyle/>
          <a:p>
            <a:r>
              <a:rPr lang="lt-LT" dirty="0"/>
              <a:t>Įvadas</a:t>
            </a:r>
            <a:endParaRPr lang="en-US" dirty="0"/>
          </a:p>
        </p:txBody>
      </p:sp>
    </p:spTree>
    <p:extLst>
      <p:ext uri="{BB962C8B-B14F-4D97-AF65-F5344CB8AC3E}">
        <p14:creationId xmlns:p14="http://schemas.microsoft.com/office/powerpoint/2010/main" val="623037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73CA2A-CF5E-4574-A867-7D1E30AD4061}"/>
              </a:ext>
            </a:extLst>
          </p:cNvPr>
          <p:cNvSpPr txBox="1">
            <a:spLocks/>
          </p:cNvSpPr>
          <p:nvPr/>
        </p:nvSpPr>
        <p:spPr>
          <a:xfrm>
            <a:off x="265495" y="57117"/>
            <a:ext cx="11533125" cy="925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3200" dirty="0">
                <a:latin typeface="+mn-lt"/>
              </a:rPr>
              <a:t>KRAŠTOVAIZDŽIO NATŪRALIOS DINAMIKOS IMITAVIMO KIRTIMAI </a:t>
            </a:r>
          </a:p>
        </p:txBody>
      </p:sp>
      <p:sp>
        <p:nvSpPr>
          <p:cNvPr id="16" name="Rectangle: Rounded Corners 15">
            <a:extLst>
              <a:ext uri="{FF2B5EF4-FFF2-40B4-BE49-F238E27FC236}">
                <a16:creationId xmlns:a16="http://schemas.microsoft.com/office/drawing/2014/main" id="{2781B7CB-37C0-4978-98E1-5EEAAC4CD3FC}"/>
              </a:ext>
            </a:extLst>
          </p:cNvPr>
          <p:cNvSpPr/>
          <p:nvPr/>
        </p:nvSpPr>
        <p:spPr>
          <a:xfrm>
            <a:off x="393380" y="894772"/>
            <a:ext cx="3936499" cy="1806864"/>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700" b="1" dirty="0">
              <a:solidFill>
                <a:schemeClr val="accent2">
                  <a:lumMod val="60000"/>
                  <a:lumOff val="40000"/>
                </a:schemeClr>
              </a:solidFill>
            </a:endParaRPr>
          </a:p>
          <a:p>
            <a:pPr algn="ctr"/>
            <a:r>
              <a:rPr lang="lt-LT" sz="1600" b="1" dirty="0">
                <a:solidFill>
                  <a:schemeClr val="accent2">
                    <a:lumMod val="60000"/>
                    <a:lumOff val="40000"/>
                  </a:schemeClr>
                </a:solidFill>
              </a:rPr>
              <a:t>I BUVEINIŲ KATEGORIJA</a:t>
            </a:r>
          </a:p>
          <a:p>
            <a:pPr algn="ctr"/>
            <a:r>
              <a:rPr lang="lt-LT" sz="1600" b="1" dirty="0">
                <a:solidFill>
                  <a:schemeClr val="accent6">
                    <a:lumMod val="60000"/>
                    <a:lumOff val="40000"/>
                  </a:schemeClr>
                </a:solidFill>
              </a:rPr>
              <a:t>II BUVEINIŲ KATEGORIJA</a:t>
            </a:r>
            <a:r>
              <a:rPr lang="en-GB" sz="1600" b="1" dirty="0">
                <a:solidFill>
                  <a:schemeClr val="accent6">
                    <a:lumMod val="60000"/>
                    <a:lumOff val="40000"/>
                  </a:schemeClr>
                </a:solidFill>
              </a:rPr>
              <a:t>:</a:t>
            </a:r>
            <a:endParaRPr lang="lt-LT" sz="1600" b="1" dirty="0">
              <a:solidFill>
                <a:schemeClr val="accent6">
                  <a:lumMod val="60000"/>
                  <a:lumOff val="40000"/>
                </a:schemeClr>
              </a:solidFill>
            </a:endParaRPr>
          </a:p>
          <a:p>
            <a:r>
              <a:rPr lang="en-GB" sz="1600" b="1" dirty="0">
                <a:solidFill>
                  <a:schemeClr val="accent6">
                    <a:lumMod val="60000"/>
                    <a:lumOff val="40000"/>
                  </a:schemeClr>
                </a:solidFill>
              </a:rPr>
              <a:t>JEI </a:t>
            </a:r>
            <a:r>
              <a:rPr lang="lt-LT" sz="1600" b="1" dirty="0">
                <a:solidFill>
                  <a:schemeClr val="accent6">
                    <a:lumMod val="60000"/>
                    <a:lumOff val="40000"/>
                  </a:schemeClr>
                </a:solidFill>
              </a:rPr>
              <a:t>S&lt;50HA</a:t>
            </a:r>
            <a:r>
              <a:rPr lang="en-GB" sz="1600" b="1" dirty="0">
                <a:solidFill>
                  <a:schemeClr val="accent6">
                    <a:lumMod val="60000"/>
                    <a:lumOff val="40000"/>
                  </a:schemeClr>
                </a:solidFill>
              </a:rPr>
              <a:t>, APIMA 100% PLOTO</a:t>
            </a:r>
          </a:p>
          <a:p>
            <a:r>
              <a:rPr lang="en-GB" sz="1600" b="1" dirty="0">
                <a:solidFill>
                  <a:schemeClr val="accent6">
                    <a:lumMod val="60000"/>
                    <a:lumOff val="40000"/>
                  </a:schemeClr>
                </a:solidFill>
              </a:rPr>
              <a:t>JEI </a:t>
            </a:r>
            <a:r>
              <a:rPr lang="lt-LT" sz="1600" b="1" dirty="0">
                <a:solidFill>
                  <a:schemeClr val="accent6">
                    <a:lumMod val="60000"/>
                    <a:lumOff val="40000"/>
                  </a:schemeClr>
                </a:solidFill>
              </a:rPr>
              <a:t>S&gt;50 HA</a:t>
            </a:r>
            <a:r>
              <a:rPr lang="en-GB" sz="1600" b="1" dirty="0">
                <a:solidFill>
                  <a:schemeClr val="accent6">
                    <a:lumMod val="60000"/>
                    <a:lumOff val="40000"/>
                  </a:schemeClr>
                </a:solidFill>
              </a:rPr>
              <a:t>,</a:t>
            </a:r>
            <a:r>
              <a:rPr lang="lt-LT" sz="1600" b="1" dirty="0">
                <a:solidFill>
                  <a:schemeClr val="accent6">
                    <a:lumMod val="60000"/>
                    <a:lumOff val="40000"/>
                  </a:schemeClr>
                </a:solidFill>
              </a:rPr>
              <a:t> </a:t>
            </a:r>
            <a:r>
              <a:rPr lang="en-GB" sz="1600" b="1" dirty="0">
                <a:solidFill>
                  <a:schemeClr val="accent6">
                    <a:lumMod val="60000"/>
                    <a:lumOff val="40000"/>
                  </a:schemeClr>
                </a:solidFill>
              </a:rPr>
              <a:t>APIMA </a:t>
            </a:r>
            <a:r>
              <a:rPr lang="lt-LT" sz="1600" b="1" dirty="0">
                <a:solidFill>
                  <a:schemeClr val="accent6">
                    <a:lumMod val="60000"/>
                    <a:lumOff val="40000"/>
                  </a:schemeClr>
                </a:solidFill>
              </a:rPr>
              <a:t>30</a:t>
            </a:r>
            <a:r>
              <a:rPr lang="en-GB" sz="1600" b="1" dirty="0">
                <a:solidFill>
                  <a:schemeClr val="accent6">
                    <a:lumMod val="60000"/>
                    <a:lumOff val="40000"/>
                  </a:schemeClr>
                </a:solidFill>
              </a:rPr>
              <a:t>% PLOTO</a:t>
            </a:r>
            <a:endParaRPr lang="lt-LT" sz="1600" b="1" dirty="0">
              <a:solidFill>
                <a:schemeClr val="accent6">
                  <a:lumMod val="60000"/>
                  <a:lumOff val="40000"/>
                </a:schemeClr>
              </a:solidFill>
            </a:endParaRPr>
          </a:p>
        </p:txBody>
      </p:sp>
      <p:sp>
        <p:nvSpPr>
          <p:cNvPr id="17" name="Rectangle: Rounded Corners 16">
            <a:extLst>
              <a:ext uri="{FF2B5EF4-FFF2-40B4-BE49-F238E27FC236}">
                <a16:creationId xmlns:a16="http://schemas.microsoft.com/office/drawing/2014/main" id="{C0D01D9E-BA07-4739-8640-6810D99D5F97}"/>
              </a:ext>
            </a:extLst>
          </p:cNvPr>
          <p:cNvSpPr/>
          <p:nvPr/>
        </p:nvSpPr>
        <p:spPr>
          <a:xfrm>
            <a:off x="393379" y="895064"/>
            <a:ext cx="3936500" cy="67376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SKLYPO LYGMENIU TVARKOMOS BUVEINĖS</a:t>
            </a:r>
          </a:p>
        </p:txBody>
      </p:sp>
      <p:sp>
        <p:nvSpPr>
          <p:cNvPr id="18" name="Rectangle: Rounded Corners 17">
            <a:extLst>
              <a:ext uri="{FF2B5EF4-FFF2-40B4-BE49-F238E27FC236}">
                <a16:creationId xmlns:a16="http://schemas.microsoft.com/office/drawing/2014/main" id="{E6F4A3A7-7823-48D8-9F69-0A067BED3E57}"/>
              </a:ext>
            </a:extLst>
          </p:cNvPr>
          <p:cNvSpPr/>
          <p:nvPr/>
        </p:nvSpPr>
        <p:spPr>
          <a:xfrm>
            <a:off x="5605550" y="887383"/>
            <a:ext cx="3771207" cy="1806863"/>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200" b="1" dirty="0"/>
          </a:p>
          <a:p>
            <a:pPr algn="ctr"/>
            <a:r>
              <a:rPr lang="lt-LT" sz="1600" b="1" dirty="0">
                <a:solidFill>
                  <a:schemeClr val="accent6">
                    <a:lumMod val="60000"/>
                    <a:lumOff val="40000"/>
                  </a:schemeClr>
                </a:solidFill>
              </a:rPr>
              <a:t>II BUVEINIŲ KATEGORIJA:</a:t>
            </a:r>
          </a:p>
          <a:p>
            <a:pPr algn="ctr"/>
            <a:r>
              <a:rPr lang="en-GB" sz="1600" b="1" dirty="0">
                <a:solidFill>
                  <a:schemeClr val="accent6">
                    <a:lumMod val="60000"/>
                    <a:lumOff val="40000"/>
                  </a:schemeClr>
                </a:solidFill>
              </a:rPr>
              <a:t>JEI </a:t>
            </a:r>
            <a:r>
              <a:rPr lang="lt-LT" sz="1600" b="1" dirty="0">
                <a:solidFill>
                  <a:schemeClr val="accent6">
                    <a:lumMod val="60000"/>
                    <a:lumOff val="40000"/>
                  </a:schemeClr>
                </a:solidFill>
              </a:rPr>
              <a:t>S&gt;50 HA</a:t>
            </a:r>
            <a:r>
              <a:rPr lang="en-GB" sz="1600" b="1" dirty="0">
                <a:solidFill>
                  <a:schemeClr val="accent6">
                    <a:lumMod val="60000"/>
                    <a:lumOff val="40000"/>
                  </a:schemeClr>
                </a:solidFill>
              </a:rPr>
              <a:t>,</a:t>
            </a:r>
            <a:r>
              <a:rPr lang="lt-LT" sz="1600" b="1" dirty="0">
                <a:solidFill>
                  <a:schemeClr val="accent6">
                    <a:lumMod val="60000"/>
                    <a:lumOff val="40000"/>
                  </a:schemeClr>
                </a:solidFill>
              </a:rPr>
              <a:t> </a:t>
            </a:r>
            <a:r>
              <a:rPr lang="en-GB" sz="1600" b="1" dirty="0">
                <a:solidFill>
                  <a:schemeClr val="accent6">
                    <a:lumMod val="60000"/>
                    <a:lumOff val="40000"/>
                  </a:schemeClr>
                </a:solidFill>
              </a:rPr>
              <a:t>APIMA 7</a:t>
            </a:r>
            <a:r>
              <a:rPr lang="lt-LT" sz="1600" b="1" dirty="0">
                <a:solidFill>
                  <a:schemeClr val="accent6">
                    <a:lumMod val="60000"/>
                    <a:lumOff val="40000"/>
                  </a:schemeClr>
                </a:solidFill>
              </a:rPr>
              <a:t>0</a:t>
            </a:r>
            <a:r>
              <a:rPr lang="en-GB" sz="1600" b="1" dirty="0">
                <a:solidFill>
                  <a:schemeClr val="accent6">
                    <a:lumMod val="60000"/>
                    <a:lumOff val="40000"/>
                  </a:schemeClr>
                </a:solidFill>
              </a:rPr>
              <a:t>% PLOTO</a:t>
            </a:r>
            <a:endParaRPr lang="lt-LT" sz="1600" b="1" dirty="0">
              <a:solidFill>
                <a:schemeClr val="accent6">
                  <a:lumMod val="60000"/>
                  <a:lumOff val="40000"/>
                </a:schemeClr>
              </a:solidFill>
            </a:endParaRPr>
          </a:p>
        </p:txBody>
      </p:sp>
      <p:sp>
        <p:nvSpPr>
          <p:cNvPr id="19" name="Rectangle: Rounded Corners 18">
            <a:extLst>
              <a:ext uri="{FF2B5EF4-FFF2-40B4-BE49-F238E27FC236}">
                <a16:creationId xmlns:a16="http://schemas.microsoft.com/office/drawing/2014/main" id="{CDE5AC6B-DCF7-47F5-9CD0-CFE7A92EE0B8}"/>
              </a:ext>
            </a:extLst>
          </p:cNvPr>
          <p:cNvSpPr/>
          <p:nvPr/>
        </p:nvSpPr>
        <p:spPr>
          <a:xfrm>
            <a:off x="5605550" y="883058"/>
            <a:ext cx="3771207" cy="693833"/>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BAST LYGMENIU TVARKOMOS BUVEINĖS</a:t>
            </a:r>
          </a:p>
        </p:txBody>
      </p:sp>
      <p:sp>
        <p:nvSpPr>
          <p:cNvPr id="51" name="Rectangle: Rounded Corners 50">
            <a:extLst>
              <a:ext uri="{FF2B5EF4-FFF2-40B4-BE49-F238E27FC236}">
                <a16:creationId xmlns:a16="http://schemas.microsoft.com/office/drawing/2014/main" id="{2EA6BEF2-E028-49E5-A090-7AC0C4BC4230}"/>
              </a:ext>
            </a:extLst>
          </p:cNvPr>
          <p:cNvSpPr/>
          <p:nvPr/>
        </p:nvSpPr>
        <p:spPr>
          <a:xfrm>
            <a:off x="3765665" y="2963300"/>
            <a:ext cx="7489768" cy="1200581"/>
          </a:xfrm>
          <a:prstGeom prst="roundRect">
            <a:avLst>
              <a:gd name="adj"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KRAŠTOVAIZDŽIO NATŪRALIOS DINAMIKOS IMITAVIMO KIRTIMAI  </a:t>
            </a:r>
          </a:p>
          <a:p>
            <a:pPr algn="ctr"/>
            <a:r>
              <a:rPr lang="lt-LT" dirty="0"/>
              <a:t>(planuojami BAST lygmeniu, skirti užtikrinti gerą buveinių būklę ilgalaikėje perspektyvoje)</a:t>
            </a:r>
          </a:p>
        </p:txBody>
      </p:sp>
      <p:sp>
        <p:nvSpPr>
          <p:cNvPr id="20" name="Rectangle: Rounded Corners 19">
            <a:extLst>
              <a:ext uri="{FF2B5EF4-FFF2-40B4-BE49-F238E27FC236}">
                <a16:creationId xmlns:a16="http://schemas.microsoft.com/office/drawing/2014/main" id="{05646963-30E4-4B72-984E-23AB92681B8E}"/>
              </a:ext>
            </a:extLst>
          </p:cNvPr>
          <p:cNvSpPr/>
          <p:nvPr/>
        </p:nvSpPr>
        <p:spPr>
          <a:xfrm>
            <a:off x="1502569" y="4566966"/>
            <a:ext cx="3232495" cy="846328"/>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t>Pavieni</a:t>
            </a:r>
            <a:r>
              <a:rPr lang="lt-LT" sz="2000" b="1" dirty="0"/>
              <a:t>ų medžių kirtimai</a:t>
            </a:r>
            <a:endParaRPr lang="lt-LT" sz="2000" dirty="0"/>
          </a:p>
        </p:txBody>
      </p:sp>
      <p:sp>
        <p:nvSpPr>
          <p:cNvPr id="21" name="Rectangle: Rounded Corners 20">
            <a:extLst>
              <a:ext uri="{FF2B5EF4-FFF2-40B4-BE49-F238E27FC236}">
                <a16:creationId xmlns:a16="http://schemas.microsoft.com/office/drawing/2014/main" id="{3D7C3E38-FFF6-4408-962C-E67710A7622D}"/>
              </a:ext>
            </a:extLst>
          </p:cNvPr>
          <p:cNvSpPr/>
          <p:nvPr/>
        </p:nvSpPr>
        <p:spPr>
          <a:xfrm>
            <a:off x="4928714" y="4536053"/>
            <a:ext cx="3144265" cy="877241"/>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Mažų </a:t>
            </a:r>
            <a:r>
              <a:rPr lang="lt-LT" sz="2000" b="1" dirty="0" err="1"/>
              <a:t>retmių</a:t>
            </a:r>
            <a:r>
              <a:rPr lang="lt-LT" sz="2000" b="1" dirty="0"/>
              <a:t> </a:t>
            </a:r>
            <a:r>
              <a:rPr lang="lt-LT" sz="2000" b="1" dirty="0" err="1"/>
              <a:t>formavim</a:t>
            </a:r>
            <a:r>
              <a:rPr lang="en-GB" sz="2000" b="1" dirty="0"/>
              <a:t>o </a:t>
            </a:r>
            <a:r>
              <a:rPr lang="en-GB" sz="2000" b="1" dirty="0" err="1"/>
              <a:t>kirtima</a:t>
            </a:r>
            <a:r>
              <a:rPr lang="lt-LT" sz="2000" b="1" dirty="0"/>
              <a:t>i</a:t>
            </a:r>
            <a:endParaRPr lang="lt-LT" sz="2000" dirty="0"/>
          </a:p>
        </p:txBody>
      </p:sp>
      <p:sp>
        <p:nvSpPr>
          <p:cNvPr id="22" name="Rectangle: Rounded Corners 21">
            <a:extLst>
              <a:ext uri="{FF2B5EF4-FFF2-40B4-BE49-F238E27FC236}">
                <a16:creationId xmlns:a16="http://schemas.microsoft.com/office/drawing/2014/main" id="{823AD20D-FA17-432D-B514-7D57533EC198}"/>
              </a:ext>
            </a:extLst>
          </p:cNvPr>
          <p:cNvSpPr/>
          <p:nvPr/>
        </p:nvSpPr>
        <p:spPr>
          <a:xfrm>
            <a:off x="8612973" y="4536052"/>
            <a:ext cx="3144265" cy="877241"/>
          </a:xfrm>
          <a:prstGeom prst="roundRect">
            <a:avLst>
              <a:gd name="adj"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t>Didelių </a:t>
            </a:r>
            <a:r>
              <a:rPr lang="lt-LT" sz="2000" b="1" dirty="0" err="1"/>
              <a:t>retmių</a:t>
            </a:r>
            <a:r>
              <a:rPr lang="lt-LT" sz="2000" b="1" dirty="0"/>
              <a:t> </a:t>
            </a:r>
            <a:r>
              <a:rPr lang="lt-LT" sz="2000" b="1" dirty="0" err="1"/>
              <a:t>formavim</a:t>
            </a:r>
            <a:r>
              <a:rPr lang="en-GB" sz="2000" b="1" dirty="0"/>
              <a:t>o </a:t>
            </a:r>
            <a:r>
              <a:rPr lang="en-GB" sz="2000" b="1" dirty="0" err="1"/>
              <a:t>kirtimai</a:t>
            </a:r>
            <a:endParaRPr lang="lt-LT" sz="2000" dirty="0"/>
          </a:p>
        </p:txBody>
      </p:sp>
      <p:sp>
        <p:nvSpPr>
          <p:cNvPr id="23" name="Rectangle: Rounded Corners 22">
            <a:extLst>
              <a:ext uri="{FF2B5EF4-FFF2-40B4-BE49-F238E27FC236}">
                <a16:creationId xmlns:a16="http://schemas.microsoft.com/office/drawing/2014/main" id="{BF1F16DF-8D14-43A2-A9D3-5F6AAFB82B3C}"/>
              </a:ext>
            </a:extLst>
          </p:cNvPr>
          <p:cNvSpPr/>
          <p:nvPr/>
        </p:nvSpPr>
        <p:spPr>
          <a:xfrm>
            <a:off x="1308919" y="4439979"/>
            <a:ext cx="7037060" cy="1530638"/>
          </a:xfrm>
          <a:prstGeom prst="roundRect">
            <a:avLst/>
          </a:prstGeom>
          <a:no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dirty="0"/>
          </a:p>
          <a:p>
            <a:pPr algn="ctr"/>
            <a:endParaRPr lang="lt-LT" sz="1600" dirty="0"/>
          </a:p>
          <a:p>
            <a:pPr algn="ctr"/>
            <a:endParaRPr lang="lt-LT" sz="1200" dirty="0">
              <a:solidFill>
                <a:schemeClr val="tx1"/>
              </a:solidFill>
            </a:endParaRPr>
          </a:p>
          <a:p>
            <a:pPr algn="ctr"/>
            <a:endParaRPr lang="lt-LT" dirty="0">
              <a:solidFill>
                <a:schemeClr val="accent4">
                  <a:lumMod val="75000"/>
                </a:schemeClr>
              </a:solidFill>
            </a:endParaRPr>
          </a:p>
          <a:p>
            <a:r>
              <a:rPr lang="lt-LT" sz="1600" dirty="0">
                <a:solidFill>
                  <a:schemeClr val="accent4">
                    <a:lumMod val="60000"/>
                    <a:lumOff val="40000"/>
                  </a:schemeClr>
                </a:solidFill>
              </a:rPr>
              <a:t>       </a:t>
            </a:r>
            <a:r>
              <a:rPr lang="lt-LT" b="1" dirty="0">
                <a:solidFill>
                  <a:schemeClr val="accent4">
                    <a:lumMod val="60000"/>
                    <a:lumOff val="40000"/>
                  </a:schemeClr>
                </a:solidFill>
              </a:rPr>
              <a:t>Buveinės plotas 50-100 ha</a:t>
            </a:r>
            <a:endParaRPr lang="lt-LT" sz="1600" b="1" dirty="0">
              <a:solidFill>
                <a:schemeClr val="accent4">
                  <a:lumMod val="60000"/>
                  <a:lumOff val="40000"/>
                </a:schemeClr>
              </a:solidFill>
            </a:endParaRPr>
          </a:p>
        </p:txBody>
      </p:sp>
      <p:sp>
        <p:nvSpPr>
          <p:cNvPr id="24" name="Rectangle: Rounded Corners 23">
            <a:extLst>
              <a:ext uri="{FF2B5EF4-FFF2-40B4-BE49-F238E27FC236}">
                <a16:creationId xmlns:a16="http://schemas.microsoft.com/office/drawing/2014/main" id="{CC969B68-4A29-4A6C-83C2-D843384DC387}"/>
              </a:ext>
            </a:extLst>
          </p:cNvPr>
          <p:cNvSpPr/>
          <p:nvPr/>
        </p:nvSpPr>
        <p:spPr>
          <a:xfrm>
            <a:off x="1144385" y="4337998"/>
            <a:ext cx="10859193" cy="1730293"/>
          </a:xfrm>
          <a:prstGeom prst="roundRect">
            <a:avLst/>
          </a:prstGeom>
          <a:no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dirty="0"/>
          </a:p>
          <a:p>
            <a:pPr algn="ctr"/>
            <a:endParaRPr lang="lt-LT" sz="1600" dirty="0"/>
          </a:p>
          <a:p>
            <a:pPr algn="ctr"/>
            <a:endParaRPr lang="lt-LT" sz="1400" dirty="0">
              <a:solidFill>
                <a:schemeClr val="tx1"/>
              </a:solidFill>
            </a:endParaRPr>
          </a:p>
          <a:p>
            <a:pPr algn="ctr"/>
            <a:endParaRPr lang="lt-LT" sz="1200" dirty="0">
              <a:solidFill>
                <a:schemeClr val="tx1"/>
              </a:solidFill>
            </a:endParaRPr>
          </a:p>
          <a:p>
            <a:pPr algn="ctr"/>
            <a:r>
              <a:rPr lang="lt-LT" sz="1200" dirty="0">
                <a:solidFill>
                  <a:schemeClr val="accent4">
                    <a:lumMod val="75000"/>
                  </a:schemeClr>
                </a:solidFill>
              </a:rPr>
              <a:t>						</a:t>
            </a:r>
            <a:r>
              <a:rPr lang="lt-LT" sz="1200" dirty="0">
                <a:solidFill>
                  <a:schemeClr val="accent4">
                    <a:lumMod val="60000"/>
                    <a:lumOff val="40000"/>
                  </a:schemeClr>
                </a:solidFill>
              </a:rPr>
              <a:t>                       </a:t>
            </a:r>
            <a:r>
              <a:rPr lang="lt-LT" b="1" dirty="0">
                <a:solidFill>
                  <a:schemeClr val="accent4">
                    <a:lumMod val="60000"/>
                    <a:lumOff val="40000"/>
                  </a:schemeClr>
                </a:solidFill>
              </a:rPr>
              <a:t>Buveinės plotas &gt;100 ha</a:t>
            </a:r>
            <a:endParaRPr lang="lt-LT" sz="1200" b="1"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42A6B64A-A75F-4B5D-9A2B-C243305F22D9}"/>
              </a:ext>
            </a:extLst>
          </p:cNvPr>
          <p:cNvSpPr/>
          <p:nvPr/>
        </p:nvSpPr>
        <p:spPr>
          <a:xfrm>
            <a:off x="265495" y="742049"/>
            <a:ext cx="11175391" cy="3532455"/>
          </a:xfrm>
          <a:prstGeom prst="rect">
            <a:avLst/>
          </a:prstGeom>
          <a:solidFill>
            <a:srgbClr val="781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400" dirty="0"/>
              <a:t>Kuo natūralios buveinės plotas teritorijoje didesnis, tuo daugiau skirtingų priemonių galima naudoti nekenkiant natūralios buveinės būklei BAST. </a:t>
            </a:r>
          </a:p>
          <a:p>
            <a:endParaRPr lang="lt-LT" sz="2400" dirty="0"/>
          </a:p>
          <a:p>
            <a:r>
              <a:rPr lang="lt-LT" sz="2400" dirty="0"/>
              <a:t>Rekomendacijose natūralios buveinės pagal jų plotą BAST skirstomos į 3 kategorijas: </a:t>
            </a:r>
          </a:p>
          <a:p>
            <a:pPr lvl="0"/>
            <a:r>
              <a:rPr lang="lt-LT" sz="2400" dirty="0"/>
              <a:t>Natūralios buveinės tipas užima iki 50 ha, </a:t>
            </a:r>
          </a:p>
          <a:p>
            <a:pPr lvl="0"/>
            <a:r>
              <a:rPr lang="lt-LT" sz="2400" dirty="0"/>
              <a:t>Natūralios buveinės tipas užima 50-100 ha,</a:t>
            </a:r>
          </a:p>
          <a:p>
            <a:pPr lvl="0"/>
            <a:r>
              <a:rPr lang="lt-LT" sz="2400" dirty="0"/>
              <a:t>Natūralios buveinės tipas užima daugiau nei 100 ha.</a:t>
            </a:r>
          </a:p>
          <a:p>
            <a:pPr algn="ctr"/>
            <a:endParaRPr lang="lt-LT" dirty="0"/>
          </a:p>
        </p:txBody>
      </p:sp>
    </p:spTree>
    <p:extLst>
      <p:ext uri="{BB962C8B-B14F-4D97-AF65-F5344CB8AC3E}">
        <p14:creationId xmlns:p14="http://schemas.microsoft.com/office/powerpoint/2010/main" val="24186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EA250B-3653-4005-986B-81A0A4BDF476}"/>
              </a:ext>
            </a:extLst>
          </p:cNvPr>
          <p:cNvSpPr>
            <a:spLocks noGrp="1"/>
          </p:cNvSpPr>
          <p:nvPr>
            <p:ph sz="half" idx="1"/>
          </p:nvPr>
        </p:nvSpPr>
        <p:spPr>
          <a:xfrm>
            <a:off x="148819" y="1021080"/>
            <a:ext cx="7676891" cy="3580555"/>
          </a:xfrm>
        </p:spPr>
        <p:txBody>
          <a:bodyPr>
            <a:normAutofit/>
          </a:bodyPr>
          <a:lstStyle/>
          <a:p>
            <a:pPr marL="0" lvl="0" indent="0">
              <a:lnSpc>
                <a:spcPct val="100000"/>
              </a:lnSpc>
              <a:spcBef>
                <a:spcPts val="1200"/>
              </a:spcBef>
              <a:buNone/>
            </a:pPr>
            <a:r>
              <a:rPr lang="lt-LT" b="1" dirty="0">
                <a:solidFill>
                  <a:schemeClr val="accent4">
                    <a:lumMod val="40000"/>
                    <a:lumOff val="60000"/>
                  </a:schemeClr>
                </a:solidFill>
              </a:rPr>
              <a:t>PAVIENIŲ MEDŽIŲ KIRTIMAS (I)</a:t>
            </a:r>
          </a:p>
          <a:p>
            <a:pPr marL="0" lvl="0" indent="0">
              <a:lnSpc>
                <a:spcPct val="100000"/>
              </a:lnSpc>
              <a:spcBef>
                <a:spcPts val="1200"/>
              </a:spcBef>
              <a:buNone/>
            </a:pPr>
            <a:r>
              <a:rPr lang="lt-LT" dirty="0"/>
              <a:t>Kertami pavieniai medžiai ir medžių grupės iki 500 kv. m. </a:t>
            </a:r>
            <a:r>
              <a:rPr lang="lt-LT" dirty="0" err="1"/>
              <a:t>mikroaikštelės</a:t>
            </a:r>
            <a:r>
              <a:rPr lang="lt-LT" dirty="0"/>
              <a:t>; </a:t>
            </a:r>
          </a:p>
          <a:p>
            <a:pPr marL="0" indent="0">
              <a:lnSpc>
                <a:spcPct val="100000"/>
              </a:lnSpc>
              <a:spcBef>
                <a:spcPts val="1200"/>
              </a:spcBef>
              <a:buNone/>
            </a:pPr>
            <a:r>
              <a:rPr lang="lt-LT" dirty="0"/>
              <a:t>Natūralios buveinės pirmo ardo skalsumas po kirtimų turi būti ne mažesnis kaip 0,6.</a:t>
            </a:r>
          </a:p>
          <a:p>
            <a:pPr marL="0" indent="0">
              <a:lnSpc>
                <a:spcPct val="100000"/>
              </a:lnSpc>
              <a:spcBef>
                <a:spcPts val="1200"/>
              </a:spcBef>
              <a:buNone/>
            </a:pPr>
            <a:r>
              <a:rPr lang="lt-LT" dirty="0"/>
              <a:t>Per vieną atvejį leidžiama iškirsti ne daugiau nei 10 proc. natūralios buveinės tūrio.</a:t>
            </a:r>
          </a:p>
          <a:p>
            <a:pPr>
              <a:lnSpc>
                <a:spcPct val="100000"/>
              </a:lnSpc>
              <a:spcBef>
                <a:spcPts val="1200"/>
              </a:spcBef>
            </a:pPr>
            <a:endParaRPr lang="en-US" dirty="0"/>
          </a:p>
        </p:txBody>
      </p:sp>
      <p:sp>
        <p:nvSpPr>
          <p:cNvPr id="4" name="Title 1">
            <a:extLst>
              <a:ext uri="{FF2B5EF4-FFF2-40B4-BE49-F238E27FC236}">
                <a16:creationId xmlns:a16="http://schemas.microsoft.com/office/drawing/2014/main" id="{0CCCCF0C-E2CA-4B0F-8886-E53E7A1F7075}"/>
              </a:ext>
            </a:extLst>
          </p:cNvPr>
          <p:cNvSpPr txBox="1">
            <a:spLocks/>
          </p:cNvSpPr>
          <p:nvPr/>
        </p:nvSpPr>
        <p:spPr>
          <a:xfrm>
            <a:off x="195262" y="84541"/>
            <a:ext cx="11908069"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(I)</a:t>
            </a:r>
          </a:p>
        </p:txBody>
      </p:sp>
      <p:pic>
        <p:nvPicPr>
          <p:cNvPr id="5" name="Picture 4">
            <a:extLst>
              <a:ext uri="{FF2B5EF4-FFF2-40B4-BE49-F238E27FC236}">
                <a16:creationId xmlns:a16="http://schemas.microsoft.com/office/drawing/2014/main" id="{6A208328-E40E-4EEB-8939-B8784925A34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91946" y="1677756"/>
            <a:ext cx="3666691" cy="4167290"/>
          </a:xfrm>
          <a:prstGeom prst="rect">
            <a:avLst/>
          </a:prstGeom>
        </p:spPr>
      </p:pic>
      <p:sp>
        <p:nvSpPr>
          <p:cNvPr id="2" name="Freeform: Shape 1">
            <a:extLst>
              <a:ext uri="{FF2B5EF4-FFF2-40B4-BE49-F238E27FC236}">
                <a16:creationId xmlns:a16="http://schemas.microsoft.com/office/drawing/2014/main" id="{A0E3D330-AE45-43AF-97D4-F9715267EC8E}"/>
              </a:ext>
            </a:extLst>
          </p:cNvPr>
          <p:cNvSpPr/>
          <p:nvPr/>
        </p:nvSpPr>
        <p:spPr>
          <a:xfrm>
            <a:off x="9292167" y="2668437"/>
            <a:ext cx="359833" cy="210229"/>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33" h="228599">
                <a:moveTo>
                  <a:pt x="4233" y="4232"/>
                </a:moveTo>
                <a:lnTo>
                  <a:pt x="194733" y="29632"/>
                </a:lnTo>
                <a:lnTo>
                  <a:pt x="325966" y="-1"/>
                </a:lnTo>
                <a:lnTo>
                  <a:pt x="359833" y="139699"/>
                </a:lnTo>
                <a:lnTo>
                  <a:pt x="190500" y="207432"/>
                </a:lnTo>
                <a:lnTo>
                  <a:pt x="101600" y="228599"/>
                </a:lnTo>
                <a:lnTo>
                  <a:pt x="0" y="207432"/>
                </a:lnTo>
                <a:lnTo>
                  <a:pt x="7408" y="188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Freeform: Shape 6">
            <a:extLst>
              <a:ext uri="{FF2B5EF4-FFF2-40B4-BE49-F238E27FC236}">
                <a16:creationId xmlns:a16="http://schemas.microsoft.com/office/drawing/2014/main" id="{440063BD-27C8-4570-97BA-906E13E8679E}"/>
              </a:ext>
            </a:extLst>
          </p:cNvPr>
          <p:cNvSpPr/>
          <p:nvPr/>
        </p:nvSpPr>
        <p:spPr>
          <a:xfrm>
            <a:off x="9652000" y="3811174"/>
            <a:ext cx="223308" cy="182978"/>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08" h="198967">
                <a:moveTo>
                  <a:pt x="29633" y="29839"/>
                </a:moveTo>
                <a:lnTo>
                  <a:pt x="194733" y="0"/>
                </a:lnTo>
                <a:lnTo>
                  <a:pt x="214841" y="60130"/>
                </a:lnTo>
                <a:lnTo>
                  <a:pt x="223308" y="110067"/>
                </a:lnTo>
                <a:lnTo>
                  <a:pt x="190500" y="177800"/>
                </a:lnTo>
                <a:lnTo>
                  <a:pt x="101600" y="198967"/>
                </a:lnTo>
                <a:lnTo>
                  <a:pt x="0" y="177800"/>
                </a:lnTo>
                <a:lnTo>
                  <a:pt x="29633" y="10233"/>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Freeform: Shape 7">
            <a:extLst>
              <a:ext uri="{FF2B5EF4-FFF2-40B4-BE49-F238E27FC236}">
                <a16:creationId xmlns:a16="http://schemas.microsoft.com/office/drawing/2014/main" id="{F95330F4-D36E-4735-9007-0103276AE6F1}"/>
              </a:ext>
            </a:extLst>
          </p:cNvPr>
          <p:cNvSpPr/>
          <p:nvPr/>
        </p:nvSpPr>
        <p:spPr>
          <a:xfrm>
            <a:off x="9695390" y="4752974"/>
            <a:ext cx="220133" cy="339726"/>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0133 w 325966"/>
              <a:gd name="connsiteY3" fmla="*/ 15351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0133"/>
              <a:gd name="connsiteY0" fmla="*/ 2344 h 226711"/>
              <a:gd name="connsiteX1" fmla="*/ 194733 w 220133"/>
              <a:gd name="connsiteY1" fmla="*/ 27744 h 226711"/>
              <a:gd name="connsiteX2" fmla="*/ 220132 w 220133"/>
              <a:gd name="connsiteY2" fmla="*/ 80969 h 226711"/>
              <a:gd name="connsiteX3" fmla="*/ 220133 w 220133"/>
              <a:gd name="connsiteY3" fmla="*/ 151621 h 226711"/>
              <a:gd name="connsiteX4" fmla="*/ 190500 w 220133"/>
              <a:gd name="connsiteY4" fmla="*/ 205544 h 226711"/>
              <a:gd name="connsiteX5" fmla="*/ 101600 w 220133"/>
              <a:gd name="connsiteY5" fmla="*/ 226711 h 226711"/>
              <a:gd name="connsiteX6" fmla="*/ 0 w 220133"/>
              <a:gd name="connsiteY6" fmla="*/ 205544 h 226711"/>
              <a:gd name="connsiteX7" fmla="*/ 7408 w 220133"/>
              <a:gd name="connsiteY7" fmla="*/ 0 h 226711"/>
              <a:gd name="connsiteX0" fmla="*/ 4233 w 220133"/>
              <a:gd name="connsiteY0" fmla="*/ 2344 h 369411"/>
              <a:gd name="connsiteX1" fmla="*/ 194733 w 220133"/>
              <a:gd name="connsiteY1" fmla="*/ 27744 h 369411"/>
              <a:gd name="connsiteX2" fmla="*/ 220132 w 220133"/>
              <a:gd name="connsiteY2" fmla="*/ 80969 h 369411"/>
              <a:gd name="connsiteX3" fmla="*/ 220133 w 220133"/>
              <a:gd name="connsiteY3" fmla="*/ 151621 h 369411"/>
              <a:gd name="connsiteX4" fmla="*/ 190500 w 220133"/>
              <a:gd name="connsiteY4" fmla="*/ 205544 h 369411"/>
              <a:gd name="connsiteX5" fmla="*/ 42334 w 220133"/>
              <a:gd name="connsiteY5" fmla="*/ 369411 h 369411"/>
              <a:gd name="connsiteX6" fmla="*/ 0 w 220133"/>
              <a:gd name="connsiteY6" fmla="*/ 205544 h 369411"/>
              <a:gd name="connsiteX7" fmla="*/ 7408 w 220133"/>
              <a:gd name="connsiteY7" fmla="*/ 0 h 369411"/>
              <a:gd name="connsiteX0" fmla="*/ 4233 w 220133"/>
              <a:gd name="connsiteY0" fmla="*/ 2344 h 369411"/>
              <a:gd name="connsiteX1" fmla="*/ 194733 w 220133"/>
              <a:gd name="connsiteY1" fmla="*/ 27744 h 369411"/>
              <a:gd name="connsiteX2" fmla="*/ 220132 w 220133"/>
              <a:gd name="connsiteY2" fmla="*/ 80969 h 369411"/>
              <a:gd name="connsiteX3" fmla="*/ 220133 w 220133"/>
              <a:gd name="connsiteY3" fmla="*/ 151621 h 369411"/>
              <a:gd name="connsiteX4" fmla="*/ 156633 w 220133"/>
              <a:gd name="connsiteY4" fmla="*/ 348244 h 369411"/>
              <a:gd name="connsiteX5" fmla="*/ 42334 w 220133"/>
              <a:gd name="connsiteY5" fmla="*/ 369411 h 369411"/>
              <a:gd name="connsiteX6" fmla="*/ 0 w 220133"/>
              <a:gd name="connsiteY6" fmla="*/ 205544 h 369411"/>
              <a:gd name="connsiteX7" fmla="*/ 7408 w 220133"/>
              <a:gd name="connsiteY7" fmla="*/ 0 h 36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 h="369411">
                <a:moveTo>
                  <a:pt x="4233" y="2344"/>
                </a:moveTo>
                <a:lnTo>
                  <a:pt x="194733" y="27744"/>
                </a:lnTo>
                <a:lnTo>
                  <a:pt x="220132" y="80969"/>
                </a:lnTo>
                <a:cubicBezTo>
                  <a:pt x="220132" y="104520"/>
                  <a:pt x="220133" y="128070"/>
                  <a:pt x="220133" y="151621"/>
                </a:cubicBezTo>
                <a:lnTo>
                  <a:pt x="156633" y="348244"/>
                </a:lnTo>
                <a:lnTo>
                  <a:pt x="42334" y="369411"/>
                </a:lnTo>
                <a:lnTo>
                  <a:pt x="0" y="205544"/>
                </a:lnTo>
                <a:lnTo>
                  <a:pt x="7408" y="0"/>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Freeform: Shape 8">
            <a:extLst>
              <a:ext uri="{FF2B5EF4-FFF2-40B4-BE49-F238E27FC236}">
                <a16:creationId xmlns:a16="http://schemas.microsoft.com/office/drawing/2014/main" id="{0C9179A3-D002-45F1-8C9E-DCA0DDDD1471}"/>
              </a:ext>
            </a:extLst>
          </p:cNvPr>
          <p:cNvSpPr/>
          <p:nvPr/>
        </p:nvSpPr>
        <p:spPr>
          <a:xfrm>
            <a:off x="11159066" y="5027613"/>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Freeform: Shape 9">
            <a:extLst>
              <a:ext uri="{FF2B5EF4-FFF2-40B4-BE49-F238E27FC236}">
                <a16:creationId xmlns:a16="http://schemas.microsoft.com/office/drawing/2014/main" id="{851F8A8B-7F7F-4954-AFAB-3D34E7BFB22B}"/>
              </a:ext>
            </a:extLst>
          </p:cNvPr>
          <p:cNvSpPr/>
          <p:nvPr/>
        </p:nvSpPr>
        <p:spPr>
          <a:xfrm>
            <a:off x="11264370" y="4106864"/>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Freeform: Shape 10">
            <a:extLst>
              <a:ext uri="{FF2B5EF4-FFF2-40B4-BE49-F238E27FC236}">
                <a16:creationId xmlns:a16="http://schemas.microsoft.com/office/drawing/2014/main" id="{6547EDCC-120E-485A-8F61-8A8370ADED9B}"/>
              </a:ext>
            </a:extLst>
          </p:cNvPr>
          <p:cNvSpPr/>
          <p:nvPr/>
        </p:nvSpPr>
        <p:spPr>
          <a:xfrm>
            <a:off x="10237256" y="1779587"/>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4" name="Freeform: Shape 13">
            <a:extLst>
              <a:ext uri="{FF2B5EF4-FFF2-40B4-BE49-F238E27FC236}">
                <a16:creationId xmlns:a16="http://schemas.microsoft.com/office/drawing/2014/main" id="{3018F0FB-9385-4CAB-86C2-10692083D9B1}"/>
              </a:ext>
            </a:extLst>
          </p:cNvPr>
          <p:cNvSpPr/>
          <p:nvPr/>
        </p:nvSpPr>
        <p:spPr>
          <a:xfrm>
            <a:off x="9763654" y="5367537"/>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5" name="Freeform: Shape 14">
            <a:extLst>
              <a:ext uri="{FF2B5EF4-FFF2-40B4-BE49-F238E27FC236}">
                <a16:creationId xmlns:a16="http://schemas.microsoft.com/office/drawing/2014/main" id="{E7A81C95-E35C-4271-BC04-0B219721DC9F}"/>
              </a:ext>
            </a:extLst>
          </p:cNvPr>
          <p:cNvSpPr/>
          <p:nvPr/>
        </p:nvSpPr>
        <p:spPr>
          <a:xfrm>
            <a:off x="11369674" y="2790974"/>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Tree>
    <p:extLst>
      <p:ext uri="{BB962C8B-B14F-4D97-AF65-F5344CB8AC3E}">
        <p14:creationId xmlns:p14="http://schemas.microsoft.com/office/powerpoint/2010/main" val="953147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EA250B-3653-4005-986B-81A0A4BDF476}"/>
              </a:ext>
            </a:extLst>
          </p:cNvPr>
          <p:cNvSpPr>
            <a:spLocks noGrp="1"/>
          </p:cNvSpPr>
          <p:nvPr>
            <p:ph sz="half" idx="1"/>
          </p:nvPr>
        </p:nvSpPr>
        <p:spPr>
          <a:xfrm>
            <a:off x="148819" y="1021079"/>
            <a:ext cx="7676891" cy="5195163"/>
          </a:xfrm>
        </p:spPr>
        <p:txBody>
          <a:bodyPr>
            <a:normAutofit lnSpcReduction="10000"/>
          </a:bodyPr>
          <a:lstStyle/>
          <a:p>
            <a:pPr marL="0" lvl="0" indent="0">
              <a:lnSpc>
                <a:spcPct val="100000"/>
              </a:lnSpc>
              <a:spcBef>
                <a:spcPts val="1200"/>
              </a:spcBef>
              <a:buNone/>
            </a:pPr>
            <a:r>
              <a:rPr lang="lt-LT" b="1" dirty="0">
                <a:solidFill>
                  <a:schemeClr val="accent4">
                    <a:lumMod val="40000"/>
                    <a:lumOff val="60000"/>
                  </a:schemeClr>
                </a:solidFill>
              </a:rPr>
              <a:t>PAVIENIŲ MEDŽIŲ KIRTIMAS (II)</a:t>
            </a:r>
          </a:p>
          <a:p>
            <a:pPr marL="0" indent="0">
              <a:lnSpc>
                <a:spcPct val="100000"/>
              </a:lnSpc>
              <a:spcBef>
                <a:spcPts val="1200"/>
              </a:spcBef>
              <a:buNone/>
            </a:pPr>
            <a:r>
              <a:rPr lang="lt-LT" dirty="0"/>
              <a:t>Medžiai kertami esamo perspektyvaus pomiškio vietose ir ten kur tikimasi jo atsiradimo. </a:t>
            </a:r>
          </a:p>
          <a:p>
            <a:pPr marL="0" indent="0">
              <a:lnSpc>
                <a:spcPct val="100000"/>
              </a:lnSpc>
              <a:spcBef>
                <a:spcPts val="1200"/>
              </a:spcBef>
              <a:buNone/>
            </a:pPr>
            <a:r>
              <a:rPr lang="lt-LT" dirty="0"/>
              <a:t>Nėra rekomenduojama atverti </a:t>
            </a:r>
            <a:r>
              <a:rPr lang="lt-LT" dirty="0" err="1"/>
              <a:t>mikroaikšteles</a:t>
            </a:r>
            <a:r>
              <a:rPr lang="lt-LT" dirty="0"/>
              <a:t> ten kur pomiškio dar nėra, nes tai gali paskatinti konkuruojančios augalijos (pvz. lazdynų, aviečių) įsigalėjimą. Nesant perspektyvaus pomiškio ar </a:t>
            </a:r>
            <a:r>
              <a:rPr lang="lt-LT" dirty="0" err="1"/>
              <a:t>savaiminukų</a:t>
            </a:r>
            <a:r>
              <a:rPr lang="lt-LT" dirty="0"/>
              <a:t>, miško paklotės šviesos rėžimą reikėtų didinti atsargiai. </a:t>
            </a:r>
          </a:p>
          <a:p>
            <a:pPr marL="0" indent="0">
              <a:lnSpc>
                <a:spcPct val="100000"/>
              </a:lnSpc>
              <a:spcBef>
                <a:spcPts val="1200"/>
              </a:spcBef>
              <a:buNone/>
            </a:pPr>
            <a:r>
              <a:rPr lang="lt-LT" dirty="0"/>
              <a:t>Kirtimui atrenkami mažiausiai biologinės įvairovės požiūriu vertingi medžiai – medžiai su </a:t>
            </a:r>
            <a:r>
              <a:rPr lang="lt-LT" dirty="0" err="1"/>
              <a:t>mikrobuveinėmis</a:t>
            </a:r>
            <a:r>
              <a:rPr lang="lt-LT" dirty="0"/>
              <a:t> saugojami.</a:t>
            </a:r>
          </a:p>
          <a:p>
            <a:pPr marL="0" lvl="0" indent="0">
              <a:lnSpc>
                <a:spcPct val="100000"/>
              </a:lnSpc>
              <a:spcBef>
                <a:spcPts val="1200"/>
              </a:spcBef>
              <a:buNone/>
            </a:pPr>
            <a:endParaRPr lang="lt-LT" dirty="0"/>
          </a:p>
          <a:p>
            <a:pPr>
              <a:lnSpc>
                <a:spcPct val="100000"/>
              </a:lnSpc>
              <a:spcBef>
                <a:spcPts val="1200"/>
              </a:spcBef>
            </a:pPr>
            <a:endParaRPr lang="en-US" dirty="0"/>
          </a:p>
        </p:txBody>
      </p:sp>
      <p:sp>
        <p:nvSpPr>
          <p:cNvPr id="4" name="Title 1">
            <a:extLst>
              <a:ext uri="{FF2B5EF4-FFF2-40B4-BE49-F238E27FC236}">
                <a16:creationId xmlns:a16="http://schemas.microsoft.com/office/drawing/2014/main" id="{0CCCCF0C-E2CA-4B0F-8886-E53E7A1F7075}"/>
              </a:ext>
            </a:extLst>
          </p:cNvPr>
          <p:cNvSpPr txBox="1">
            <a:spLocks/>
          </p:cNvSpPr>
          <p:nvPr/>
        </p:nvSpPr>
        <p:spPr>
          <a:xfrm>
            <a:off x="195262" y="84541"/>
            <a:ext cx="11908069"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(II)</a:t>
            </a:r>
          </a:p>
        </p:txBody>
      </p:sp>
      <p:pic>
        <p:nvPicPr>
          <p:cNvPr id="13" name="Picture 12">
            <a:extLst>
              <a:ext uri="{FF2B5EF4-FFF2-40B4-BE49-F238E27FC236}">
                <a16:creationId xmlns:a16="http://schemas.microsoft.com/office/drawing/2014/main" id="{5502FE39-C157-4DD5-9A26-EDEA499DA05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91946" y="1677756"/>
            <a:ext cx="3666691" cy="4167290"/>
          </a:xfrm>
          <a:prstGeom prst="rect">
            <a:avLst/>
          </a:prstGeom>
        </p:spPr>
      </p:pic>
      <p:sp>
        <p:nvSpPr>
          <p:cNvPr id="16" name="Freeform: Shape 15">
            <a:extLst>
              <a:ext uri="{FF2B5EF4-FFF2-40B4-BE49-F238E27FC236}">
                <a16:creationId xmlns:a16="http://schemas.microsoft.com/office/drawing/2014/main" id="{41CCDD65-6EFC-4191-9E20-BD3627CF1A5B}"/>
              </a:ext>
            </a:extLst>
          </p:cNvPr>
          <p:cNvSpPr/>
          <p:nvPr/>
        </p:nvSpPr>
        <p:spPr>
          <a:xfrm>
            <a:off x="9292167" y="2668437"/>
            <a:ext cx="359833" cy="210229"/>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33" h="228599">
                <a:moveTo>
                  <a:pt x="4233" y="4232"/>
                </a:moveTo>
                <a:lnTo>
                  <a:pt x="194733" y="29632"/>
                </a:lnTo>
                <a:lnTo>
                  <a:pt x="325966" y="-1"/>
                </a:lnTo>
                <a:lnTo>
                  <a:pt x="359833" y="139699"/>
                </a:lnTo>
                <a:lnTo>
                  <a:pt x="190500" y="207432"/>
                </a:lnTo>
                <a:lnTo>
                  <a:pt x="101600" y="228599"/>
                </a:lnTo>
                <a:lnTo>
                  <a:pt x="0" y="207432"/>
                </a:lnTo>
                <a:lnTo>
                  <a:pt x="7408" y="188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Freeform: Shape 16">
            <a:extLst>
              <a:ext uri="{FF2B5EF4-FFF2-40B4-BE49-F238E27FC236}">
                <a16:creationId xmlns:a16="http://schemas.microsoft.com/office/drawing/2014/main" id="{DFB22C0C-00D7-4A63-A734-A112E87A912C}"/>
              </a:ext>
            </a:extLst>
          </p:cNvPr>
          <p:cNvSpPr/>
          <p:nvPr/>
        </p:nvSpPr>
        <p:spPr>
          <a:xfrm>
            <a:off x="9652000" y="3811174"/>
            <a:ext cx="223308" cy="182978"/>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308" h="198967">
                <a:moveTo>
                  <a:pt x="29633" y="29839"/>
                </a:moveTo>
                <a:lnTo>
                  <a:pt x="194733" y="0"/>
                </a:lnTo>
                <a:lnTo>
                  <a:pt x="214841" y="60130"/>
                </a:lnTo>
                <a:lnTo>
                  <a:pt x="223308" y="110067"/>
                </a:lnTo>
                <a:lnTo>
                  <a:pt x="190500" y="177800"/>
                </a:lnTo>
                <a:lnTo>
                  <a:pt x="101600" y="198967"/>
                </a:lnTo>
                <a:lnTo>
                  <a:pt x="0" y="177800"/>
                </a:lnTo>
                <a:lnTo>
                  <a:pt x="29633" y="10233"/>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Freeform: Shape 17">
            <a:extLst>
              <a:ext uri="{FF2B5EF4-FFF2-40B4-BE49-F238E27FC236}">
                <a16:creationId xmlns:a16="http://schemas.microsoft.com/office/drawing/2014/main" id="{9DF03D43-9E2D-4AB0-A57B-1E0D08671867}"/>
              </a:ext>
            </a:extLst>
          </p:cNvPr>
          <p:cNvSpPr/>
          <p:nvPr/>
        </p:nvSpPr>
        <p:spPr>
          <a:xfrm>
            <a:off x="9695390" y="4752974"/>
            <a:ext cx="220133" cy="339726"/>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0133 w 325966"/>
              <a:gd name="connsiteY3" fmla="*/ 15351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0133"/>
              <a:gd name="connsiteY0" fmla="*/ 2344 h 226711"/>
              <a:gd name="connsiteX1" fmla="*/ 194733 w 220133"/>
              <a:gd name="connsiteY1" fmla="*/ 27744 h 226711"/>
              <a:gd name="connsiteX2" fmla="*/ 220132 w 220133"/>
              <a:gd name="connsiteY2" fmla="*/ 80969 h 226711"/>
              <a:gd name="connsiteX3" fmla="*/ 220133 w 220133"/>
              <a:gd name="connsiteY3" fmla="*/ 151621 h 226711"/>
              <a:gd name="connsiteX4" fmla="*/ 190500 w 220133"/>
              <a:gd name="connsiteY4" fmla="*/ 205544 h 226711"/>
              <a:gd name="connsiteX5" fmla="*/ 101600 w 220133"/>
              <a:gd name="connsiteY5" fmla="*/ 226711 h 226711"/>
              <a:gd name="connsiteX6" fmla="*/ 0 w 220133"/>
              <a:gd name="connsiteY6" fmla="*/ 205544 h 226711"/>
              <a:gd name="connsiteX7" fmla="*/ 7408 w 220133"/>
              <a:gd name="connsiteY7" fmla="*/ 0 h 226711"/>
              <a:gd name="connsiteX0" fmla="*/ 4233 w 220133"/>
              <a:gd name="connsiteY0" fmla="*/ 2344 h 369411"/>
              <a:gd name="connsiteX1" fmla="*/ 194733 w 220133"/>
              <a:gd name="connsiteY1" fmla="*/ 27744 h 369411"/>
              <a:gd name="connsiteX2" fmla="*/ 220132 w 220133"/>
              <a:gd name="connsiteY2" fmla="*/ 80969 h 369411"/>
              <a:gd name="connsiteX3" fmla="*/ 220133 w 220133"/>
              <a:gd name="connsiteY3" fmla="*/ 151621 h 369411"/>
              <a:gd name="connsiteX4" fmla="*/ 190500 w 220133"/>
              <a:gd name="connsiteY4" fmla="*/ 205544 h 369411"/>
              <a:gd name="connsiteX5" fmla="*/ 42334 w 220133"/>
              <a:gd name="connsiteY5" fmla="*/ 369411 h 369411"/>
              <a:gd name="connsiteX6" fmla="*/ 0 w 220133"/>
              <a:gd name="connsiteY6" fmla="*/ 205544 h 369411"/>
              <a:gd name="connsiteX7" fmla="*/ 7408 w 220133"/>
              <a:gd name="connsiteY7" fmla="*/ 0 h 369411"/>
              <a:gd name="connsiteX0" fmla="*/ 4233 w 220133"/>
              <a:gd name="connsiteY0" fmla="*/ 2344 h 369411"/>
              <a:gd name="connsiteX1" fmla="*/ 194733 w 220133"/>
              <a:gd name="connsiteY1" fmla="*/ 27744 h 369411"/>
              <a:gd name="connsiteX2" fmla="*/ 220132 w 220133"/>
              <a:gd name="connsiteY2" fmla="*/ 80969 h 369411"/>
              <a:gd name="connsiteX3" fmla="*/ 220133 w 220133"/>
              <a:gd name="connsiteY3" fmla="*/ 151621 h 369411"/>
              <a:gd name="connsiteX4" fmla="*/ 156633 w 220133"/>
              <a:gd name="connsiteY4" fmla="*/ 348244 h 369411"/>
              <a:gd name="connsiteX5" fmla="*/ 42334 w 220133"/>
              <a:gd name="connsiteY5" fmla="*/ 369411 h 369411"/>
              <a:gd name="connsiteX6" fmla="*/ 0 w 220133"/>
              <a:gd name="connsiteY6" fmla="*/ 205544 h 369411"/>
              <a:gd name="connsiteX7" fmla="*/ 7408 w 220133"/>
              <a:gd name="connsiteY7" fmla="*/ 0 h 36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 h="369411">
                <a:moveTo>
                  <a:pt x="4233" y="2344"/>
                </a:moveTo>
                <a:lnTo>
                  <a:pt x="194733" y="27744"/>
                </a:lnTo>
                <a:lnTo>
                  <a:pt x="220132" y="80969"/>
                </a:lnTo>
                <a:cubicBezTo>
                  <a:pt x="220132" y="104520"/>
                  <a:pt x="220133" y="128070"/>
                  <a:pt x="220133" y="151621"/>
                </a:cubicBezTo>
                <a:lnTo>
                  <a:pt x="156633" y="348244"/>
                </a:lnTo>
                <a:lnTo>
                  <a:pt x="42334" y="369411"/>
                </a:lnTo>
                <a:lnTo>
                  <a:pt x="0" y="205544"/>
                </a:lnTo>
                <a:lnTo>
                  <a:pt x="7408" y="0"/>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Freeform: Shape 18">
            <a:extLst>
              <a:ext uri="{FF2B5EF4-FFF2-40B4-BE49-F238E27FC236}">
                <a16:creationId xmlns:a16="http://schemas.microsoft.com/office/drawing/2014/main" id="{CD232E78-FBFD-4E24-8CF5-B83A7B75E0E8}"/>
              </a:ext>
            </a:extLst>
          </p:cNvPr>
          <p:cNvSpPr/>
          <p:nvPr/>
        </p:nvSpPr>
        <p:spPr>
          <a:xfrm>
            <a:off x="11159066" y="5027613"/>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Freeform: Shape 19">
            <a:extLst>
              <a:ext uri="{FF2B5EF4-FFF2-40B4-BE49-F238E27FC236}">
                <a16:creationId xmlns:a16="http://schemas.microsoft.com/office/drawing/2014/main" id="{3B7C6825-F669-4040-8759-B379649ECC50}"/>
              </a:ext>
            </a:extLst>
          </p:cNvPr>
          <p:cNvSpPr/>
          <p:nvPr/>
        </p:nvSpPr>
        <p:spPr>
          <a:xfrm>
            <a:off x="11264370" y="4106864"/>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1" name="Freeform: Shape 20">
            <a:extLst>
              <a:ext uri="{FF2B5EF4-FFF2-40B4-BE49-F238E27FC236}">
                <a16:creationId xmlns:a16="http://schemas.microsoft.com/office/drawing/2014/main" id="{FAE5913E-521C-4902-B5B0-734AF93B7E40}"/>
              </a:ext>
            </a:extLst>
          </p:cNvPr>
          <p:cNvSpPr/>
          <p:nvPr/>
        </p:nvSpPr>
        <p:spPr>
          <a:xfrm>
            <a:off x="10237256" y="1779587"/>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Freeform: Shape 21">
            <a:extLst>
              <a:ext uri="{FF2B5EF4-FFF2-40B4-BE49-F238E27FC236}">
                <a16:creationId xmlns:a16="http://schemas.microsoft.com/office/drawing/2014/main" id="{2AA0D801-1681-4F7F-9CA5-3A22E61FE510}"/>
              </a:ext>
            </a:extLst>
          </p:cNvPr>
          <p:cNvSpPr/>
          <p:nvPr/>
        </p:nvSpPr>
        <p:spPr>
          <a:xfrm>
            <a:off x="9763654" y="5367537"/>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3" name="Freeform: Shape 22">
            <a:extLst>
              <a:ext uri="{FF2B5EF4-FFF2-40B4-BE49-F238E27FC236}">
                <a16:creationId xmlns:a16="http://schemas.microsoft.com/office/drawing/2014/main" id="{BE4CCAA9-D2C3-41F9-8462-F63C32FE49D4}"/>
              </a:ext>
            </a:extLst>
          </p:cNvPr>
          <p:cNvSpPr/>
          <p:nvPr/>
        </p:nvSpPr>
        <p:spPr>
          <a:xfrm>
            <a:off x="11369674" y="2790974"/>
            <a:ext cx="210608" cy="202672"/>
          </a:xfrm>
          <a:custGeom>
            <a:avLst/>
            <a:gdLst>
              <a:gd name="connsiteX0" fmla="*/ 4233 w 359833"/>
              <a:gd name="connsiteY0" fmla="*/ 4233 h 228600"/>
              <a:gd name="connsiteX1" fmla="*/ 194733 w 359833"/>
              <a:gd name="connsiteY1" fmla="*/ 29633 h 228600"/>
              <a:gd name="connsiteX2" fmla="*/ 325966 w 359833"/>
              <a:gd name="connsiteY2" fmla="*/ 0 h 228600"/>
              <a:gd name="connsiteX3" fmla="*/ 359833 w 359833"/>
              <a:gd name="connsiteY3" fmla="*/ 139700 h 228600"/>
              <a:gd name="connsiteX4" fmla="*/ 190500 w 359833"/>
              <a:gd name="connsiteY4" fmla="*/ 207433 h 228600"/>
              <a:gd name="connsiteX5" fmla="*/ 101600 w 359833"/>
              <a:gd name="connsiteY5" fmla="*/ 228600 h 228600"/>
              <a:gd name="connsiteX6" fmla="*/ 0 w 359833"/>
              <a:gd name="connsiteY6" fmla="*/ 207433 h 228600"/>
              <a:gd name="connsiteX7" fmla="*/ 0 w 359833"/>
              <a:gd name="connsiteY7" fmla="*/ 84666 h 228600"/>
              <a:gd name="connsiteX0" fmla="*/ 4233 w 359833"/>
              <a:gd name="connsiteY0" fmla="*/ 33867 h 258234"/>
              <a:gd name="connsiteX1" fmla="*/ 194733 w 359833"/>
              <a:gd name="connsiteY1" fmla="*/ 59267 h 258234"/>
              <a:gd name="connsiteX2" fmla="*/ 325966 w 359833"/>
              <a:gd name="connsiteY2" fmla="*/ 29634 h 258234"/>
              <a:gd name="connsiteX3" fmla="*/ 359833 w 359833"/>
              <a:gd name="connsiteY3" fmla="*/ 169334 h 258234"/>
              <a:gd name="connsiteX4" fmla="*/ 190500 w 359833"/>
              <a:gd name="connsiteY4" fmla="*/ 237067 h 258234"/>
              <a:gd name="connsiteX5" fmla="*/ 101600 w 359833"/>
              <a:gd name="connsiteY5" fmla="*/ 258234 h 258234"/>
              <a:gd name="connsiteX6" fmla="*/ 0 w 359833"/>
              <a:gd name="connsiteY6" fmla="*/ 237067 h 258234"/>
              <a:gd name="connsiteX7" fmla="*/ 0 w 359833"/>
              <a:gd name="connsiteY7" fmla="*/ 0 h 258234"/>
              <a:gd name="connsiteX0" fmla="*/ 4233 w 359833"/>
              <a:gd name="connsiteY0" fmla="*/ 12701 h 237068"/>
              <a:gd name="connsiteX1" fmla="*/ 194733 w 359833"/>
              <a:gd name="connsiteY1" fmla="*/ 38101 h 237068"/>
              <a:gd name="connsiteX2" fmla="*/ 325966 w 359833"/>
              <a:gd name="connsiteY2" fmla="*/ 8468 h 237068"/>
              <a:gd name="connsiteX3" fmla="*/ 359833 w 359833"/>
              <a:gd name="connsiteY3" fmla="*/ 148168 h 237068"/>
              <a:gd name="connsiteX4" fmla="*/ 190500 w 359833"/>
              <a:gd name="connsiteY4" fmla="*/ 215901 h 237068"/>
              <a:gd name="connsiteX5" fmla="*/ 101600 w 359833"/>
              <a:gd name="connsiteY5" fmla="*/ 237068 h 237068"/>
              <a:gd name="connsiteX6" fmla="*/ 0 w 359833"/>
              <a:gd name="connsiteY6" fmla="*/ 215901 h 237068"/>
              <a:gd name="connsiteX7" fmla="*/ 10583 w 359833"/>
              <a:gd name="connsiteY7" fmla="*/ 0 h 237068"/>
              <a:gd name="connsiteX0" fmla="*/ 4233 w 359833"/>
              <a:gd name="connsiteY0" fmla="*/ 4232 h 228599"/>
              <a:gd name="connsiteX1" fmla="*/ 194733 w 359833"/>
              <a:gd name="connsiteY1" fmla="*/ 29632 h 228599"/>
              <a:gd name="connsiteX2" fmla="*/ 325966 w 359833"/>
              <a:gd name="connsiteY2" fmla="*/ -1 h 228599"/>
              <a:gd name="connsiteX3" fmla="*/ 359833 w 359833"/>
              <a:gd name="connsiteY3" fmla="*/ 139699 h 228599"/>
              <a:gd name="connsiteX4" fmla="*/ 190500 w 359833"/>
              <a:gd name="connsiteY4" fmla="*/ 207432 h 228599"/>
              <a:gd name="connsiteX5" fmla="*/ 101600 w 359833"/>
              <a:gd name="connsiteY5" fmla="*/ 228599 h 228599"/>
              <a:gd name="connsiteX6" fmla="*/ 0 w 359833"/>
              <a:gd name="connsiteY6" fmla="*/ 207432 h 228599"/>
              <a:gd name="connsiteX7" fmla="*/ 7408 w 359833"/>
              <a:gd name="connsiteY7" fmla="*/ 1888 h 228599"/>
              <a:gd name="connsiteX0" fmla="*/ 4233 w 325966"/>
              <a:gd name="connsiteY0" fmla="*/ 4233 h 228600"/>
              <a:gd name="connsiteX1" fmla="*/ 194733 w 325966"/>
              <a:gd name="connsiteY1" fmla="*/ 29633 h 228600"/>
              <a:gd name="connsiteX2" fmla="*/ 325966 w 325966"/>
              <a:gd name="connsiteY2" fmla="*/ 0 h 228600"/>
              <a:gd name="connsiteX3" fmla="*/ 223308 w 325966"/>
              <a:gd name="connsiteY3" fmla="*/ 139700 h 228600"/>
              <a:gd name="connsiteX4" fmla="*/ 190500 w 325966"/>
              <a:gd name="connsiteY4" fmla="*/ 207433 h 228600"/>
              <a:gd name="connsiteX5" fmla="*/ 101600 w 325966"/>
              <a:gd name="connsiteY5" fmla="*/ 228600 h 228600"/>
              <a:gd name="connsiteX6" fmla="*/ 0 w 325966"/>
              <a:gd name="connsiteY6" fmla="*/ 207433 h 228600"/>
              <a:gd name="connsiteX7" fmla="*/ 7408 w 325966"/>
              <a:gd name="connsiteY7" fmla="*/ 1889 h 228600"/>
              <a:gd name="connsiteX0" fmla="*/ 4233 w 223308"/>
              <a:gd name="connsiteY0" fmla="*/ 2344 h 226711"/>
              <a:gd name="connsiteX1" fmla="*/ 194733 w 223308"/>
              <a:gd name="connsiteY1" fmla="*/ 27744 h 226711"/>
              <a:gd name="connsiteX2" fmla="*/ 214841 w 223308"/>
              <a:gd name="connsiteY2" fmla="*/ 87874 h 226711"/>
              <a:gd name="connsiteX3" fmla="*/ 223308 w 223308"/>
              <a:gd name="connsiteY3" fmla="*/ 137811 h 226711"/>
              <a:gd name="connsiteX4" fmla="*/ 190500 w 223308"/>
              <a:gd name="connsiteY4" fmla="*/ 205544 h 226711"/>
              <a:gd name="connsiteX5" fmla="*/ 101600 w 223308"/>
              <a:gd name="connsiteY5" fmla="*/ 226711 h 226711"/>
              <a:gd name="connsiteX6" fmla="*/ 0 w 223308"/>
              <a:gd name="connsiteY6" fmla="*/ 205544 h 226711"/>
              <a:gd name="connsiteX7" fmla="*/ 7408 w 223308"/>
              <a:gd name="connsiteY7" fmla="*/ 0 h 226711"/>
              <a:gd name="connsiteX0" fmla="*/ 4233 w 223308"/>
              <a:gd name="connsiteY0" fmla="*/ 0 h 224367"/>
              <a:gd name="connsiteX1" fmla="*/ 194733 w 223308"/>
              <a:gd name="connsiteY1" fmla="*/ 25400 h 224367"/>
              <a:gd name="connsiteX2" fmla="*/ 214841 w 223308"/>
              <a:gd name="connsiteY2" fmla="*/ 85530 h 224367"/>
              <a:gd name="connsiteX3" fmla="*/ 223308 w 223308"/>
              <a:gd name="connsiteY3" fmla="*/ 135467 h 224367"/>
              <a:gd name="connsiteX4" fmla="*/ 190500 w 223308"/>
              <a:gd name="connsiteY4" fmla="*/ 203200 h 224367"/>
              <a:gd name="connsiteX5" fmla="*/ 101600 w 223308"/>
              <a:gd name="connsiteY5" fmla="*/ 224367 h 224367"/>
              <a:gd name="connsiteX6" fmla="*/ 0 w 223308"/>
              <a:gd name="connsiteY6" fmla="*/ 203200 h 224367"/>
              <a:gd name="connsiteX7" fmla="*/ 29633 w 223308"/>
              <a:gd name="connsiteY7" fmla="*/ 35633 h 224367"/>
              <a:gd name="connsiteX0" fmla="*/ 29633 w 223308"/>
              <a:gd name="connsiteY0" fmla="*/ 2983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16029 h 198967"/>
              <a:gd name="connsiteX1" fmla="*/ 194733 w 223308"/>
              <a:gd name="connsiteY1" fmla="*/ 0 h 198967"/>
              <a:gd name="connsiteX2" fmla="*/ 214841 w 223308"/>
              <a:gd name="connsiteY2" fmla="*/ 60130 h 198967"/>
              <a:gd name="connsiteX3" fmla="*/ 223308 w 223308"/>
              <a:gd name="connsiteY3" fmla="*/ 110067 h 198967"/>
              <a:gd name="connsiteX4" fmla="*/ 190500 w 223308"/>
              <a:gd name="connsiteY4" fmla="*/ 177800 h 198967"/>
              <a:gd name="connsiteX5" fmla="*/ 101600 w 223308"/>
              <a:gd name="connsiteY5" fmla="*/ 198967 h 198967"/>
              <a:gd name="connsiteX6" fmla="*/ 0 w 223308"/>
              <a:gd name="connsiteY6" fmla="*/ 177800 h 198967"/>
              <a:gd name="connsiteX7" fmla="*/ 29633 w 223308"/>
              <a:gd name="connsiteY7" fmla="*/ 10233 h 198967"/>
              <a:gd name="connsiteX0" fmla="*/ 23283 w 223308"/>
              <a:gd name="connsiteY0" fmla="*/ 37444 h 220382"/>
              <a:gd name="connsiteX1" fmla="*/ 113772 w 223308"/>
              <a:gd name="connsiteY1" fmla="*/ 0 h 220382"/>
              <a:gd name="connsiteX2" fmla="*/ 194733 w 223308"/>
              <a:gd name="connsiteY2" fmla="*/ 21415 h 220382"/>
              <a:gd name="connsiteX3" fmla="*/ 214841 w 223308"/>
              <a:gd name="connsiteY3" fmla="*/ 81545 h 220382"/>
              <a:gd name="connsiteX4" fmla="*/ 223308 w 223308"/>
              <a:gd name="connsiteY4" fmla="*/ 131482 h 220382"/>
              <a:gd name="connsiteX5" fmla="*/ 190500 w 223308"/>
              <a:gd name="connsiteY5" fmla="*/ 199215 h 220382"/>
              <a:gd name="connsiteX6" fmla="*/ 101600 w 223308"/>
              <a:gd name="connsiteY6" fmla="*/ 220382 h 220382"/>
              <a:gd name="connsiteX7" fmla="*/ 0 w 223308"/>
              <a:gd name="connsiteY7" fmla="*/ 199215 h 220382"/>
              <a:gd name="connsiteX8" fmla="*/ 29633 w 223308"/>
              <a:gd name="connsiteY8" fmla="*/ 31648 h 220382"/>
              <a:gd name="connsiteX0" fmla="*/ 10583 w 210608"/>
              <a:gd name="connsiteY0" fmla="*/ 37444 h 220382"/>
              <a:gd name="connsiteX1" fmla="*/ 101072 w 210608"/>
              <a:gd name="connsiteY1" fmla="*/ 0 h 220382"/>
              <a:gd name="connsiteX2" fmla="*/ 182033 w 210608"/>
              <a:gd name="connsiteY2" fmla="*/ 21415 h 220382"/>
              <a:gd name="connsiteX3" fmla="*/ 202141 w 210608"/>
              <a:gd name="connsiteY3" fmla="*/ 81545 h 220382"/>
              <a:gd name="connsiteX4" fmla="*/ 210608 w 210608"/>
              <a:gd name="connsiteY4" fmla="*/ 131482 h 220382"/>
              <a:gd name="connsiteX5" fmla="*/ 177800 w 210608"/>
              <a:gd name="connsiteY5" fmla="*/ 199215 h 220382"/>
              <a:gd name="connsiteX6" fmla="*/ 88900 w 210608"/>
              <a:gd name="connsiteY6" fmla="*/ 220382 h 220382"/>
              <a:gd name="connsiteX7" fmla="*/ 0 w 210608"/>
              <a:gd name="connsiteY7" fmla="*/ 142250 h 220382"/>
              <a:gd name="connsiteX8" fmla="*/ 16933 w 210608"/>
              <a:gd name="connsiteY8" fmla="*/ 31648 h 22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08" h="220382">
                <a:moveTo>
                  <a:pt x="10583" y="37444"/>
                </a:moveTo>
                <a:cubicBezTo>
                  <a:pt x="42863" y="33594"/>
                  <a:pt x="68792" y="3850"/>
                  <a:pt x="101072" y="0"/>
                </a:cubicBezTo>
                <a:lnTo>
                  <a:pt x="182033" y="21415"/>
                </a:lnTo>
                <a:lnTo>
                  <a:pt x="202141" y="81545"/>
                </a:lnTo>
                <a:lnTo>
                  <a:pt x="210608" y="131482"/>
                </a:lnTo>
                <a:lnTo>
                  <a:pt x="177800" y="199215"/>
                </a:lnTo>
                <a:lnTo>
                  <a:pt x="88900" y="220382"/>
                </a:lnTo>
                <a:lnTo>
                  <a:pt x="0" y="142250"/>
                </a:lnTo>
                <a:lnTo>
                  <a:pt x="16933" y="31648"/>
                </a:lnTo>
              </a:path>
            </a:pathLst>
          </a:custGeom>
          <a:pattFill prst="openDmnd">
            <a:fgClr>
              <a:srgbClr val="FF0000"/>
            </a:fgClr>
            <a:bgClr>
              <a:srgbClr val="00B050"/>
            </a:bgClr>
          </a:patt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Tree>
    <p:extLst>
      <p:ext uri="{BB962C8B-B14F-4D97-AF65-F5344CB8AC3E}">
        <p14:creationId xmlns:p14="http://schemas.microsoft.com/office/powerpoint/2010/main" val="4167491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E479B9-8455-455C-B6EE-44A187BAE08E}"/>
              </a:ext>
            </a:extLst>
          </p:cNvPr>
          <p:cNvSpPr/>
          <p:nvPr/>
        </p:nvSpPr>
        <p:spPr>
          <a:xfrm>
            <a:off x="219074" y="1012954"/>
            <a:ext cx="11739563" cy="523220"/>
          </a:xfrm>
          <a:prstGeom prst="rect">
            <a:avLst/>
          </a:prstGeom>
        </p:spPr>
        <p:txBody>
          <a:bodyPr wrap="square">
            <a:spAutoFit/>
          </a:bodyPr>
          <a:lstStyle/>
          <a:p>
            <a:pPr lvl="0" algn="just">
              <a:spcAft>
                <a:spcPts val="0"/>
              </a:spcAft>
            </a:pPr>
            <a:r>
              <a:rPr lang="lt-LT" sz="2800" b="1" dirty="0">
                <a:solidFill>
                  <a:schemeClr val="accent4">
                    <a:lumMod val="40000"/>
                    <a:lumOff val="60000"/>
                  </a:schemeClr>
                </a:solidFill>
                <a:ea typeface="Times New Roman" panose="02020603050405020304" pitchFamily="18" charset="0"/>
              </a:rPr>
              <a:t>MAŽŲ RETMIŲ FORMAVIMO KIRTIMAI (I)</a:t>
            </a:r>
            <a:endParaRPr lang="lt-LT" sz="2800" b="1" i="1" dirty="0">
              <a:solidFill>
                <a:schemeClr val="accent4">
                  <a:lumMod val="40000"/>
                  <a:lumOff val="60000"/>
                </a:schemeClr>
              </a:solidFill>
              <a:ea typeface="Times New Roman" panose="02020603050405020304" pitchFamily="18" charset="0"/>
            </a:endParaRPr>
          </a:p>
        </p:txBody>
      </p:sp>
      <p:sp>
        <p:nvSpPr>
          <p:cNvPr id="7" name="Title 1">
            <a:extLst>
              <a:ext uri="{FF2B5EF4-FFF2-40B4-BE49-F238E27FC236}">
                <a16:creationId xmlns:a16="http://schemas.microsoft.com/office/drawing/2014/main" id="{A742E64E-7568-4BAF-B169-044D9EB46C43}"/>
              </a:ext>
            </a:extLst>
          </p:cNvPr>
          <p:cNvSpPr txBox="1">
            <a:spLocks/>
          </p:cNvSpPr>
          <p:nvPr/>
        </p:nvSpPr>
        <p:spPr>
          <a:xfrm>
            <a:off x="195262" y="84541"/>
            <a:ext cx="11908069"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(III)</a:t>
            </a:r>
          </a:p>
        </p:txBody>
      </p:sp>
      <p:sp>
        <p:nvSpPr>
          <p:cNvPr id="4" name="Rectangle 3">
            <a:extLst>
              <a:ext uri="{FF2B5EF4-FFF2-40B4-BE49-F238E27FC236}">
                <a16:creationId xmlns:a16="http://schemas.microsoft.com/office/drawing/2014/main" id="{08ACB1D9-1E1F-4ECB-9EB2-1CF01DE7B857}"/>
              </a:ext>
            </a:extLst>
          </p:cNvPr>
          <p:cNvSpPr/>
          <p:nvPr/>
        </p:nvSpPr>
        <p:spPr>
          <a:xfrm>
            <a:off x="323792" y="1677756"/>
            <a:ext cx="7641647" cy="4247317"/>
          </a:xfrm>
          <a:prstGeom prst="rect">
            <a:avLst/>
          </a:prstGeom>
        </p:spPr>
        <p:txBody>
          <a:bodyPr wrap="square">
            <a:spAutoFit/>
          </a:bodyPr>
          <a:lstStyle/>
          <a:p>
            <a:pPr lvl="0">
              <a:spcAft>
                <a:spcPts val="1200"/>
              </a:spcAft>
            </a:pPr>
            <a:r>
              <a:rPr lang="lt-LT" sz="2400" dirty="0">
                <a:solidFill>
                  <a:schemeClr val="bg1"/>
                </a:solidFill>
                <a:ea typeface="Times New Roman" panose="02020603050405020304" pitchFamily="18" charset="0"/>
              </a:rPr>
              <a:t>Kertamos medžių grupės iki 0,25 ha.</a:t>
            </a:r>
          </a:p>
          <a:p>
            <a:pPr>
              <a:spcAft>
                <a:spcPts val="1200"/>
              </a:spcAft>
            </a:pPr>
            <a:r>
              <a:rPr lang="lt-LT" sz="2400" dirty="0">
                <a:solidFill>
                  <a:schemeClr val="bg1"/>
                </a:solidFill>
                <a:ea typeface="Times New Roman" panose="02020603050405020304" pitchFamily="18" charset="0"/>
              </a:rPr>
              <a:t>Formuojamose </a:t>
            </a:r>
            <a:r>
              <a:rPr lang="lt-LT" sz="2400" dirty="0" err="1">
                <a:solidFill>
                  <a:schemeClr val="bg1"/>
                </a:solidFill>
                <a:ea typeface="Times New Roman" panose="02020603050405020304" pitchFamily="18" charset="0"/>
              </a:rPr>
              <a:t>retmėse</a:t>
            </a:r>
            <a:r>
              <a:rPr lang="lt-LT" sz="2400" dirty="0">
                <a:solidFill>
                  <a:schemeClr val="bg1"/>
                </a:solidFill>
                <a:ea typeface="Times New Roman" panose="02020603050405020304" pitchFamily="18" charset="0"/>
              </a:rPr>
              <a:t> rekomenduojama palikti I ardo medžių skaičių, sudarantį konkrečios buveinės aprašyme nurodytą skalsumą (0,2-0,3)</a:t>
            </a:r>
          </a:p>
          <a:p>
            <a:pPr lvl="0">
              <a:spcAft>
                <a:spcPts val="1200"/>
              </a:spcAft>
            </a:pPr>
            <a:r>
              <a:rPr lang="lt-LT" sz="2400" dirty="0" err="1">
                <a:solidFill>
                  <a:schemeClr val="bg1"/>
                </a:solidFill>
                <a:ea typeface="Times New Roman" panose="02020603050405020304" pitchFamily="18" charset="0"/>
              </a:rPr>
              <a:t>Retmes</a:t>
            </a:r>
            <a:r>
              <a:rPr lang="lt-LT" sz="2400" dirty="0">
                <a:solidFill>
                  <a:schemeClr val="bg1"/>
                </a:solidFill>
                <a:ea typeface="Times New Roman" panose="02020603050405020304" pitchFamily="18" charset="0"/>
              </a:rPr>
              <a:t> rekomenduojama formuoti gausesnio tikslinio pomiškio vietose. Jeigu pomiškio nėra galbūt geriau kirsti pavienius medžius siekiant unksminių rūšių pomiškio susiformavimo.</a:t>
            </a:r>
            <a:endParaRPr lang="en-GB" sz="24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Kirtimui atrenkami mažiausiai biologinės įvairovės požiūriu vertingi medžiai – medžiai su </a:t>
            </a:r>
            <a:r>
              <a:rPr lang="lt-LT" sz="2400" dirty="0" err="1">
                <a:solidFill>
                  <a:schemeClr val="bg1"/>
                </a:solidFill>
                <a:ea typeface="Times New Roman" panose="02020603050405020304" pitchFamily="18" charset="0"/>
              </a:rPr>
              <a:t>mikrobuveinėmis</a:t>
            </a:r>
            <a:r>
              <a:rPr lang="lt-LT" sz="2400" dirty="0">
                <a:solidFill>
                  <a:schemeClr val="bg1"/>
                </a:solidFill>
                <a:ea typeface="Times New Roman" panose="02020603050405020304" pitchFamily="18" charset="0"/>
              </a:rPr>
              <a:t> saugojami. </a:t>
            </a:r>
          </a:p>
        </p:txBody>
      </p:sp>
      <p:pic>
        <p:nvPicPr>
          <p:cNvPr id="2" name="Picture 1">
            <a:extLst>
              <a:ext uri="{FF2B5EF4-FFF2-40B4-BE49-F238E27FC236}">
                <a16:creationId xmlns:a16="http://schemas.microsoft.com/office/drawing/2014/main" id="{984D4004-22C9-4847-BB69-69FDFAE313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91946" y="1677756"/>
            <a:ext cx="3666691" cy="4167290"/>
          </a:xfrm>
          <a:prstGeom prst="rect">
            <a:avLst/>
          </a:prstGeom>
        </p:spPr>
      </p:pic>
      <p:sp>
        <p:nvSpPr>
          <p:cNvPr id="3" name="Rectangle 2">
            <a:extLst>
              <a:ext uri="{FF2B5EF4-FFF2-40B4-BE49-F238E27FC236}">
                <a16:creationId xmlns:a16="http://schemas.microsoft.com/office/drawing/2014/main" id="{C76B086C-5707-4E8F-82D7-8673B2608F82}"/>
              </a:ext>
            </a:extLst>
          </p:cNvPr>
          <p:cNvSpPr/>
          <p:nvPr/>
        </p:nvSpPr>
        <p:spPr>
          <a:xfrm>
            <a:off x="9245600" y="2771410"/>
            <a:ext cx="1968069" cy="1979982"/>
          </a:xfrm>
          <a:custGeom>
            <a:avLst/>
            <a:gdLst>
              <a:gd name="connsiteX0" fmla="*/ 0 w 1968069"/>
              <a:gd name="connsiteY0" fmla="*/ 0 h 1979982"/>
              <a:gd name="connsiteX1" fmla="*/ 531379 w 1968069"/>
              <a:gd name="connsiteY1" fmla="*/ 0 h 1979982"/>
              <a:gd name="connsiteX2" fmla="*/ 1023396 w 1968069"/>
              <a:gd name="connsiteY2" fmla="*/ 0 h 1979982"/>
              <a:gd name="connsiteX3" fmla="*/ 1495732 w 1968069"/>
              <a:gd name="connsiteY3" fmla="*/ 0 h 1979982"/>
              <a:gd name="connsiteX4" fmla="*/ 1968069 w 1968069"/>
              <a:gd name="connsiteY4" fmla="*/ 0 h 1979982"/>
              <a:gd name="connsiteX5" fmla="*/ 1968069 w 1968069"/>
              <a:gd name="connsiteY5" fmla="*/ 475196 h 1979982"/>
              <a:gd name="connsiteX6" fmla="*/ 1968069 w 1968069"/>
              <a:gd name="connsiteY6" fmla="*/ 1009791 h 1979982"/>
              <a:gd name="connsiteX7" fmla="*/ 1968069 w 1968069"/>
              <a:gd name="connsiteY7" fmla="*/ 1524586 h 1979982"/>
              <a:gd name="connsiteX8" fmla="*/ 1968069 w 1968069"/>
              <a:gd name="connsiteY8" fmla="*/ 1979982 h 1979982"/>
              <a:gd name="connsiteX9" fmla="*/ 1495732 w 1968069"/>
              <a:gd name="connsiteY9" fmla="*/ 1979982 h 1979982"/>
              <a:gd name="connsiteX10" fmla="*/ 1043077 w 1968069"/>
              <a:gd name="connsiteY10" fmla="*/ 1979982 h 1979982"/>
              <a:gd name="connsiteX11" fmla="*/ 551059 w 1968069"/>
              <a:gd name="connsiteY11" fmla="*/ 1979982 h 1979982"/>
              <a:gd name="connsiteX12" fmla="*/ 0 w 1968069"/>
              <a:gd name="connsiteY12" fmla="*/ 1979982 h 1979982"/>
              <a:gd name="connsiteX13" fmla="*/ 0 w 1968069"/>
              <a:gd name="connsiteY13" fmla="*/ 1484987 h 1979982"/>
              <a:gd name="connsiteX14" fmla="*/ 0 w 1968069"/>
              <a:gd name="connsiteY14" fmla="*/ 970191 h 1979982"/>
              <a:gd name="connsiteX15" fmla="*/ 0 w 1968069"/>
              <a:gd name="connsiteY15" fmla="*/ 494996 h 1979982"/>
              <a:gd name="connsiteX16" fmla="*/ 0 w 1968069"/>
              <a:gd name="connsiteY16" fmla="*/ 0 h 197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8069" h="1979982" extrusionOk="0">
                <a:moveTo>
                  <a:pt x="0" y="0"/>
                </a:moveTo>
                <a:cubicBezTo>
                  <a:pt x="251894" y="-52172"/>
                  <a:pt x="295784" y="1561"/>
                  <a:pt x="531379" y="0"/>
                </a:cubicBezTo>
                <a:cubicBezTo>
                  <a:pt x="766974" y="-1561"/>
                  <a:pt x="807112" y="2563"/>
                  <a:pt x="1023396" y="0"/>
                </a:cubicBezTo>
                <a:cubicBezTo>
                  <a:pt x="1239680" y="-2563"/>
                  <a:pt x="1358048" y="8096"/>
                  <a:pt x="1495732" y="0"/>
                </a:cubicBezTo>
                <a:cubicBezTo>
                  <a:pt x="1633416" y="-8096"/>
                  <a:pt x="1746479" y="22560"/>
                  <a:pt x="1968069" y="0"/>
                </a:cubicBezTo>
                <a:cubicBezTo>
                  <a:pt x="1997278" y="173664"/>
                  <a:pt x="1941018" y="270533"/>
                  <a:pt x="1968069" y="475196"/>
                </a:cubicBezTo>
                <a:cubicBezTo>
                  <a:pt x="1995120" y="679859"/>
                  <a:pt x="1907674" y="758227"/>
                  <a:pt x="1968069" y="1009791"/>
                </a:cubicBezTo>
                <a:cubicBezTo>
                  <a:pt x="2028464" y="1261355"/>
                  <a:pt x="1910531" y="1364713"/>
                  <a:pt x="1968069" y="1524586"/>
                </a:cubicBezTo>
                <a:cubicBezTo>
                  <a:pt x="2025607" y="1684459"/>
                  <a:pt x="1925960" y="1797099"/>
                  <a:pt x="1968069" y="1979982"/>
                </a:cubicBezTo>
                <a:cubicBezTo>
                  <a:pt x="1732846" y="2019737"/>
                  <a:pt x="1646262" y="1952211"/>
                  <a:pt x="1495732" y="1979982"/>
                </a:cubicBezTo>
                <a:cubicBezTo>
                  <a:pt x="1345202" y="2007753"/>
                  <a:pt x="1228560" y="1959813"/>
                  <a:pt x="1043077" y="1979982"/>
                </a:cubicBezTo>
                <a:cubicBezTo>
                  <a:pt x="857595" y="2000151"/>
                  <a:pt x="771191" y="1959166"/>
                  <a:pt x="551059" y="1979982"/>
                </a:cubicBezTo>
                <a:cubicBezTo>
                  <a:pt x="330927" y="2000798"/>
                  <a:pt x="216097" y="1972712"/>
                  <a:pt x="0" y="1979982"/>
                </a:cubicBezTo>
                <a:cubicBezTo>
                  <a:pt x="-11789" y="1794320"/>
                  <a:pt x="46044" y="1620251"/>
                  <a:pt x="0" y="1484987"/>
                </a:cubicBezTo>
                <a:cubicBezTo>
                  <a:pt x="-46044" y="1349723"/>
                  <a:pt x="44035" y="1080515"/>
                  <a:pt x="0" y="970191"/>
                </a:cubicBezTo>
                <a:cubicBezTo>
                  <a:pt x="-44035" y="859867"/>
                  <a:pt x="31074" y="592696"/>
                  <a:pt x="0" y="494996"/>
                </a:cubicBezTo>
                <a:cubicBezTo>
                  <a:pt x="-31074" y="397297"/>
                  <a:pt x="34621" y="233139"/>
                  <a:pt x="0" y="0"/>
                </a:cubicBezTo>
                <a:close/>
              </a:path>
            </a:pathLst>
          </a:custGeom>
          <a:noFill/>
          <a:ln w="38100">
            <a:solidFill>
              <a:srgbClr val="FF0000"/>
            </a:solidFill>
            <a:extLst>
              <a:ext uri="{C807C97D-BFC1-408E-A445-0C87EB9F89A2}">
                <ask:lineSketchStyleProps xmlns:ask="http://schemas.microsoft.com/office/drawing/2018/sketchyshapes" sd="350714378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accent4">
                    <a:lumMod val="40000"/>
                    <a:lumOff val="60000"/>
                  </a:schemeClr>
                </a:solidFill>
              </a:rPr>
              <a:t>&gt;0,25ha</a:t>
            </a:r>
          </a:p>
        </p:txBody>
      </p:sp>
      <p:cxnSp>
        <p:nvCxnSpPr>
          <p:cNvPr id="10" name="Straight Arrow Connector 9">
            <a:extLst>
              <a:ext uri="{FF2B5EF4-FFF2-40B4-BE49-F238E27FC236}">
                <a16:creationId xmlns:a16="http://schemas.microsoft.com/office/drawing/2014/main" id="{086DC560-4A22-4844-8E51-80A69CDD63C3}"/>
              </a:ext>
            </a:extLst>
          </p:cNvPr>
          <p:cNvCxnSpPr>
            <a:cxnSpLocks/>
          </p:cNvCxnSpPr>
          <p:nvPr/>
        </p:nvCxnSpPr>
        <p:spPr>
          <a:xfrm>
            <a:off x="9245600" y="2011680"/>
            <a:ext cx="1968069" cy="0"/>
          </a:xfrm>
          <a:prstGeom prst="straightConnector1">
            <a:avLst/>
          </a:prstGeom>
          <a:ln w="38100">
            <a:solidFill>
              <a:srgbClr val="FFFF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823DD6C-638A-46CB-8D8E-E835C9724E89}"/>
              </a:ext>
            </a:extLst>
          </p:cNvPr>
          <p:cNvSpPr txBox="1"/>
          <p:nvPr/>
        </p:nvSpPr>
        <p:spPr>
          <a:xfrm>
            <a:off x="9718115" y="1457145"/>
            <a:ext cx="1023037" cy="584775"/>
          </a:xfrm>
          <a:prstGeom prst="rect">
            <a:avLst/>
          </a:prstGeom>
          <a:noFill/>
        </p:spPr>
        <p:txBody>
          <a:bodyPr wrap="square" rtlCol="0">
            <a:spAutoFit/>
          </a:bodyPr>
          <a:lstStyle/>
          <a:p>
            <a:r>
              <a:rPr lang="lt-LT" sz="3200" dirty="0">
                <a:solidFill>
                  <a:srgbClr val="FFFF00"/>
                </a:solidFill>
              </a:rPr>
              <a:t>50 m</a:t>
            </a:r>
          </a:p>
        </p:txBody>
      </p:sp>
    </p:spTree>
    <p:extLst>
      <p:ext uri="{BB962C8B-B14F-4D97-AF65-F5344CB8AC3E}">
        <p14:creationId xmlns:p14="http://schemas.microsoft.com/office/powerpoint/2010/main" val="427495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A326C-D355-4BAF-B83E-D04B4B16015D}"/>
              </a:ext>
            </a:extLst>
          </p:cNvPr>
          <p:cNvSpPr/>
          <p:nvPr/>
        </p:nvSpPr>
        <p:spPr>
          <a:xfrm>
            <a:off x="214313" y="92142"/>
            <a:ext cx="11644312" cy="1466555"/>
          </a:xfrm>
          <a:prstGeom prst="rect">
            <a:avLst/>
          </a:prstGeom>
        </p:spPr>
        <p:txBody>
          <a:bodyPr wrap="square">
            <a:spAutoFit/>
          </a:bodyPr>
          <a:lstStyle/>
          <a:p>
            <a:pPr lvl="0">
              <a:lnSpc>
                <a:spcPct val="115000"/>
              </a:lnSpc>
              <a:spcAft>
                <a:spcPts val="0"/>
              </a:spcAft>
            </a:pPr>
            <a:r>
              <a:rPr lang="lt-LT" sz="4000" dirty="0">
                <a:solidFill>
                  <a:schemeClr val="bg1"/>
                </a:solidFill>
                <a:ea typeface="Times New Roman" panose="02020603050405020304" pitchFamily="18" charset="0"/>
              </a:rPr>
              <a:t>Perspektyvaus pomiškio kiekis natūraliose miško buveinėse</a:t>
            </a:r>
          </a:p>
        </p:txBody>
      </p:sp>
      <p:graphicFrame>
        <p:nvGraphicFramePr>
          <p:cNvPr id="4" name="Table 3">
            <a:extLst>
              <a:ext uri="{FF2B5EF4-FFF2-40B4-BE49-F238E27FC236}">
                <a16:creationId xmlns:a16="http://schemas.microsoft.com/office/drawing/2014/main" id="{06B1D33D-48AB-474F-8C1F-1B2CF4F41435}"/>
              </a:ext>
            </a:extLst>
          </p:cNvPr>
          <p:cNvGraphicFramePr>
            <a:graphicFrameLocks noGrp="1"/>
          </p:cNvGraphicFramePr>
          <p:nvPr>
            <p:extLst>
              <p:ext uri="{D42A27DB-BD31-4B8C-83A1-F6EECF244321}">
                <p14:modId xmlns:p14="http://schemas.microsoft.com/office/powerpoint/2010/main" val="2413249588"/>
              </p:ext>
            </p:extLst>
          </p:nvPr>
        </p:nvGraphicFramePr>
        <p:xfrm>
          <a:off x="461963" y="1767540"/>
          <a:ext cx="11149012" cy="3894040"/>
        </p:xfrm>
        <a:graphic>
          <a:graphicData uri="http://schemas.openxmlformats.org/drawingml/2006/table">
            <a:tbl>
              <a:tblPr>
                <a:tableStyleId>{8799B23B-EC83-4686-B30A-512413B5E67A}</a:tableStyleId>
              </a:tblPr>
              <a:tblGrid>
                <a:gridCol w="4006909">
                  <a:extLst>
                    <a:ext uri="{9D8B030D-6E8A-4147-A177-3AD203B41FA5}">
                      <a16:colId xmlns:a16="http://schemas.microsoft.com/office/drawing/2014/main" val="3512335947"/>
                    </a:ext>
                  </a:extLst>
                </a:gridCol>
                <a:gridCol w="3155008">
                  <a:extLst>
                    <a:ext uri="{9D8B030D-6E8A-4147-A177-3AD203B41FA5}">
                      <a16:colId xmlns:a16="http://schemas.microsoft.com/office/drawing/2014/main" val="3284469888"/>
                    </a:ext>
                  </a:extLst>
                </a:gridCol>
                <a:gridCol w="3987095">
                  <a:extLst>
                    <a:ext uri="{9D8B030D-6E8A-4147-A177-3AD203B41FA5}">
                      <a16:colId xmlns:a16="http://schemas.microsoft.com/office/drawing/2014/main" val="2124229634"/>
                    </a:ext>
                  </a:extLst>
                </a:gridCol>
              </a:tblGrid>
              <a:tr h="573938">
                <a:tc>
                  <a:txBody>
                    <a:bodyPr/>
                    <a:lstStyle/>
                    <a:p>
                      <a:pPr algn="ctr" fontAlgn="b"/>
                      <a:r>
                        <a:rPr lang="lt-LT" sz="2200" b="1" u="none" strike="noStrike" dirty="0">
                          <a:solidFill>
                            <a:schemeClr val="bg1"/>
                          </a:solidFill>
                          <a:effectLst/>
                          <a:latin typeface="+mn-lt"/>
                        </a:rPr>
                        <a:t>Natūrali buveinė</a:t>
                      </a:r>
                      <a:endParaRPr lang="lt-LT" sz="2200" b="1" i="0"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1" u="none" strike="noStrike" dirty="0">
                          <a:solidFill>
                            <a:schemeClr val="bg1"/>
                          </a:solidFill>
                          <a:effectLst/>
                          <a:latin typeface="+mn-lt"/>
                        </a:rPr>
                        <a:t>Buveinės kodas</a:t>
                      </a:r>
                      <a:endParaRPr lang="lt-LT" sz="2200" b="1" i="0"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1" i="0" u="none" strike="noStrike" dirty="0">
                          <a:solidFill>
                            <a:schemeClr val="bg1"/>
                          </a:solidFill>
                          <a:effectLst/>
                          <a:latin typeface="+mn-lt"/>
                        </a:rPr>
                        <a:t>Perspektyvus pomiškis natūraliose buveinėse </a:t>
                      </a:r>
                      <a:r>
                        <a:rPr lang="lt-LT" sz="2200" b="1" i="0" u="none" strike="noStrike" dirty="0" err="1">
                          <a:solidFill>
                            <a:schemeClr val="bg1"/>
                          </a:solidFill>
                          <a:effectLst/>
                          <a:latin typeface="+mn-lt"/>
                        </a:rPr>
                        <a:t>vnt</a:t>
                      </a:r>
                      <a:r>
                        <a:rPr lang="lt-LT" sz="2200" b="1" i="0" u="none" strike="noStrike" dirty="0">
                          <a:solidFill>
                            <a:schemeClr val="bg1"/>
                          </a:solidFill>
                          <a:effectLst/>
                          <a:latin typeface="+mn-lt"/>
                        </a:rPr>
                        <a:t>/ha</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5549434"/>
                  </a:ext>
                </a:extLst>
              </a:tr>
              <a:tr h="512665">
                <a:tc gridSpan="2">
                  <a:txBody>
                    <a:bodyPr/>
                    <a:lstStyle/>
                    <a:p>
                      <a:pPr marL="252000" algn="l" fontAlgn="b"/>
                      <a:r>
                        <a:rPr lang="lt-LT" sz="2200" b="1" u="none" strike="noStrike" dirty="0">
                          <a:solidFill>
                            <a:schemeClr val="accent4">
                              <a:lumMod val="40000"/>
                              <a:lumOff val="60000"/>
                            </a:schemeClr>
                          </a:solidFill>
                          <a:effectLst/>
                          <a:latin typeface="+mn-lt"/>
                        </a:rPr>
                        <a:t>Visos buveinės</a:t>
                      </a:r>
                      <a:endParaRPr lang="lt-LT" sz="2200" b="1" i="0" u="none" strike="noStrike" dirty="0">
                        <a:solidFill>
                          <a:schemeClr val="accent4">
                            <a:lumMod val="40000"/>
                            <a:lumOff val="60000"/>
                          </a:schemeClr>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fontAlgn="b"/>
                      <a:endParaRPr lang="lt-LT" sz="2200" b="0" i="0" u="none" strike="noStrike" dirty="0">
                        <a:solidFill>
                          <a:schemeClr val="bg1"/>
                        </a:solidFill>
                        <a:effectLst/>
                        <a:latin typeface="+mn-lt"/>
                      </a:endParaRPr>
                    </a:p>
                  </a:txBody>
                  <a:tcPr marL="3175" marR="3175" marT="3175" marB="0" anchor="b"/>
                </a:tc>
                <a:tc>
                  <a:txBody>
                    <a:bodyPr/>
                    <a:lstStyle/>
                    <a:p>
                      <a:pPr algn="ctr" fontAlgn="b"/>
                      <a:r>
                        <a:rPr lang="lt-LT" sz="2200" b="1" i="0" u="none" strike="noStrike" dirty="0">
                          <a:solidFill>
                            <a:schemeClr val="accent4">
                              <a:lumMod val="40000"/>
                              <a:lumOff val="60000"/>
                            </a:schemeClr>
                          </a:solidFill>
                          <a:effectLst/>
                          <a:latin typeface="+mn-lt"/>
                        </a:rPr>
                        <a:t>990</a:t>
                      </a: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0038649"/>
                  </a:ext>
                </a:extLst>
              </a:tr>
              <a:tr h="294690">
                <a:tc>
                  <a:txBody>
                    <a:bodyPr/>
                    <a:lstStyle/>
                    <a:p>
                      <a:pPr marL="252000" algn="l" rtl="0" fontAlgn="ctr"/>
                      <a:r>
                        <a:rPr lang="lt-LT" sz="2200" u="none" strike="noStrike" dirty="0">
                          <a:solidFill>
                            <a:schemeClr val="bg1"/>
                          </a:solidFill>
                          <a:effectLst/>
                          <a:latin typeface="+mn-lt"/>
                        </a:rPr>
                        <a:t>*Plačialapių ir mišrūs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9020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2036</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22947673"/>
                  </a:ext>
                </a:extLst>
              </a:tr>
              <a:tr h="294690">
                <a:tc>
                  <a:txBody>
                    <a:bodyPr/>
                    <a:lstStyle/>
                    <a:p>
                      <a:pPr marL="252000" algn="l" rtl="0" fontAlgn="ctr"/>
                      <a:r>
                        <a:rPr lang="lt-LT" sz="2200" u="none" strike="noStrike" dirty="0" err="1">
                          <a:solidFill>
                            <a:schemeClr val="bg1"/>
                          </a:solidFill>
                          <a:effectLst/>
                          <a:latin typeface="+mn-lt"/>
                        </a:rPr>
                        <a:t>Skroblynai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9160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2011</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74290168"/>
                  </a:ext>
                </a:extLst>
              </a:tr>
              <a:tr h="294690">
                <a:tc>
                  <a:txBody>
                    <a:bodyPr/>
                    <a:lstStyle/>
                    <a:p>
                      <a:pPr marL="252000" algn="l" rtl="0" fontAlgn="ctr"/>
                      <a:r>
                        <a:rPr lang="lt-LT" sz="2200" u="none" strike="noStrike" dirty="0">
                          <a:solidFill>
                            <a:schemeClr val="bg1"/>
                          </a:solidFill>
                          <a:effectLst/>
                          <a:latin typeface="+mn-lt"/>
                        </a:rPr>
                        <a:t>Žolių turtingi eglynai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9050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1832</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7720816"/>
                  </a:ext>
                </a:extLst>
              </a:tr>
              <a:tr h="295427">
                <a:tc>
                  <a:txBody>
                    <a:bodyPr/>
                    <a:lstStyle/>
                    <a:p>
                      <a:pPr marL="252000" algn="l" rtl="0" fontAlgn="ctr"/>
                      <a:r>
                        <a:rPr lang="lt-LT" sz="2200" u="none" strike="noStrike" dirty="0">
                          <a:solidFill>
                            <a:schemeClr val="bg1"/>
                          </a:solidFill>
                          <a:effectLst/>
                          <a:latin typeface="+mn-lt"/>
                        </a:rPr>
                        <a:t>*Pelkėti lapuočių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9180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1417</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1091189"/>
                  </a:ext>
                </a:extLst>
              </a:tr>
              <a:tr h="294690">
                <a:tc>
                  <a:txBody>
                    <a:bodyPr/>
                    <a:lstStyle/>
                    <a:p>
                      <a:pPr marL="252000" algn="l" rtl="0" fontAlgn="ctr"/>
                      <a:r>
                        <a:rPr lang="lt-LT" sz="2200" u="none" strike="noStrike" dirty="0">
                          <a:solidFill>
                            <a:schemeClr val="bg1"/>
                          </a:solidFill>
                          <a:effectLst/>
                          <a:latin typeface="+mn-lt"/>
                        </a:rPr>
                        <a:t>*Aliuviniai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91E0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931</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8511258"/>
                  </a:ext>
                </a:extLst>
              </a:tr>
              <a:tr h="294690">
                <a:tc>
                  <a:txBody>
                    <a:bodyPr/>
                    <a:lstStyle/>
                    <a:p>
                      <a:pPr marL="252000" algn="l" rtl="0" fontAlgn="ctr"/>
                      <a:r>
                        <a:rPr lang="lt-LT" sz="2200" u="none" strike="noStrike" dirty="0">
                          <a:solidFill>
                            <a:schemeClr val="bg1"/>
                          </a:solidFill>
                          <a:effectLst/>
                          <a:latin typeface="+mn-lt"/>
                        </a:rPr>
                        <a:t>*Pelkiniai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91D0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843</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894301"/>
                  </a:ext>
                </a:extLst>
              </a:tr>
              <a:tr h="294690">
                <a:tc>
                  <a:txBody>
                    <a:bodyPr/>
                    <a:lstStyle/>
                    <a:p>
                      <a:pPr marL="252000" algn="l" rtl="0" fontAlgn="ctr"/>
                      <a:r>
                        <a:rPr lang="lt-LT" sz="2200" u="none" strike="noStrike" dirty="0">
                          <a:solidFill>
                            <a:schemeClr val="bg1"/>
                          </a:solidFill>
                          <a:effectLst/>
                          <a:latin typeface="+mn-lt"/>
                        </a:rPr>
                        <a:t>*Griovų ir šlaitų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9080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747</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9570968"/>
                  </a:ext>
                </a:extLst>
              </a:tr>
              <a:tr h="294690">
                <a:tc>
                  <a:txBody>
                    <a:bodyPr/>
                    <a:lstStyle/>
                    <a:p>
                      <a:pPr marL="252000" algn="l" rtl="0" fontAlgn="ctr"/>
                      <a:r>
                        <a:rPr lang="lt-LT" sz="2200" u="none" strike="noStrike" dirty="0">
                          <a:solidFill>
                            <a:schemeClr val="bg1"/>
                          </a:solidFill>
                          <a:effectLst/>
                          <a:latin typeface="+mn-lt"/>
                        </a:rPr>
                        <a:t>*Vakarų taiga</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9010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481</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2040704"/>
                  </a:ext>
                </a:extLst>
              </a:tr>
            </a:tbl>
          </a:graphicData>
        </a:graphic>
      </p:graphicFrame>
      <p:sp>
        <p:nvSpPr>
          <p:cNvPr id="6" name="TextBox 5">
            <a:extLst>
              <a:ext uri="{FF2B5EF4-FFF2-40B4-BE49-F238E27FC236}">
                <a16:creationId xmlns:a16="http://schemas.microsoft.com/office/drawing/2014/main" id="{8F8DA67A-8BB9-4CD1-87C9-3C44B48DCD6B}"/>
              </a:ext>
            </a:extLst>
          </p:cNvPr>
          <p:cNvSpPr txBox="1"/>
          <p:nvPr/>
        </p:nvSpPr>
        <p:spPr>
          <a:xfrm>
            <a:off x="5931297" y="5728498"/>
            <a:ext cx="5927328" cy="461665"/>
          </a:xfrm>
          <a:prstGeom prst="rect">
            <a:avLst/>
          </a:prstGeom>
          <a:noFill/>
        </p:spPr>
        <p:txBody>
          <a:bodyPr wrap="none" rtlCol="0">
            <a:spAutoFit/>
          </a:bodyPr>
          <a:lstStyle/>
          <a:p>
            <a:r>
              <a:rPr lang="lt-LT" sz="2400" i="1" dirty="0">
                <a:solidFill>
                  <a:schemeClr val="accent4">
                    <a:lumMod val="40000"/>
                    <a:lumOff val="60000"/>
                  </a:schemeClr>
                </a:solidFill>
              </a:rPr>
              <a:t>Nacionalinės miškų inventorizacijos duomenys</a:t>
            </a:r>
          </a:p>
        </p:txBody>
      </p:sp>
    </p:spTree>
    <p:extLst>
      <p:ext uri="{BB962C8B-B14F-4D97-AF65-F5344CB8AC3E}">
        <p14:creationId xmlns:p14="http://schemas.microsoft.com/office/powerpoint/2010/main" val="596757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E479B9-8455-455C-B6EE-44A187BAE08E}"/>
              </a:ext>
            </a:extLst>
          </p:cNvPr>
          <p:cNvSpPr/>
          <p:nvPr/>
        </p:nvSpPr>
        <p:spPr>
          <a:xfrm>
            <a:off x="219074" y="1012954"/>
            <a:ext cx="11739563" cy="523220"/>
          </a:xfrm>
          <a:prstGeom prst="rect">
            <a:avLst/>
          </a:prstGeom>
        </p:spPr>
        <p:txBody>
          <a:bodyPr wrap="square">
            <a:spAutoFit/>
          </a:bodyPr>
          <a:lstStyle/>
          <a:p>
            <a:pPr lvl="0" algn="just">
              <a:spcAft>
                <a:spcPts val="0"/>
              </a:spcAft>
            </a:pPr>
            <a:r>
              <a:rPr lang="lt-LT" sz="2800" b="1" dirty="0">
                <a:solidFill>
                  <a:schemeClr val="accent4">
                    <a:lumMod val="40000"/>
                    <a:lumOff val="60000"/>
                  </a:schemeClr>
                </a:solidFill>
                <a:ea typeface="Times New Roman" panose="02020603050405020304" pitchFamily="18" charset="0"/>
              </a:rPr>
              <a:t>MAŽŲ RETMIŲ FORMAVIMO KIRTIMAI (II)</a:t>
            </a:r>
            <a:endParaRPr lang="lt-LT" sz="2800" b="1" i="1" dirty="0">
              <a:solidFill>
                <a:schemeClr val="accent4">
                  <a:lumMod val="40000"/>
                  <a:lumOff val="60000"/>
                </a:schemeClr>
              </a:solidFill>
              <a:ea typeface="Times New Roman" panose="02020603050405020304" pitchFamily="18" charset="0"/>
            </a:endParaRPr>
          </a:p>
        </p:txBody>
      </p:sp>
      <p:sp>
        <p:nvSpPr>
          <p:cNvPr id="7" name="Title 1">
            <a:extLst>
              <a:ext uri="{FF2B5EF4-FFF2-40B4-BE49-F238E27FC236}">
                <a16:creationId xmlns:a16="http://schemas.microsoft.com/office/drawing/2014/main" id="{A742E64E-7568-4BAF-B169-044D9EB46C43}"/>
              </a:ext>
            </a:extLst>
          </p:cNvPr>
          <p:cNvSpPr txBox="1">
            <a:spLocks/>
          </p:cNvSpPr>
          <p:nvPr/>
        </p:nvSpPr>
        <p:spPr>
          <a:xfrm>
            <a:off x="195262" y="84541"/>
            <a:ext cx="11908069"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(IV)</a:t>
            </a:r>
          </a:p>
        </p:txBody>
      </p:sp>
      <p:pic>
        <p:nvPicPr>
          <p:cNvPr id="2" name="Picture 1">
            <a:extLst>
              <a:ext uri="{FF2B5EF4-FFF2-40B4-BE49-F238E27FC236}">
                <a16:creationId xmlns:a16="http://schemas.microsoft.com/office/drawing/2014/main" id="{984D4004-22C9-4847-BB69-69FDFAE313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91946" y="1677756"/>
            <a:ext cx="3666691" cy="4167290"/>
          </a:xfrm>
          <a:prstGeom prst="rect">
            <a:avLst/>
          </a:prstGeom>
        </p:spPr>
      </p:pic>
      <p:sp>
        <p:nvSpPr>
          <p:cNvPr id="3" name="Rectangle 2">
            <a:extLst>
              <a:ext uri="{FF2B5EF4-FFF2-40B4-BE49-F238E27FC236}">
                <a16:creationId xmlns:a16="http://schemas.microsoft.com/office/drawing/2014/main" id="{C76B086C-5707-4E8F-82D7-8673B2608F82}"/>
              </a:ext>
            </a:extLst>
          </p:cNvPr>
          <p:cNvSpPr/>
          <p:nvPr/>
        </p:nvSpPr>
        <p:spPr>
          <a:xfrm>
            <a:off x="9245600" y="2771410"/>
            <a:ext cx="1968069" cy="1979982"/>
          </a:xfrm>
          <a:custGeom>
            <a:avLst/>
            <a:gdLst>
              <a:gd name="connsiteX0" fmla="*/ 0 w 1968069"/>
              <a:gd name="connsiteY0" fmla="*/ 0 h 1979982"/>
              <a:gd name="connsiteX1" fmla="*/ 531379 w 1968069"/>
              <a:gd name="connsiteY1" fmla="*/ 0 h 1979982"/>
              <a:gd name="connsiteX2" fmla="*/ 1023396 w 1968069"/>
              <a:gd name="connsiteY2" fmla="*/ 0 h 1979982"/>
              <a:gd name="connsiteX3" fmla="*/ 1495732 w 1968069"/>
              <a:gd name="connsiteY3" fmla="*/ 0 h 1979982"/>
              <a:gd name="connsiteX4" fmla="*/ 1968069 w 1968069"/>
              <a:gd name="connsiteY4" fmla="*/ 0 h 1979982"/>
              <a:gd name="connsiteX5" fmla="*/ 1968069 w 1968069"/>
              <a:gd name="connsiteY5" fmla="*/ 475196 h 1979982"/>
              <a:gd name="connsiteX6" fmla="*/ 1968069 w 1968069"/>
              <a:gd name="connsiteY6" fmla="*/ 1009791 h 1979982"/>
              <a:gd name="connsiteX7" fmla="*/ 1968069 w 1968069"/>
              <a:gd name="connsiteY7" fmla="*/ 1524586 h 1979982"/>
              <a:gd name="connsiteX8" fmla="*/ 1968069 w 1968069"/>
              <a:gd name="connsiteY8" fmla="*/ 1979982 h 1979982"/>
              <a:gd name="connsiteX9" fmla="*/ 1495732 w 1968069"/>
              <a:gd name="connsiteY9" fmla="*/ 1979982 h 1979982"/>
              <a:gd name="connsiteX10" fmla="*/ 1043077 w 1968069"/>
              <a:gd name="connsiteY10" fmla="*/ 1979982 h 1979982"/>
              <a:gd name="connsiteX11" fmla="*/ 551059 w 1968069"/>
              <a:gd name="connsiteY11" fmla="*/ 1979982 h 1979982"/>
              <a:gd name="connsiteX12" fmla="*/ 0 w 1968069"/>
              <a:gd name="connsiteY12" fmla="*/ 1979982 h 1979982"/>
              <a:gd name="connsiteX13" fmla="*/ 0 w 1968069"/>
              <a:gd name="connsiteY13" fmla="*/ 1484987 h 1979982"/>
              <a:gd name="connsiteX14" fmla="*/ 0 w 1968069"/>
              <a:gd name="connsiteY14" fmla="*/ 970191 h 1979982"/>
              <a:gd name="connsiteX15" fmla="*/ 0 w 1968069"/>
              <a:gd name="connsiteY15" fmla="*/ 494996 h 1979982"/>
              <a:gd name="connsiteX16" fmla="*/ 0 w 1968069"/>
              <a:gd name="connsiteY16" fmla="*/ 0 h 197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8069" h="1979982" extrusionOk="0">
                <a:moveTo>
                  <a:pt x="0" y="0"/>
                </a:moveTo>
                <a:cubicBezTo>
                  <a:pt x="251894" y="-52172"/>
                  <a:pt x="295784" y="1561"/>
                  <a:pt x="531379" y="0"/>
                </a:cubicBezTo>
                <a:cubicBezTo>
                  <a:pt x="766974" y="-1561"/>
                  <a:pt x="807112" y="2563"/>
                  <a:pt x="1023396" y="0"/>
                </a:cubicBezTo>
                <a:cubicBezTo>
                  <a:pt x="1239680" y="-2563"/>
                  <a:pt x="1358048" y="8096"/>
                  <a:pt x="1495732" y="0"/>
                </a:cubicBezTo>
                <a:cubicBezTo>
                  <a:pt x="1633416" y="-8096"/>
                  <a:pt x="1746479" y="22560"/>
                  <a:pt x="1968069" y="0"/>
                </a:cubicBezTo>
                <a:cubicBezTo>
                  <a:pt x="1997278" y="173664"/>
                  <a:pt x="1941018" y="270533"/>
                  <a:pt x="1968069" y="475196"/>
                </a:cubicBezTo>
                <a:cubicBezTo>
                  <a:pt x="1995120" y="679859"/>
                  <a:pt x="1907674" y="758227"/>
                  <a:pt x="1968069" y="1009791"/>
                </a:cubicBezTo>
                <a:cubicBezTo>
                  <a:pt x="2028464" y="1261355"/>
                  <a:pt x="1910531" y="1364713"/>
                  <a:pt x="1968069" y="1524586"/>
                </a:cubicBezTo>
                <a:cubicBezTo>
                  <a:pt x="2025607" y="1684459"/>
                  <a:pt x="1925960" y="1797099"/>
                  <a:pt x="1968069" y="1979982"/>
                </a:cubicBezTo>
                <a:cubicBezTo>
                  <a:pt x="1732846" y="2019737"/>
                  <a:pt x="1646262" y="1952211"/>
                  <a:pt x="1495732" y="1979982"/>
                </a:cubicBezTo>
                <a:cubicBezTo>
                  <a:pt x="1345202" y="2007753"/>
                  <a:pt x="1228560" y="1959813"/>
                  <a:pt x="1043077" y="1979982"/>
                </a:cubicBezTo>
                <a:cubicBezTo>
                  <a:pt x="857595" y="2000151"/>
                  <a:pt x="771191" y="1959166"/>
                  <a:pt x="551059" y="1979982"/>
                </a:cubicBezTo>
                <a:cubicBezTo>
                  <a:pt x="330927" y="2000798"/>
                  <a:pt x="216097" y="1972712"/>
                  <a:pt x="0" y="1979982"/>
                </a:cubicBezTo>
                <a:cubicBezTo>
                  <a:pt x="-11789" y="1794320"/>
                  <a:pt x="46044" y="1620251"/>
                  <a:pt x="0" y="1484987"/>
                </a:cubicBezTo>
                <a:cubicBezTo>
                  <a:pt x="-46044" y="1349723"/>
                  <a:pt x="44035" y="1080515"/>
                  <a:pt x="0" y="970191"/>
                </a:cubicBezTo>
                <a:cubicBezTo>
                  <a:pt x="-44035" y="859867"/>
                  <a:pt x="31074" y="592696"/>
                  <a:pt x="0" y="494996"/>
                </a:cubicBezTo>
                <a:cubicBezTo>
                  <a:pt x="-31074" y="397297"/>
                  <a:pt x="34621" y="233139"/>
                  <a:pt x="0" y="0"/>
                </a:cubicBezTo>
                <a:close/>
              </a:path>
            </a:pathLst>
          </a:custGeom>
          <a:noFill/>
          <a:ln w="38100">
            <a:solidFill>
              <a:srgbClr val="FF0000"/>
            </a:solidFill>
            <a:extLst>
              <a:ext uri="{C807C97D-BFC1-408E-A445-0C87EB9F89A2}">
                <ask:lineSketchStyleProps xmlns:ask="http://schemas.microsoft.com/office/drawing/2018/sketchyshapes" sd="350714378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accent4">
                    <a:lumMod val="40000"/>
                    <a:lumOff val="60000"/>
                  </a:schemeClr>
                </a:solidFill>
              </a:rPr>
              <a:t>0,25ha</a:t>
            </a:r>
          </a:p>
        </p:txBody>
      </p:sp>
      <p:sp>
        <p:nvSpPr>
          <p:cNvPr id="5" name="Rectangle 4">
            <a:extLst>
              <a:ext uri="{FF2B5EF4-FFF2-40B4-BE49-F238E27FC236}">
                <a16:creationId xmlns:a16="http://schemas.microsoft.com/office/drawing/2014/main" id="{01FCFDBC-8FC1-4B4B-87A6-ECCAC4AA109D}"/>
              </a:ext>
            </a:extLst>
          </p:cNvPr>
          <p:cNvSpPr/>
          <p:nvPr/>
        </p:nvSpPr>
        <p:spPr>
          <a:xfrm>
            <a:off x="8656320" y="2225040"/>
            <a:ext cx="3149600" cy="3088640"/>
          </a:xfrm>
          <a:custGeom>
            <a:avLst/>
            <a:gdLst>
              <a:gd name="connsiteX0" fmla="*/ 0 w 3149600"/>
              <a:gd name="connsiteY0" fmla="*/ 0 h 3088640"/>
              <a:gd name="connsiteX1" fmla="*/ 493437 w 3149600"/>
              <a:gd name="connsiteY1" fmla="*/ 0 h 3088640"/>
              <a:gd name="connsiteX2" fmla="*/ 923883 w 3149600"/>
              <a:gd name="connsiteY2" fmla="*/ 0 h 3088640"/>
              <a:gd name="connsiteX3" fmla="*/ 1511808 w 3149600"/>
              <a:gd name="connsiteY3" fmla="*/ 0 h 3088640"/>
              <a:gd name="connsiteX4" fmla="*/ 2005245 w 3149600"/>
              <a:gd name="connsiteY4" fmla="*/ 0 h 3088640"/>
              <a:gd name="connsiteX5" fmla="*/ 2498683 w 3149600"/>
              <a:gd name="connsiteY5" fmla="*/ 0 h 3088640"/>
              <a:gd name="connsiteX6" fmla="*/ 3149600 w 3149600"/>
              <a:gd name="connsiteY6" fmla="*/ 0 h 3088640"/>
              <a:gd name="connsiteX7" fmla="*/ 3149600 w 3149600"/>
              <a:gd name="connsiteY7" fmla="*/ 453001 h 3088640"/>
              <a:gd name="connsiteX8" fmla="*/ 3149600 w 3149600"/>
              <a:gd name="connsiteY8" fmla="*/ 967774 h 3088640"/>
              <a:gd name="connsiteX9" fmla="*/ 3149600 w 3149600"/>
              <a:gd name="connsiteY9" fmla="*/ 1420774 h 3088640"/>
              <a:gd name="connsiteX10" fmla="*/ 3149600 w 3149600"/>
              <a:gd name="connsiteY10" fmla="*/ 1873775 h 3088640"/>
              <a:gd name="connsiteX11" fmla="*/ 3149600 w 3149600"/>
              <a:gd name="connsiteY11" fmla="*/ 2388548 h 3088640"/>
              <a:gd name="connsiteX12" fmla="*/ 3149600 w 3149600"/>
              <a:gd name="connsiteY12" fmla="*/ 3088640 h 3088640"/>
              <a:gd name="connsiteX13" fmla="*/ 2719155 w 3149600"/>
              <a:gd name="connsiteY13" fmla="*/ 3088640 h 3088640"/>
              <a:gd name="connsiteX14" fmla="*/ 2131229 w 3149600"/>
              <a:gd name="connsiteY14" fmla="*/ 3088640 h 3088640"/>
              <a:gd name="connsiteX15" fmla="*/ 1669288 w 3149600"/>
              <a:gd name="connsiteY15" fmla="*/ 3088640 h 3088640"/>
              <a:gd name="connsiteX16" fmla="*/ 1144355 w 3149600"/>
              <a:gd name="connsiteY16" fmla="*/ 3088640 h 3088640"/>
              <a:gd name="connsiteX17" fmla="*/ 556429 w 3149600"/>
              <a:gd name="connsiteY17" fmla="*/ 3088640 h 3088640"/>
              <a:gd name="connsiteX18" fmla="*/ 0 w 3149600"/>
              <a:gd name="connsiteY18" fmla="*/ 3088640 h 3088640"/>
              <a:gd name="connsiteX19" fmla="*/ 0 w 3149600"/>
              <a:gd name="connsiteY19" fmla="*/ 2666526 h 3088640"/>
              <a:gd name="connsiteX20" fmla="*/ 0 w 3149600"/>
              <a:gd name="connsiteY20" fmla="*/ 2213525 h 3088640"/>
              <a:gd name="connsiteX21" fmla="*/ 0 w 3149600"/>
              <a:gd name="connsiteY21" fmla="*/ 1729638 h 3088640"/>
              <a:gd name="connsiteX22" fmla="*/ 0 w 3149600"/>
              <a:gd name="connsiteY22" fmla="*/ 1153092 h 3088640"/>
              <a:gd name="connsiteX23" fmla="*/ 0 w 3149600"/>
              <a:gd name="connsiteY23" fmla="*/ 638319 h 3088640"/>
              <a:gd name="connsiteX24" fmla="*/ 0 w 3149600"/>
              <a:gd name="connsiteY24" fmla="*/ 0 h 3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9600" h="3088640" extrusionOk="0">
                <a:moveTo>
                  <a:pt x="0" y="0"/>
                </a:moveTo>
                <a:cubicBezTo>
                  <a:pt x="232794" y="-20714"/>
                  <a:pt x="305813" y="4422"/>
                  <a:pt x="493437" y="0"/>
                </a:cubicBezTo>
                <a:cubicBezTo>
                  <a:pt x="681061" y="-4422"/>
                  <a:pt x="837050" y="38014"/>
                  <a:pt x="923883" y="0"/>
                </a:cubicBezTo>
                <a:cubicBezTo>
                  <a:pt x="1010716" y="-38014"/>
                  <a:pt x="1320623" y="46301"/>
                  <a:pt x="1511808" y="0"/>
                </a:cubicBezTo>
                <a:cubicBezTo>
                  <a:pt x="1702994" y="-46301"/>
                  <a:pt x="1826222" y="31574"/>
                  <a:pt x="2005245" y="0"/>
                </a:cubicBezTo>
                <a:cubicBezTo>
                  <a:pt x="2184268" y="-31574"/>
                  <a:pt x="2353956" y="40445"/>
                  <a:pt x="2498683" y="0"/>
                </a:cubicBezTo>
                <a:cubicBezTo>
                  <a:pt x="2643410" y="-40445"/>
                  <a:pt x="2953230" y="69002"/>
                  <a:pt x="3149600" y="0"/>
                </a:cubicBezTo>
                <a:cubicBezTo>
                  <a:pt x="3189279" y="103159"/>
                  <a:pt x="3110688" y="234424"/>
                  <a:pt x="3149600" y="453001"/>
                </a:cubicBezTo>
                <a:cubicBezTo>
                  <a:pt x="3188512" y="671578"/>
                  <a:pt x="3116752" y="760820"/>
                  <a:pt x="3149600" y="967774"/>
                </a:cubicBezTo>
                <a:cubicBezTo>
                  <a:pt x="3182448" y="1174728"/>
                  <a:pt x="3129620" y="1202026"/>
                  <a:pt x="3149600" y="1420774"/>
                </a:cubicBezTo>
                <a:cubicBezTo>
                  <a:pt x="3169580" y="1639522"/>
                  <a:pt x="3134387" y="1661990"/>
                  <a:pt x="3149600" y="1873775"/>
                </a:cubicBezTo>
                <a:cubicBezTo>
                  <a:pt x="3164813" y="2085560"/>
                  <a:pt x="3118122" y="2160203"/>
                  <a:pt x="3149600" y="2388548"/>
                </a:cubicBezTo>
                <a:cubicBezTo>
                  <a:pt x="3181078" y="2616893"/>
                  <a:pt x="3090450" y="2807979"/>
                  <a:pt x="3149600" y="3088640"/>
                </a:cubicBezTo>
                <a:cubicBezTo>
                  <a:pt x="3025999" y="3092781"/>
                  <a:pt x="2825416" y="3041275"/>
                  <a:pt x="2719155" y="3088640"/>
                </a:cubicBezTo>
                <a:cubicBezTo>
                  <a:pt x="2612895" y="3136005"/>
                  <a:pt x="2324688" y="3023072"/>
                  <a:pt x="2131229" y="3088640"/>
                </a:cubicBezTo>
                <a:cubicBezTo>
                  <a:pt x="1937770" y="3154208"/>
                  <a:pt x="1878762" y="3047288"/>
                  <a:pt x="1669288" y="3088640"/>
                </a:cubicBezTo>
                <a:cubicBezTo>
                  <a:pt x="1459814" y="3129992"/>
                  <a:pt x="1302315" y="3078692"/>
                  <a:pt x="1144355" y="3088640"/>
                </a:cubicBezTo>
                <a:cubicBezTo>
                  <a:pt x="986395" y="3098588"/>
                  <a:pt x="764660" y="3024421"/>
                  <a:pt x="556429" y="3088640"/>
                </a:cubicBezTo>
                <a:cubicBezTo>
                  <a:pt x="348198" y="3152859"/>
                  <a:pt x="181352" y="3086768"/>
                  <a:pt x="0" y="3088640"/>
                </a:cubicBezTo>
                <a:cubicBezTo>
                  <a:pt x="-45494" y="2912241"/>
                  <a:pt x="49333" y="2863936"/>
                  <a:pt x="0" y="2666526"/>
                </a:cubicBezTo>
                <a:cubicBezTo>
                  <a:pt x="-49333" y="2469116"/>
                  <a:pt x="19079" y="2363842"/>
                  <a:pt x="0" y="2213525"/>
                </a:cubicBezTo>
                <a:cubicBezTo>
                  <a:pt x="-19079" y="2063208"/>
                  <a:pt x="3325" y="1954247"/>
                  <a:pt x="0" y="1729638"/>
                </a:cubicBezTo>
                <a:cubicBezTo>
                  <a:pt x="-3325" y="1505029"/>
                  <a:pt x="6861" y="1277776"/>
                  <a:pt x="0" y="1153092"/>
                </a:cubicBezTo>
                <a:cubicBezTo>
                  <a:pt x="-6861" y="1028408"/>
                  <a:pt x="4651" y="804731"/>
                  <a:pt x="0" y="638319"/>
                </a:cubicBezTo>
                <a:cubicBezTo>
                  <a:pt x="-4651" y="471907"/>
                  <a:pt x="46097" y="141737"/>
                  <a:pt x="0" y="0"/>
                </a:cubicBezTo>
                <a:close/>
              </a:path>
            </a:pathLst>
          </a:custGeom>
          <a:noFill/>
          <a:ln w="44450">
            <a:solidFill>
              <a:srgbClr val="FF0000"/>
            </a:solidFill>
            <a:prstDash val="sysDot"/>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9" name="Rectangle 8">
            <a:extLst>
              <a:ext uri="{FF2B5EF4-FFF2-40B4-BE49-F238E27FC236}">
                <a16:creationId xmlns:a16="http://schemas.microsoft.com/office/drawing/2014/main" id="{EBD6FE27-D6AD-442F-B514-3B174D110607}"/>
              </a:ext>
            </a:extLst>
          </p:cNvPr>
          <p:cNvSpPr/>
          <p:nvPr/>
        </p:nvSpPr>
        <p:spPr>
          <a:xfrm>
            <a:off x="489066" y="1784218"/>
            <a:ext cx="7210629" cy="2462213"/>
          </a:xfrm>
          <a:prstGeom prst="rect">
            <a:avLst/>
          </a:prstGeom>
        </p:spPr>
        <p:txBody>
          <a:bodyPr wrap="square">
            <a:spAutoFit/>
          </a:bodyPr>
          <a:lstStyle/>
          <a:p>
            <a:pPr lvl="0">
              <a:spcAft>
                <a:spcPts val="1200"/>
              </a:spcAft>
            </a:pPr>
            <a:r>
              <a:rPr lang="lt-LT" sz="2400" dirty="0">
                <a:solidFill>
                  <a:schemeClr val="bg1"/>
                </a:solidFill>
                <a:ea typeface="Times New Roman" panose="02020603050405020304" pitchFamily="18" charset="0"/>
              </a:rPr>
              <a:t>ŠVIESIAMĖGIŲ RŪŠIŲ ATKŪRIMAS:</a:t>
            </a:r>
          </a:p>
          <a:p>
            <a:pPr lvl="0">
              <a:spcAft>
                <a:spcPts val="1200"/>
              </a:spcAft>
            </a:pPr>
            <a:r>
              <a:rPr lang="lt-LT" sz="2400" dirty="0">
                <a:solidFill>
                  <a:schemeClr val="bg1"/>
                </a:solidFill>
                <a:ea typeface="Times New Roman" panose="02020603050405020304" pitchFamily="18" charset="0"/>
              </a:rPr>
              <a:t>Siekiant pagerinti apšviestumo sąlygas a</a:t>
            </a:r>
            <a:r>
              <a:rPr lang="en-GB" sz="2400" dirty="0" err="1">
                <a:solidFill>
                  <a:schemeClr val="bg1"/>
                </a:solidFill>
                <a:ea typeface="Times New Roman" panose="02020603050405020304" pitchFamily="18" charset="0"/>
              </a:rPr>
              <a:t>tkuriant</a:t>
            </a:r>
            <a:r>
              <a:rPr lang="en-GB" sz="2400" dirty="0">
                <a:solidFill>
                  <a:schemeClr val="bg1"/>
                </a:solidFill>
                <a:ea typeface="Times New Roman" panose="02020603050405020304" pitchFamily="18" charset="0"/>
              </a:rPr>
              <a:t> </a:t>
            </a:r>
            <a:r>
              <a:rPr lang="lt-LT" sz="2400" dirty="0" err="1">
                <a:solidFill>
                  <a:schemeClr val="bg1"/>
                </a:solidFill>
                <a:ea typeface="Times New Roman" panose="02020603050405020304" pitchFamily="18" charset="0"/>
              </a:rPr>
              <a:t>šviesiamėges</a:t>
            </a:r>
            <a:r>
              <a:rPr lang="lt-LT" sz="2400" dirty="0">
                <a:solidFill>
                  <a:schemeClr val="bg1"/>
                </a:solidFill>
                <a:ea typeface="Times New Roman" panose="02020603050405020304" pitchFamily="18" charset="0"/>
              </a:rPr>
              <a:t> rūšis (įskaitant ąžuolą ir juodalksnį) kirtavietėje gali būti </a:t>
            </a:r>
            <a:r>
              <a:rPr lang="lt-LT" sz="2400" dirty="0">
                <a:solidFill>
                  <a:schemeClr val="accent4">
                    <a:lumMod val="40000"/>
                    <a:lumOff val="60000"/>
                  </a:schemeClr>
                </a:solidFill>
                <a:ea typeface="Times New Roman" panose="02020603050405020304" pitchFamily="18" charset="0"/>
              </a:rPr>
              <a:t>retinamas aplinkinis medynas iki 20 m </a:t>
            </a:r>
            <a:r>
              <a:rPr lang="lt-LT" sz="2400" dirty="0">
                <a:solidFill>
                  <a:schemeClr val="bg1"/>
                </a:solidFill>
                <a:ea typeface="Times New Roman" panose="02020603050405020304" pitchFamily="18" charset="0"/>
              </a:rPr>
              <a:t>aplink formuojamą </a:t>
            </a:r>
            <a:r>
              <a:rPr lang="lt-LT" sz="2400" dirty="0" err="1">
                <a:solidFill>
                  <a:schemeClr val="bg1"/>
                </a:solidFill>
                <a:ea typeface="Times New Roman" panose="02020603050405020304" pitchFamily="18" charset="0"/>
              </a:rPr>
              <a:t>retmę</a:t>
            </a:r>
            <a:r>
              <a:rPr lang="lt-LT" sz="2400" dirty="0">
                <a:solidFill>
                  <a:schemeClr val="bg1"/>
                </a:solidFill>
                <a:ea typeface="Times New Roman" panose="02020603050405020304" pitchFamily="18" charset="0"/>
              </a:rPr>
              <a:t> sumažinant medyno skalsumą iki 0,5. </a:t>
            </a:r>
          </a:p>
        </p:txBody>
      </p:sp>
      <p:sp>
        <p:nvSpPr>
          <p:cNvPr id="12" name="TextBox 11">
            <a:extLst>
              <a:ext uri="{FF2B5EF4-FFF2-40B4-BE49-F238E27FC236}">
                <a16:creationId xmlns:a16="http://schemas.microsoft.com/office/drawing/2014/main" id="{BBC51FF4-2B87-4DC9-B2F0-1F983B4A46F8}"/>
              </a:ext>
            </a:extLst>
          </p:cNvPr>
          <p:cNvSpPr txBox="1"/>
          <p:nvPr/>
        </p:nvSpPr>
        <p:spPr>
          <a:xfrm>
            <a:off x="8437956" y="3231521"/>
            <a:ext cx="1023037" cy="584775"/>
          </a:xfrm>
          <a:prstGeom prst="rect">
            <a:avLst/>
          </a:prstGeom>
          <a:noFill/>
        </p:spPr>
        <p:txBody>
          <a:bodyPr wrap="none" rtlCol="0">
            <a:spAutoFit/>
          </a:bodyPr>
          <a:lstStyle/>
          <a:p>
            <a:r>
              <a:rPr lang="lt-LT" sz="3200" dirty="0">
                <a:solidFill>
                  <a:schemeClr val="accent4">
                    <a:lumMod val="40000"/>
                    <a:lumOff val="60000"/>
                  </a:schemeClr>
                </a:solidFill>
              </a:rPr>
              <a:t>20 m</a:t>
            </a:r>
          </a:p>
        </p:txBody>
      </p:sp>
      <p:cxnSp>
        <p:nvCxnSpPr>
          <p:cNvPr id="11" name="Straight Arrow Connector 10">
            <a:extLst>
              <a:ext uri="{FF2B5EF4-FFF2-40B4-BE49-F238E27FC236}">
                <a16:creationId xmlns:a16="http://schemas.microsoft.com/office/drawing/2014/main" id="{09EF8C1E-6CFA-4A33-9340-245613FE3F0A}"/>
              </a:ext>
            </a:extLst>
          </p:cNvPr>
          <p:cNvCxnSpPr>
            <a:cxnSpLocks/>
          </p:cNvCxnSpPr>
          <p:nvPr/>
        </p:nvCxnSpPr>
        <p:spPr>
          <a:xfrm>
            <a:off x="8656320" y="3865880"/>
            <a:ext cx="589280" cy="0"/>
          </a:xfrm>
          <a:prstGeom prst="straightConnector1">
            <a:avLst/>
          </a:prstGeom>
          <a:ln w="38100">
            <a:solidFill>
              <a:schemeClr val="accent4">
                <a:lumMod val="40000"/>
                <a:lumOff val="6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7233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E479B9-8455-455C-B6EE-44A187BAE08E}"/>
              </a:ext>
            </a:extLst>
          </p:cNvPr>
          <p:cNvSpPr/>
          <p:nvPr/>
        </p:nvSpPr>
        <p:spPr>
          <a:xfrm>
            <a:off x="219074" y="1012954"/>
            <a:ext cx="11739563" cy="523220"/>
          </a:xfrm>
          <a:prstGeom prst="rect">
            <a:avLst/>
          </a:prstGeom>
        </p:spPr>
        <p:txBody>
          <a:bodyPr wrap="square">
            <a:spAutoFit/>
          </a:bodyPr>
          <a:lstStyle/>
          <a:p>
            <a:pPr lvl="0" algn="just">
              <a:spcAft>
                <a:spcPts val="0"/>
              </a:spcAft>
            </a:pPr>
            <a:r>
              <a:rPr lang="lt-LT" sz="2800" b="1" dirty="0">
                <a:solidFill>
                  <a:schemeClr val="accent4">
                    <a:lumMod val="40000"/>
                    <a:lumOff val="60000"/>
                  </a:schemeClr>
                </a:solidFill>
                <a:ea typeface="Times New Roman" panose="02020603050405020304" pitchFamily="18" charset="0"/>
              </a:rPr>
              <a:t>MAŽŲ RETMIŲ FORMAVIMO KIRTIMAI (III)</a:t>
            </a:r>
            <a:endParaRPr lang="lt-LT" sz="2800" b="1" i="1" dirty="0">
              <a:solidFill>
                <a:schemeClr val="accent4">
                  <a:lumMod val="40000"/>
                  <a:lumOff val="60000"/>
                </a:schemeClr>
              </a:solidFill>
              <a:ea typeface="Times New Roman" panose="02020603050405020304" pitchFamily="18" charset="0"/>
            </a:endParaRPr>
          </a:p>
        </p:txBody>
      </p:sp>
      <p:sp>
        <p:nvSpPr>
          <p:cNvPr id="7" name="Title 1">
            <a:extLst>
              <a:ext uri="{FF2B5EF4-FFF2-40B4-BE49-F238E27FC236}">
                <a16:creationId xmlns:a16="http://schemas.microsoft.com/office/drawing/2014/main" id="{A742E64E-7568-4BAF-B169-044D9EB46C43}"/>
              </a:ext>
            </a:extLst>
          </p:cNvPr>
          <p:cNvSpPr txBox="1">
            <a:spLocks/>
          </p:cNvSpPr>
          <p:nvPr/>
        </p:nvSpPr>
        <p:spPr>
          <a:xfrm>
            <a:off x="195262" y="84541"/>
            <a:ext cx="11908069"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(V)</a:t>
            </a:r>
          </a:p>
        </p:txBody>
      </p:sp>
      <p:pic>
        <p:nvPicPr>
          <p:cNvPr id="2" name="Picture 1">
            <a:extLst>
              <a:ext uri="{FF2B5EF4-FFF2-40B4-BE49-F238E27FC236}">
                <a16:creationId xmlns:a16="http://schemas.microsoft.com/office/drawing/2014/main" id="{984D4004-22C9-4847-BB69-69FDFAE313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01440" y="1677756"/>
            <a:ext cx="8057197" cy="4167290"/>
          </a:xfrm>
          <a:prstGeom prst="rect">
            <a:avLst/>
          </a:prstGeom>
        </p:spPr>
      </p:pic>
      <p:sp>
        <p:nvSpPr>
          <p:cNvPr id="3" name="Rectangle 2">
            <a:extLst>
              <a:ext uri="{FF2B5EF4-FFF2-40B4-BE49-F238E27FC236}">
                <a16:creationId xmlns:a16="http://schemas.microsoft.com/office/drawing/2014/main" id="{C76B086C-5707-4E8F-82D7-8673B2608F82}"/>
              </a:ext>
            </a:extLst>
          </p:cNvPr>
          <p:cNvSpPr/>
          <p:nvPr/>
        </p:nvSpPr>
        <p:spPr>
          <a:xfrm>
            <a:off x="9245600" y="2771410"/>
            <a:ext cx="1968069" cy="1979982"/>
          </a:xfrm>
          <a:custGeom>
            <a:avLst/>
            <a:gdLst>
              <a:gd name="connsiteX0" fmla="*/ 0 w 1968069"/>
              <a:gd name="connsiteY0" fmla="*/ 0 h 1979982"/>
              <a:gd name="connsiteX1" fmla="*/ 531379 w 1968069"/>
              <a:gd name="connsiteY1" fmla="*/ 0 h 1979982"/>
              <a:gd name="connsiteX2" fmla="*/ 1023396 w 1968069"/>
              <a:gd name="connsiteY2" fmla="*/ 0 h 1979982"/>
              <a:gd name="connsiteX3" fmla="*/ 1495732 w 1968069"/>
              <a:gd name="connsiteY3" fmla="*/ 0 h 1979982"/>
              <a:gd name="connsiteX4" fmla="*/ 1968069 w 1968069"/>
              <a:gd name="connsiteY4" fmla="*/ 0 h 1979982"/>
              <a:gd name="connsiteX5" fmla="*/ 1968069 w 1968069"/>
              <a:gd name="connsiteY5" fmla="*/ 475196 h 1979982"/>
              <a:gd name="connsiteX6" fmla="*/ 1968069 w 1968069"/>
              <a:gd name="connsiteY6" fmla="*/ 1009791 h 1979982"/>
              <a:gd name="connsiteX7" fmla="*/ 1968069 w 1968069"/>
              <a:gd name="connsiteY7" fmla="*/ 1524586 h 1979982"/>
              <a:gd name="connsiteX8" fmla="*/ 1968069 w 1968069"/>
              <a:gd name="connsiteY8" fmla="*/ 1979982 h 1979982"/>
              <a:gd name="connsiteX9" fmla="*/ 1495732 w 1968069"/>
              <a:gd name="connsiteY9" fmla="*/ 1979982 h 1979982"/>
              <a:gd name="connsiteX10" fmla="*/ 1043077 w 1968069"/>
              <a:gd name="connsiteY10" fmla="*/ 1979982 h 1979982"/>
              <a:gd name="connsiteX11" fmla="*/ 551059 w 1968069"/>
              <a:gd name="connsiteY11" fmla="*/ 1979982 h 1979982"/>
              <a:gd name="connsiteX12" fmla="*/ 0 w 1968069"/>
              <a:gd name="connsiteY12" fmla="*/ 1979982 h 1979982"/>
              <a:gd name="connsiteX13" fmla="*/ 0 w 1968069"/>
              <a:gd name="connsiteY13" fmla="*/ 1484987 h 1979982"/>
              <a:gd name="connsiteX14" fmla="*/ 0 w 1968069"/>
              <a:gd name="connsiteY14" fmla="*/ 970191 h 1979982"/>
              <a:gd name="connsiteX15" fmla="*/ 0 w 1968069"/>
              <a:gd name="connsiteY15" fmla="*/ 494996 h 1979982"/>
              <a:gd name="connsiteX16" fmla="*/ 0 w 1968069"/>
              <a:gd name="connsiteY16" fmla="*/ 0 h 197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8069" h="1979982" extrusionOk="0">
                <a:moveTo>
                  <a:pt x="0" y="0"/>
                </a:moveTo>
                <a:cubicBezTo>
                  <a:pt x="251894" y="-52172"/>
                  <a:pt x="295784" y="1561"/>
                  <a:pt x="531379" y="0"/>
                </a:cubicBezTo>
                <a:cubicBezTo>
                  <a:pt x="766974" y="-1561"/>
                  <a:pt x="807112" y="2563"/>
                  <a:pt x="1023396" y="0"/>
                </a:cubicBezTo>
                <a:cubicBezTo>
                  <a:pt x="1239680" y="-2563"/>
                  <a:pt x="1358048" y="8096"/>
                  <a:pt x="1495732" y="0"/>
                </a:cubicBezTo>
                <a:cubicBezTo>
                  <a:pt x="1633416" y="-8096"/>
                  <a:pt x="1746479" y="22560"/>
                  <a:pt x="1968069" y="0"/>
                </a:cubicBezTo>
                <a:cubicBezTo>
                  <a:pt x="1997278" y="173664"/>
                  <a:pt x="1941018" y="270533"/>
                  <a:pt x="1968069" y="475196"/>
                </a:cubicBezTo>
                <a:cubicBezTo>
                  <a:pt x="1995120" y="679859"/>
                  <a:pt x="1907674" y="758227"/>
                  <a:pt x="1968069" y="1009791"/>
                </a:cubicBezTo>
                <a:cubicBezTo>
                  <a:pt x="2028464" y="1261355"/>
                  <a:pt x="1910531" y="1364713"/>
                  <a:pt x="1968069" y="1524586"/>
                </a:cubicBezTo>
                <a:cubicBezTo>
                  <a:pt x="2025607" y="1684459"/>
                  <a:pt x="1925960" y="1797099"/>
                  <a:pt x="1968069" y="1979982"/>
                </a:cubicBezTo>
                <a:cubicBezTo>
                  <a:pt x="1732846" y="2019737"/>
                  <a:pt x="1646262" y="1952211"/>
                  <a:pt x="1495732" y="1979982"/>
                </a:cubicBezTo>
                <a:cubicBezTo>
                  <a:pt x="1345202" y="2007753"/>
                  <a:pt x="1228560" y="1959813"/>
                  <a:pt x="1043077" y="1979982"/>
                </a:cubicBezTo>
                <a:cubicBezTo>
                  <a:pt x="857595" y="2000151"/>
                  <a:pt x="771191" y="1959166"/>
                  <a:pt x="551059" y="1979982"/>
                </a:cubicBezTo>
                <a:cubicBezTo>
                  <a:pt x="330927" y="2000798"/>
                  <a:pt x="216097" y="1972712"/>
                  <a:pt x="0" y="1979982"/>
                </a:cubicBezTo>
                <a:cubicBezTo>
                  <a:pt x="-11789" y="1794320"/>
                  <a:pt x="46044" y="1620251"/>
                  <a:pt x="0" y="1484987"/>
                </a:cubicBezTo>
                <a:cubicBezTo>
                  <a:pt x="-46044" y="1349723"/>
                  <a:pt x="44035" y="1080515"/>
                  <a:pt x="0" y="970191"/>
                </a:cubicBezTo>
                <a:cubicBezTo>
                  <a:pt x="-44035" y="859867"/>
                  <a:pt x="31074" y="592696"/>
                  <a:pt x="0" y="494996"/>
                </a:cubicBezTo>
                <a:cubicBezTo>
                  <a:pt x="-31074" y="397297"/>
                  <a:pt x="34621" y="233139"/>
                  <a:pt x="0" y="0"/>
                </a:cubicBezTo>
                <a:close/>
              </a:path>
            </a:pathLst>
          </a:custGeom>
          <a:noFill/>
          <a:ln w="38100">
            <a:solidFill>
              <a:srgbClr val="FF0000"/>
            </a:solidFill>
            <a:extLst>
              <a:ext uri="{C807C97D-BFC1-408E-A445-0C87EB9F89A2}">
                <ask:lineSketchStyleProps xmlns:ask="http://schemas.microsoft.com/office/drawing/2018/sketchyshapes" sd="350714378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accent4">
                    <a:lumMod val="40000"/>
                    <a:lumOff val="60000"/>
                  </a:schemeClr>
                </a:solidFill>
              </a:rPr>
              <a:t>&lt;0,25ha</a:t>
            </a:r>
          </a:p>
        </p:txBody>
      </p:sp>
      <p:cxnSp>
        <p:nvCxnSpPr>
          <p:cNvPr id="10" name="Straight Arrow Connector 9">
            <a:extLst>
              <a:ext uri="{FF2B5EF4-FFF2-40B4-BE49-F238E27FC236}">
                <a16:creationId xmlns:a16="http://schemas.microsoft.com/office/drawing/2014/main" id="{086DC560-4A22-4844-8E51-80A69CDD63C3}"/>
              </a:ext>
            </a:extLst>
          </p:cNvPr>
          <p:cNvCxnSpPr>
            <a:cxnSpLocks/>
          </p:cNvCxnSpPr>
          <p:nvPr/>
        </p:nvCxnSpPr>
        <p:spPr>
          <a:xfrm>
            <a:off x="9245600" y="2011680"/>
            <a:ext cx="1968069" cy="0"/>
          </a:xfrm>
          <a:prstGeom prst="straightConnector1">
            <a:avLst/>
          </a:prstGeom>
          <a:ln w="38100">
            <a:solidFill>
              <a:srgbClr val="FFFF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823DD6C-638A-46CB-8D8E-E835C9724E89}"/>
              </a:ext>
            </a:extLst>
          </p:cNvPr>
          <p:cNvSpPr txBox="1"/>
          <p:nvPr/>
        </p:nvSpPr>
        <p:spPr>
          <a:xfrm>
            <a:off x="9718115" y="1457145"/>
            <a:ext cx="1023037" cy="584775"/>
          </a:xfrm>
          <a:prstGeom prst="rect">
            <a:avLst/>
          </a:prstGeom>
          <a:noFill/>
        </p:spPr>
        <p:txBody>
          <a:bodyPr wrap="square" rtlCol="0">
            <a:spAutoFit/>
          </a:bodyPr>
          <a:lstStyle/>
          <a:p>
            <a:r>
              <a:rPr lang="lt-LT" sz="3200" dirty="0">
                <a:solidFill>
                  <a:srgbClr val="FFFF00"/>
                </a:solidFill>
              </a:rPr>
              <a:t>50 m</a:t>
            </a:r>
          </a:p>
        </p:txBody>
      </p:sp>
      <p:cxnSp>
        <p:nvCxnSpPr>
          <p:cNvPr id="9" name="Straight Arrow Connector 8">
            <a:extLst>
              <a:ext uri="{FF2B5EF4-FFF2-40B4-BE49-F238E27FC236}">
                <a16:creationId xmlns:a16="http://schemas.microsoft.com/office/drawing/2014/main" id="{8745DDA9-FB4F-4E46-B99F-926BEB3DDAB7}"/>
              </a:ext>
            </a:extLst>
          </p:cNvPr>
          <p:cNvCxnSpPr>
            <a:cxnSpLocks/>
          </p:cNvCxnSpPr>
          <p:nvPr/>
        </p:nvCxnSpPr>
        <p:spPr>
          <a:xfrm>
            <a:off x="6275848" y="3705332"/>
            <a:ext cx="2956560" cy="0"/>
          </a:xfrm>
          <a:prstGeom prst="straightConnector1">
            <a:avLst/>
          </a:prstGeom>
          <a:ln w="38100">
            <a:solidFill>
              <a:srgbClr val="FFFF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F6FDF5-9A85-4E4E-85B1-0C005189A001}"/>
              </a:ext>
            </a:extLst>
          </p:cNvPr>
          <p:cNvSpPr txBox="1"/>
          <p:nvPr/>
        </p:nvSpPr>
        <p:spPr>
          <a:xfrm>
            <a:off x="7129289" y="3136612"/>
            <a:ext cx="1298330" cy="584775"/>
          </a:xfrm>
          <a:prstGeom prst="rect">
            <a:avLst/>
          </a:prstGeom>
          <a:noFill/>
        </p:spPr>
        <p:txBody>
          <a:bodyPr wrap="square" rtlCol="0">
            <a:spAutoFit/>
          </a:bodyPr>
          <a:lstStyle/>
          <a:p>
            <a:r>
              <a:rPr lang="lt-LT" sz="3200" dirty="0">
                <a:solidFill>
                  <a:srgbClr val="FFFF00"/>
                </a:solidFill>
              </a:rPr>
              <a:t>100 m</a:t>
            </a:r>
          </a:p>
        </p:txBody>
      </p:sp>
      <p:sp>
        <p:nvSpPr>
          <p:cNvPr id="4" name="Rectangle 3">
            <a:extLst>
              <a:ext uri="{FF2B5EF4-FFF2-40B4-BE49-F238E27FC236}">
                <a16:creationId xmlns:a16="http://schemas.microsoft.com/office/drawing/2014/main" id="{08ACB1D9-1E1F-4ECB-9EB2-1CF01DE7B857}"/>
              </a:ext>
            </a:extLst>
          </p:cNvPr>
          <p:cNvSpPr/>
          <p:nvPr/>
        </p:nvSpPr>
        <p:spPr>
          <a:xfrm>
            <a:off x="195263" y="1536174"/>
            <a:ext cx="3653192" cy="4985980"/>
          </a:xfrm>
          <a:prstGeom prst="rect">
            <a:avLst/>
          </a:prstGeom>
        </p:spPr>
        <p:txBody>
          <a:bodyPr wrap="square">
            <a:spAutoFit/>
          </a:bodyPr>
          <a:lstStyle/>
          <a:p>
            <a:pPr>
              <a:spcAft>
                <a:spcPts val="1200"/>
              </a:spcAft>
            </a:pPr>
            <a:r>
              <a:rPr lang="lt-LT" sz="2400" dirty="0">
                <a:solidFill>
                  <a:schemeClr val="bg1"/>
                </a:solidFill>
                <a:ea typeface="Times New Roman" panose="02020603050405020304" pitchFamily="18" charset="0"/>
              </a:rPr>
              <a:t>Atstumas ne mažesnis nei  dviejų </a:t>
            </a:r>
            <a:r>
              <a:rPr lang="lt-LT" sz="2400" dirty="0" err="1">
                <a:solidFill>
                  <a:schemeClr val="bg1"/>
                </a:solidFill>
                <a:ea typeface="Times New Roman" panose="02020603050405020304" pitchFamily="18" charset="0"/>
              </a:rPr>
              <a:t>retmių</a:t>
            </a:r>
            <a:r>
              <a:rPr lang="lt-LT" sz="2400" dirty="0">
                <a:solidFill>
                  <a:schemeClr val="bg1"/>
                </a:solidFill>
                <a:ea typeface="Times New Roman" panose="02020603050405020304" pitchFamily="18" charset="0"/>
              </a:rPr>
              <a:t> pločių suma.</a:t>
            </a:r>
          </a:p>
          <a:p>
            <a:pPr lvl="0">
              <a:spcAft>
                <a:spcPts val="1200"/>
              </a:spcAft>
            </a:pPr>
            <a:r>
              <a:rPr lang="lt-LT" sz="2400" dirty="0">
                <a:solidFill>
                  <a:schemeClr val="bg1"/>
                </a:solidFill>
                <a:ea typeface="Times New Roman" panose="02020603050405020304" pitchFamily="18" charset="0"/>
              </a:rPr>
              <a:t>Gretimas </a:t>
            </a:r>
            <a:r>
              <a:rPr lang="lt-LT" sz="2400" dirty="0" err="1">
                <a:solidFill>
                  <a:schemeClr val="bg1"/>
                </a:solidFill>
                <a:ea typeface="Times New Roman" panose="02020603050405020304" pitchFamily="18" charset="0"/>
              </a:rPr>
              <a:t>retmes</a:t>
            </a:r>
            <a:r>
              <a:rPr lang="lt-LT" sz="2400" dirty="0">
                <a:solidFill>
                  <a:schemeClr val="bg1"/>
                </a:solidFill>
                <a:ea typeface="Times New Roman" panose="02020603050405020304" pitchFamily="18" charset="0"/>
              </a:rPr>
              <a:t> išdėstyti kuo tolygiau;</a:t>
            </a:r>
          </a:p>
          <a:p>
            <a:pPr lvl="0">
              <a:spcAft>
                <a:spcPts val="1200"/>
              </a:spcAft>
            </a:pPr>
            <a:r>
              <a:rPr lang="lt-LT" sz="2400" dirty="0">
                <a:solidFill>
                  <a:schemeClr val="bg1"/>
                </a:solidFill>
                <a:ea typeface="Times New Roman" panose="02020603050405020304" pitchFamily="18" charset="0"/>
              </a:rPr>
              <a:t>Išdėstant </a:t>
            </a:r>
            <a:r>
              <a:rPr lang="lt-LT" sz="2400" dirty="0" err="1">
                <a:solidFill>
                  <a:schemeClr val="bg1"/>
                </a:solidFill>
                <a:ea typeface="Times New Roman" panose="02020603050405020304" pitchFamily="18" charset="0"/>
              </a:rPr>
              <a:t>retmes</a:t>
            </a:r>
            <a:r>
              <a:rPr lang="lt-LT" sz="2400" dirty="0">
                <a:solidFill>
                  <a:schemeClr val="bg1"/>
                </a:solidFill>
                <a:ea typeface="Times New Roman" panose="02020603050405020304" pitchFamily="18" charset="0"/>
              </a:rPr>
              <a:t> minimizuojant natūralioje buveinėje naudojamų  valksmų ilgį;</a:t>
            </a:r>
          </a:p>
          <a:p>
            <a:pPr>
              <a:spcAft>
                <a:spcPts val="1200"/>
              </a:spcAft>
            </a:pPr>
            <a:r>
              <a:rPr lang="lt-LT" sz="2400" dirty="0">
                <a:solidFill>
                  <a:schemeClr val="bg1"/>
                </a:solidFill>
                <a:ea typeface="Times New Roman" panose="02020603050405020304" pitchFamily="18" charset="0"/>
              </a:rPr>
              <a:t>Per 1 miškotvarkos ciklą (10 metų) apimti ne daugiau nei 10</a:t>
            </a:r>
            <a:r>
              <a:rPr lang="en-GB" sz="2400" dirty="0">
                <a:solidFill>
                  <a:schemeClr val="bg1"/>
                </a:solidFill>
                <a:ea typeface="Times New Roman" panose="02020603050405020304" pitchFamily="18" charset="0"/>
              </a:rPr>
              <a:t>% </a:t>
            </a:r>
            <a:r>
              <a:rPr lang="en-GB" sz="2400" dirty="0" err="1">
                <a:solidFill>
                  <a:schemeClr val="bg1"/>
                </a:solidFill>
                <a:ea typeface="Times New Roman" panose="02020603050405020304" pitchFamily="18" charset="0"/>
              </a:rPr>
              <a:t>nat</a:t>
            </a:r>
            <a:r>
              <a:rPr lang="lt-LT" sz="2400" dirty="0" err="1">
                <a:solidFill>
                  <a:schemeClr val="bg1"/>
                </a:solidFill>
                <a:ea typeface="Times New Roman" panose="02020603050405020304" pitchFamily="18" charset="0"/>
              </a:rPr>
              <a:t>ūralios</a:t>
            </a:r>
            <a:r>
              <a:rPr lang="lt-LT" sz="2400" dirty="0">
                <a:solidFill>
                  <a:schemeClr val="bg1"/>
                </a:solidFill>
                <a:ea typeface="Times New Roman" panose="02020603050405020304" pitchFamily="18" charset="0"/>
              </a:rPr>
              <a:t> buveinės ploto.</a:t>
            </a:r>
          </a:p>
        </p:txBody>
      </p:sp>
      <p:sp>
        <p:nvSpPr>
          <p:cNvPr id="5" name="Freeform: Shape 4">
            <a:extLst>
              <a:ext uri="{FF2B5EF4-FFF2-40B4-BE49-F238E27FC236}">
                <a16:creationId xmlns:a16="http://schemas.microsoft.com/office/drawing/2014/main" id="{2CD3D91A-E267-43DF-BE0C-356D8C1DEDF8}"/>
              </a:ext>
            </a:extLst>
          </p:cNvPr>
          <p:cNvSpPr/>
          <p:nvPr/>
        </p:nvSpPr>
        <p:spPr>
          <a:xfrm>
            <a:off x="4673600" y="2582740"/>
            <a:ext cx="1713230" cy="2681410"/>
          </a:xfrm>
          <a:custGeom>
            <a:avLst/>
            <a:gdLst>
              <a:gd name="connsiteX0" fmla="*/ 1564640 w 1706880"/>
              <a:gd name="connsiteY0" fmla="*/ 81280 h 2763520"/>
              <a:gd name="connsiteX1" fmla="*/ 1615440 w 1706880"/>
              <a:gd name="connsiteY1" fmla="*/ 629920 h 2763520"/>
              <a:gd name="connsiteX2" fmla="*/ 1412240 w 1706880"/>
              <a:gd name="connsiteY2" fmla="*/ 1625600 h 2763520"/>
              <a:gd name="connsiteX3" fmla="*/ 1706880 w 1706880"/>
              <a:gd name="connsiteY3" fmla="*/ 2275840 h 2763520"/>
              <a:gd name="connsiteX4" fmla="*/ 1076960 w 1706880"/>
              <a:gd name="connsiteY4" fmla="*/ 2763520 h 2763520"/>
              <a:gd name="connsiteX5" fmla="*/ 863600 w 1706880"/>
              <a:gd name="connsiteY5" fmla="*/ 2468880 h 2763520"/>
              <a:gd name="connsiteX6" fmla="*/ 731520 w 1706880"/>
              <a:gd name="connsiteY6" fmla="*/ 1960880 h 2763520"/>
              <a:gd name="connsiteX7" fmla="*/ 0 w 1706880"/>
              <a:gd name="connsiteY7" fmla="*/ 1645920 h 2763520"/>
              <a:gd name="connsiteX8" fmla="*/ 30480 w 1706880"/>
              <a:gd name="connsiteY8" fmla="*/ 1493520 h 2763520"/>
              <a:gd name="connsiteX9" fmla="*/ 365760 w 1706880"/>
              <a:gd name="connsiteY9" fmla="*/ 325120 h 2763520"/>
              <a:gd name="connsiteX10" fmla="*/ 894080 w 1706880"/>
              <a:gd name="connsiteY10" fmla="*/ 0 h 2763520"/>
              <a:gd name="connsiteX0" fmla="*/ 1564640 w 1706880"/>
              <a:gd name="connsiteY0" fmla="*/ 50800 h 2733040"/>
              <a:gd name="connsiteX1" fmla="*/ 1615440 w 1706880"/>
              <a:gd name="connsiteY1" fmla="*/ 599440 h 2733040"/>
              <a:gd name="connsiteX2" fmla="*/ 1412240 w 1706880"/>
              <a:gd name="connsiteY2" fmla="*/ 1595120 h 2733040"/>
              <a:gd name="connsiteX3" fmla="*/ 1706880 w 1706880"/>
              <a:gd name="connsiteY3" fmla="*/ 2245360 h 2733040"/>
              <a:gd name="connsiteX4" fmla="*/ 1076960 w 1706880"/>
              <a:gd name="connsiteY4" fmla="*/ 2733040 h 2733040"/>
              <a:gd name="connsiteX5" fmla="*/ 863600 w 1706880"/>
              <a:gd name="connsiteY5" fmla="*/ 2438400 h 2733040"/>
              <a:gd name="connsiteX6" fmla="*/ 731520 w 1706880"/>
              <a:gd name="connsiteY6" fmla="*/ 1930400 h 2733040"/>
              <a:gd name="connsiteX7" fmla="*/ 0 w 1706880"/>
              <a:gd name="connsiteY7" fmla="*/ 1615440 h 2733040"/>
              <a:gd name="connsiteX8" fmla="*/ 30480 w 1706880"/>
              <a:gd name="connsiteY8" fmla="*/ 1463040 h 2733040"/>
              <a:gd name="connsiteX9" fmla="*/ 365760 w 1706880"/>
              <a:gd name="connsiteY9" fmla="*/ 294640 h 2733040"/>
              <a:gd name="connsiteX10" fmla="*/ 1615440 w 1706880"/>
              <a:gd name="connsiteY10" fmla="*/ 0 h 2733040"/>
              <a:gd name="connsiteX0" fmla="*/ 1564640 w 1706880"/>
              <a:gd name="connsiteY0" fmla="*/ 12700 h 2694940"/>
              <a:gd name="connsiteX1" fmla="*/ 1615440 w 1706880"/>
              <a:gd name="connsiteY1" fmla="*/ 561340 h 2694940"/>
              <a:gd name="connsiteX2" fmla="*/ 1412240 w 1706880"/>
              <a:gd name="connsiteY2" fmla="*/ 1557020 h 2694940"/>
              <a:gd name="connsiteX3" fmla="*/ 1706880 w 1706880"/>
              <a:gd name="connsiteY3" fmla="*/ 2207260 h 2694940"/>
              <a:gd name="connsiteX4" fmla="*/ 1076960 w 1706880"/>
              <a:gd name="connsiteY4" fmla="*/ 2694940 h 2694940"/>
              <a:gd name="connsiteX5" fmla="*/ 863600 w 1706880"/>
              <a:gd name="connsiteY5" fmla="*/ 2400300 h 2694940"/>
              <a:gd name="connsiteX6" fmla="*/ 731520 w 1706880"/>
              <a:gd name="connsiteY6" fmla="*/ 1892300 h 2694940"/>
              <a:gd name="connsiteX7" fmla="*/ 0 w 1706880"/>
              <a:gd name="connsiteY7" fmla="*/ 1577340 h 2694940"/>
              <a:gd name="connsiteX8" fmla="*/ 30480 w 1706880"/>
              <a:gd name="connsiteY8" fmla="*/ 1424940 h 2694940"/>
              <a:gd name="connsiteX9" fmla="*/ 365760 w 1706880"/>
              <a:gd name="connsiteY9" fmla="*/ 256540 h 2694940"/>
              <a:gd name="connsiteX10" fmla="*/ 1545590 w 1706880"/>
              <a:gd name="connsiteY10" fmla="*/ 0 h 2694940"/>
              <a:gd name="connsiteX0" fmla="*/ 1564640 w 1706880"/>
              <a:gd name="connsiteY0" fmla="*/ 70880 h 2753120"/>
              <a:gd name="connsiteX1" fmla="*/ 1615440 w 1706880"/>
              <a:gd name="connsiteY1" fmla="*/ 619520 h 2753120"/>
              <a:gd name="connsiteX2" fmla="*/ 1412240 w 1706880"/>
              <a:gd name="connsiteY2" fmla="*/ 1615200 h 2753120"/>
              <a:gd name="connsiteX3" fmla="*/ 1706880 w 1706880"/>
              <a:gd name="connsiteY3" fmla="*/ 2265440 h 2753120"/>
              <a:gd name="connsiteX4" fmla="*/ 1076960 w 1706880"/>
              <a:gd name="connsiteY4" fmla="*/ 2753120 h 2753120"/>
              <a:gd name="connsiteX5" fmla="*/ 863600 w 1706880"/>
              <a:gd name="connsiteY5" fmla="*/ 2458480 h 2753120"/>
              <a:gd name="connsiteX6" fmla="*/ 731520 w 1706880"/>
              <a:gd name="connsiteY6" fmla="*/ 1950480 h 2753120"/>
              <a:gd name="connsiteX7" fmla="*/ 0 w 1706880"/>
              <a:gd name="connsiteY7" fmla="*/ 1635520 h 2753120"/>
              <a:gd name="connsiteX8" fmla="*/ 30480 w 1706880"/>
              <a:gd name="connsiteY8" fmla="*/ 1483120 h 2753120"/>
              <a:gd name="connsiteX9" fmla="*/ 365760 w 1706880"/>
              <a:gd name="connsiteY9" fmla="*/ 314720 h 2753120"/>
              <a:gd name="connsiteX10" fmla="*/ 927100 w 1706880"/>
              <a:gd name="connsiteY10" fmla="*/ 9920 h 2753120"/>
              <a:gd name="connsiteX11" fmla="*/ 1545590 w 1706880"/>
              <a:gd name="connsiteY11" fmla="*/ 58180 h 2753120"/>
              <a:gd name="connsiteX0" fmla="*/ 1564640 w 1706880"/>
              <a:gd name="connsiteY0" fmla="*/ 70880 h 2753120"/>
              <a:gd name="connsiteX1" fmla="*/ 1615440 w 1706880"/>
              <a:gd name="connsiteY1" fmla="*/ 619520 h 2753120"/>
              <a:gd name="connsiteX2" fmla="*/ 1412240 w 1706880"/>
              <a:gd name="connsiteY2" fmla="*/ 1615200 h 2753120"/>
              <a:gd name="connsiteX3" fmla="*/ 1706880 w 1706880"/>
              <a:gd name="connsiteY3" fmla="*/ 2265440 h 2753120"/>
              <a:gd name="connsiteX4" fmla="*/ 1076960 w 1706880"/>
              <a:gd name="connsiteY4" fmla="*/ 2753120 h 2753120"/>
              <a:gd name="connsiteX5" fmla="*/ 800100 w 1706880"/>
              <a:gd name="connsiteY5" fmla="*/ 2363230 h 2753120"/>
              <a:gd name="connsiteX6" fmla="*/ 731520 w 1706880"/>
              <a:gd name="connsiteY6" fmla="*/ 1950480 h 2753120"/>
              <a:gd name="connsiteX7" fmla="*/ 0 w 1706880"/>
              <a:gd name="connsiteY7" fmla="*/ 1635520 h 2753120"/>
              <a:gd name="connsiteX8" fmla="*/ 30480 w 1706880"/>
              <a:gd name="connsiteY8" fmla="*/ 1483120 h 2753120"/>
              <a:gd name="connsiteX9" fmla="*/ 365760 w 1706880"/>
              <a:gd name="connsiteY9" fmla="*/ 314720 h 2753120"/>
              <a:gd name="connsiteX10" fmla="*/ 927100 w 1706880"/>
              <a:gd name="connsiteY10" fmla="*/ 9920 h 2753120"/>
              <a:gd name="connsiteX11" fmla="*/ 1545590 w 1706880"/>
              <a:gd name="connsiteY11" fmla="*/ 58180 h 2753120"/>
              <a:gd name="connsiteX0" fmla="*/ 1564640 w 1706880"/>
              <a:gd name="connsiteY0" fmla="*/ 70880 h 2683270"/>
              <a:gd name="connsiteX1" fmla="*/ 1615440 w 1706880"/>
              <a:gd name="connsiteY1" fmla="*/ 619520 h 2683270"/>
              <a:gd name="connsiteX2" fmla="*/ 1412240 w 1706880"/>
              <a:gd name="connsiteY2" fmla="*/ 1615200 h 2683270"/>
              <a:gd name="connsiteX3" fmla="*/ 1706880 w 1706880"/>
              <a:gd name="connsiteY3" fmla="*/ 2265440 h 2683270"/>
              <a:gd name="connsiteX4" fmla="*/ 937260 w 1706880"/>
              <a:gd name="connsiteY4" fmla="*/ 2683270 h 2683270"/>
              <a:gd name="connsiteX5" fmla="*/ 800100 w 1706880"/>
              <a:gd name="connsiteY5" fmla="*/ 2363230 h 2683270"/>
              <a:gd name="connsiteX6" fmla="*/ 731520 w 1706880"/>
              <a:gd name="connsiteY6" fmla="*/ 1950480 h 2683270"/>
              <a:gd name="connsiteX7" fmla="*/ 0 w 1706880"/>
              <a:gd name="connsiteY7" fmla="*/ 1635520 h 2683270"/>
              <a:gd name="connsiteX8" fmla="*/ 30480 w 1706880"/>
              <a:gd name="connsiteY8" fmla="*/ 1483120 h 2683270"/>
              <a:gd name="connsiteX9" fmla="*/ 365760 w 1706880"/>
              <a:gd name="connsiteY9" fmla="*/ 314720 h 2683270"/>
              <a:gd name="connsiteX10" fmla="*/ 927100 w 1706880"/>
              <a:gd name="connsiteY10" fmla="*/ 9920 h 2683270"/>
              <a:gd name="connsiteX11" fmla="*/ 1545590 w 1706880"/>
              <a:gd name="connsiteY11" fmla="*/ 58180 h 2683270"/>
              <a:gd name="connsiteX0" fmla="*/ 1564640 w 1713230"/>
              <a:gd name="connsiteY0" fmla="*/ 70880 h 2683270"/>
              <a:gd name="connsiteX1" fmla="*/ 1615440 w 1713230"/>
              <a:gd name="connsiteY1" fmla="*/ 619520 h 2683270"/>
              <a:gd name="connsiteX2" fmla="*/ 1412240 w 1713230"/>
              <a:gd name="connsiteY2" fmla="*/ 1615200 h 2683270"/>
              <a:gd name="connsiteX3" fmla="*/ 1713230 w 1713230"/>
              <a:gd name="connsiteY3" fmla="*/ 2297190 h 2683270"/>
              <a:gd name="connsiteX4" fmla="*/ 937260 w 1713230"/>
              <a:gd name="connsiteY4" fmla="*/ 2683270 h 2683270"/>
              <a:gd name="connsiteX5" fmla="*/ 800100 w 1713230"/>
              <a:gd name="connsiteY5" fmla="*/ 2363230 h 2683270"/>
              <a:gd name="connsiteX6" fmla="*/ 731520 w 1713230"/>
              <a:gd name="connsiteY6" fmla="*/ 1950480 h 2683270"/>
              <a:gd name="connsiteX7" fmla="*/ 0 w 1713230"/>
              <a:gd name="connsiteY7" fmla="*/ 1635520 h 2683270"/>
              <a:gd name="connsiteX8" fmla="*/ 30480 w 1713230"/>
              <a:gd name="connsiteY8" fmla="*/ 1483120 h 2683270"/>
              <a:gd name="connsiteX9" fmla="*/ 365760 w 1713230"/>
              <a:gd name="connsiteY9" fmla="*/ 314720 h 2683270"/>
              <a:gd name="connsiteX10" fmla="*/ 927100 w 1713230"/>
              <a:gd name="connsiteY10" fmla="*/ 9920 h 2683270"/>
              <a:gd name="connsiteX11" fmla="*/ 1545590 w 1713230"/>
              <a:gd name="connsiteY11" fmla="*/ 58180 h 2683270"/>
              <a:gd name="connsiteX0" fmla="*/ 1564640 w 1713230"/>
              <a:gd name="connsiteY0" fmla="*/ 70880 h 2683270"/>
              <a:gd name="connsiteX1" fmla="*/ 1615440 w 1713230"/>
              <a:gd name="connsiteY1" fmla="*/ 619520 h 2683270"/>
              <a:gd name="connsiteX2" fmla="*/ 1323340 w 1713230"/>
              <a:gd name="connsiteY2" fmla="*/ 1570750 h 2683270"/>
              <a:gd name="connsiteX3" fmla="*/ 1713230 w 1713230"/>
              <a:gd name="connsiteY3" fmla="*/ 2297190 h 2683270"/>
              <a:gd name="connsiteX4" fmla="*/ 937260 w 1713230"/>
              <a:gd name="connsiteY4" fmla="*/ 2683270 h 2683270"/>
              <a:gd name="connsiteX5" fmla="*/ 800100 w 1713230"/>
              <a:gd name="connsiteY5" fmla="*/ 2363230 h 2683270"/>
              <a:gd name="connsiteX6" fmla="*/ 731520 w 1713230"/>
              <a:gd name="connsiteY6" fmla="*/ 1950480 h 2683270"/>
              <a:gd name="connsiteX7" fmla="*/ 0 w 1713230"/>
              <a:gd name="connsiteY7" fmla="*/ 1635520 h 2683270"/>
              <a:gd name="connsiteX8" fmla="*/ 30480 w 1713230"/>
              <a:gd name="connsiteY8" fmla="*/ 1483120 h 2683270"/>
              <a:gd name="connsiteX9" fmla="*/ 365760 w 1713230"/>
              <a:gd name="connsiteY9" fmla="*/ 314720 h 2683270"/>
              <a:gd name="connsiteX10" fmla="*/ 927100 w 1713230"/>
              <a:gd name="connsiteY10" fmla="*/ 9920 h 2683270"/>
              <a:gd name="connsiteX11" fmla="*/ 1545590 w 1713230"/>
              <a:gd name="connsiteY11" fmla="*/ 58180 h 2683270"/>
              <a:gd name="connsiteX0" fmla="*/ 1564640 w 1713230"/>
              <a:gd name="connsiteY0" fmla="*/ 69020 h 2681410"/>
              <a:gd name="connsiteX1" fmla="*/ 1615440 w 1713230"/>
              <a:gd name="connsiteY1" fmla="*/ 617660 h 2681410"/>
              <a:gd name="connsiteX2" fmla="*/ 1323340 w 1713230"/>
              <a:gd name="connsiteY2" fmla="*/ 1568890 h 2681410"/>
              <a:gd name="connsiteX3" fmla="*/ 1713230 w 1713230"/>
              <a:gd name="connsiteY3" fmla="*/ 2295330 h 2681410"/>
              <a:gd name="connsiteX4" fmla="*/ 937260 w 1713230"/>
              <a:gd name="connsiteY4" fmla="*/ 2681410 h 2681410"/>
              <a:gd name="connsiteX5" fmla="*/ 800100 w 1713230"/>
              <a:gd name="connsiteY5" fmla="*/ 2361370 h 2681410"/>
              <a:gd name="connsiteX6" fmla="*/ 731520 w 1713230"/>
              <a:gd name="connsiteY6" fmla="*/ 1948620 h 2681410"/>
              <a:gd name="connsiteX7" fmla="*/ 0 w 1713230"/>
              <a:gd name="connsiteY7" fmla="*/ 1633660 h 2681410"/>
              <a:gd name="connsiteX8" fmla="*/ 30480 w 1713230"/>
              <a:gd name="connsiteY8" fmla="*/ 1481260 h 2681410"/>
              <a:gd name="connsiteX9" fmla="*/ 365760 w 1713230"/>
              <a:gd name="connsiteY9" fmla="*/ 312860 h 2681410"/>
              <a:gd name="connsiteX10" fmla="*/ 927100 w 1713230"/>
              <a:gd name="connsiteY10" fmla="*/ 8060 h 2681410"/>
              <a:gd name="connsiteX11" fmla="*/ 1437640 w 1713230"/>
              <a:gd name="connsiteY11" fmla="*/ 88070 h 2681410"/>
              <a:gd name="connsiteX0" fmla="*/ 1443990 w 1713230"/>
              <a:gd name="connsiteY0" fmla="*/ 88070 h 2681410"/>
              <a:gd name="connsiteX1" fmla="*/ 1615440 w 1713230"/>
              <a:gd name="connsiteY1" fmla="*/ 617660 h 2681410"/>
              <a:gd name="connsiteX2" fmla="*/ 1323340 w 1713230"/>
              <a:gd name="connsiteY2" fmla="*/ 1568890 h 2681410"/>
              <a:gd name="connsiteX3" fmla="*/ 1713230 w 1713230"/>
              <a:gd name="connsiteY3" fmla="*/ 2295330 h 2681410"/>
              <a:gd name="connsiteX4" fmla="*/ 937260 w 1713230"/>
              <a:gd name="connsiteY4" fmla="*/ 2681410 h 2681410"/>
              <a:gd name="connsiteX5" fmla="*/ 800100 w 1713230"/>
              <a:gd name="connsiteY5" fmla="*/ 2361370 h 2681410"/>
              <a:gd name="connsiteX6" fmla="*/ 731520 w 1713230"/>
              <a:gd name="connsiteY6" fmla="*/ 1948620 h 2681410"/>
              <a:gd name="connsiteX7" fmla="*/ 0 w 1713230"/>
              <a:gd name="connsiteY7" fmla="*/ 1633660 h 2681410"/>
              <a:gd name="connsiteX8" fmla="*/ 30480 w 1713230"/>
              <a:gd name="connsiteY8" fmla="*/ 1481260 h 2681410"/>
              <a:gd name="connsiteX9" fmla="*/ 365760 w 1713230"/>
              <a:gd name="connsiteY9" fmla="*/ 312860 h 2681410"/>
              <a:gd name="connsiteX10" fmla="*/ 927100 w 1713230"/>
              <a:gd name="connsiteY10" fmla="*/ 8060 h 2681410"/>
              <a:gd name="connsiteX11" fmla="*/ 1437640 w 1713230"/>
              <a:gd name="connsiteY11" fmla="*/ 88070 h 268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230" h="2681410">
                <a:moveTo>
                  <a:pt x="1443990" y="88070"/>
                </a:moveTo>
                <a:lnTo>
                  <a:pt x="1615440" y="617660"/>
                </a:lnTo>
                <a:lnTo>
                  <a:pt x="1323340" y="1568890"/>
                </a:lnTo>
                <a:lnTo>
                  <a:pt x="1713230" y="2295330"/>
                </a:lnTo>
                <a:lnTo>
                  <a:pt x="937260" y="2681410"/>
                </a:lnTo>
                <a:lnTo>
                  <a:pt x="800100" y="2361370"/>
                </a:lnTo>
                <a:lnTo>
                  <a:pt x="731520" y="1948620"/>
                </a:lnTo>
                <a:lnTo>
                  <a:pt x="0" y="1633660"/>
                </a:lnTo>
                <a:lnTo>
                  <a:pt x="30480" y="1481260"/>
                </a:lnTo>
                <a:lnTo>
                  <a:pt x="365760" y="312860"/>
                </a:lnTo>
                <a:cubicBezTo>
                  <a:pt x="516255" y="94843"/>
                  <a:pt x="730462" y="50817"/>
                  <a:pt x="927100" y="8060"/>
                </a:cubicBezTo>
                <a:cubicBezTo>
                  <a:pt x="1123738" y="-34697"/>
                  <a:pt x="1335617" y="107543"/>
                  <a:pt x="1437640" y="8807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Tree>
    <p:extLst>
      <p:ext uri="{BB962C8B-B14F-4D97-AF65-F5344CB8AC3E}">
        <p14:creationId xmlns:p14="http://schemas.microsoft.com/office/powerpoint/2010/main" val="4554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E479B9-8455-455C-B6EE-44A187BAE08E}"/>
              </a:ext>
            </a:extLst>
          </p:cNvPr>
          <p:cNvSpPr/>
          <p:nvPr/>
        </p:nvSpPr>
        <p:spPr>
          <a:xfrm>
            <a:off x="219074" y="1012954"/>
            <a:ext cx="11739563" cy="523220"/>
          </a:xfrm>
          <a:prstGeom prst="rect">
            <a:avLst/>
          </a:prstGeom>
        </p:spPr>
        <p:txBody>
          <a:bodyPr wrap="square">
            <a:spAutoFit/>
          </a:bodyPr>
          <a:lstStyle/>
          <a:p>
            <a:pPr lvl="0" algn="just">
              <a:spcAft>
                <a:spcPts val="0"/>
              </a:spcAft>
            </a:pPr>
            <a:r>
              <a:rPr lang="lt-LT" sz="2800" b="1" dirty="0">
                <a:solidFill>
                  <a:schemeClr val="accent4">
                    <a:lumMod val="40000"/>
                    <a:lumOff val="60000"/>
                  </a:schemeClr>
                </a:solidFill>
                <a:ea typeface="Times New Roman" panose="02020603050405020304" pitchFamily="18" charset="0"/>
              </a:rPr>
              <a:t>MAŽŲ RETMIŲ FORMAVIMO KIRTIMAI (IV)</a:t>
            </a:r>
            <a:endParaRPr lang="lt-LT" sz="2800" b="1" i="1" dirty="0">
              <a:solidFill>
                <a:schemeClr val="accent4">
                  <a:lumMod val="40000"/>
                  <a:lumOff val="60000"/>
                </a:schemeClr>
              </a:solidFill>
              <a:ea typeface="Times New Roman" panose="02020603050405020304" pitchFamily="18" charset="0"/>
            </a:endParaRPr>
          </a:p>
        </p:txBody>
      </p:sp>
      <p:sp>
        <p:nvSpPr>
          <p:cNvPr id="7" name="Title 1">
            <a:extLst>
              <a:ext uri="{FF2B5EF4-FFF2-40B4-BE49-F238E27FC236}">
                <a16:creationId xmlns:a16="http://schemas.microsoft.com/office/drawing/2014/main" id="{A742E64E-7568-4BAF-B169-044D9EB46C43}"/>
              </a:ext>
            </a:extLst>
          </p:cNvPr>
          <p:cNvSpPr txBox="1">
            <a:spLocks/>
          </p:cNvSpPr>
          <p:nvPr/>
        </p:nvSpPr>
        <p:spPr>
          <a:xfrm>
            <a:off x="195262" y="84541"/>
            <a:ext cx="11908069"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(VI)</a:t>
            </a:r>
          </a:p>
        </p:txBody>
      </p:sp>
      <p:sp>
        <p:nvSpPr>
          <p:cNvPr id="4" name="Rectangle 3">
            <a:extLst>
              <a:ext uri="{FF2B5EF4-FFF2-40B4-BE49-F238E27FC236}">
                <a16:creationId xmlns:a16="http://schemas.microsoft.com/office/drawing/2014/main" id="{08ACB1D9-1E1F-4ECB-9EB2-1CF01DE7B857}"/>
              </a:ext>
            </a:extLst>
          </p:cNvPr>
          <p:cNvSpPr/>
          <p:nvPr/>
        </p:nvSpPr>
        <p:spPr>
          <a:xfrm>
            <a:off x="195262" y="1677756"/>
            <a:ext cx="3653192" cy="1938992"/>
          </a:xfrm>
          <a:prstGeom prst="rect">
            <a:avLst/>
          </a:prstGeom>
        </p:spPr>
        <p:txBody>
          <a:bodyPr wrap="square">
            <a:spAutoFit/>
          </a:bodyPr>
          <a:lstStyle/>
          <a:p>
            <a:pPr lvl="0">
              <a:spcAft>
                <a:spcPts val="600"/>
              </a:spcAft>
            </a:pPr>
            <a:r>
              <a:rPr lang="lt-LT" sz="2400" dirty="0">
                <a:solidFill>
                  <a:schemeClr val="bg1"/>
                </a:solidFill>
                <a:ea typeface="Times New Roman" panose="02020603050405020304" pitchFamily="18" charset="0"/>
              </a:rPr>
              <a:t>Naują </a:t>
            </a:r>
            <a:r>
              <a:rPr lang="lt-LT" sz="2400" dirty="0" err="1">
                <a:solidFill>
                  <a:schemeClr val="bg1"/>
                </a:solidFill>
                <a:ea typeface="Times New Roman" panose="02020603050405020304" pitchFamily="18" charset="0"/>
              </a:rPr>
              <a:t>retmę</a:t>
            </a:r>
            <a:r>
              <a:rPr lang="lt-LT" sz="2400" dirty="0">
                <a:solidFill>
                  <a:schemeClr val="bg1"/>
                </a:solidFill>
                <a:ea typeface="Times New Roman" panose="02020603050405020304" pitchFamily="18" charset="0"/>
              </a:rPr>
              <a:t> arčiau nei 2×[jau esančios medžių grupės skersmuo] metrų galima formuoti praėjus ne mažiau nei 20 metų. </a:t>
            </a:r>
          </a:p>
        </p:txBody>
      </p:sp>
      <p:pic>
        <p:nvPicPr>
          <p:cNvPr id="2" name="Picture 1">
            <a:extLst>
              <a:ext uri="{FF2B5EF4-FFF2-40B4-BE49-F238E27FC236}">
                <a16:creationId xmlns:a16="http://schemas.microsoft.com/office/drawing/2014/main" id="{984D4004-22C9-4847-BB69-69FDFAE313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01440" y="1677756"/>
            <a:ext cx="8057197" cy="4167290"/>
          </a:xfrm>
          <a:prstGeom prst="rect">
            <a:avLst/>
          </a:prstGeom>
        </p:spPr>
      </p:pic>
      <p:sp>
        <p:nvSpPr>
          <p:cNvPr id="3" name="Rectangle 2">
            <a:extLst>
              <a:ext uri="{FF2B5EF4-FFF2-40B4-BE49-F238E27FC236}">
                <a16:creationId xmlns:a16="http://schemas.microsoft.com/office/drawing/2014/main" id="{C76B086C-5707-4E8F-82D7-8673B2608F82}"/>
              </a:ext>
            </a:extLst>
          </p:cNvPr>
          <p:cNvSpPr/>
          <p:nvPr/>
        </p:nvSpPr>
        <p:spPr>
          <a:xfrm>
            <a:off x="9245600" y="2771410"/>
            <a:ext cx="1968069" cy="1979982"/>
          </a:xfrm>
          <a:custGeom>
            <a:avLst/>
            <a:gdLst>
              <a:gd name="connsiteX0" fmla="*/ 0 w 1968069"/>
              <a:gd name="connsiteY0" fmla="*/ 0 h 1979982"/>
              <a:gd name="connsiteX1" fmla="*/ 531379 w 1968069"/>
              <a:gd name="connsiteY1" fmla="*/ 0 h 1979982"/>
              <a:gd name="connsiteX2" fmla="*/ 1023396 w 1968069"/>
              <a:gd name="connsiteY2" fmla="*/ 0 h 1979982"/>
              <a:gd name="connsiteX3" fmla="*/ 1495732 w 1968069"/>
              <a:gd name="connsiteY3" fmla="*/ 0 h 1979982"/>
              <a:gd name="connsiteX4" fmla="*/ 1968069 w 1968069"/>
              <a:gd name="connsiteY4" fmla="*/ 0 h 1979982"/>
              <a:gd name="connsiteX5" fmla="*/ 1968069 w 1968069"/>
              <a:gd name="connsiteY5" fmla="*/ 475196 h 1979982"/>
              <a:gd name="connsiteX6" fmla="*/ 1968069 w 1968069"/>
              <a:gd name="connsiteY6" fmla="*/ 1009791 h 1979982"/>
              <a:gd name="connsiteX7" fmla="*/ 1968069 w 1968069"/>
              <a:gd name="connsiteY7" fmla="*/ 1524586 h 1979982"/>
              <a:gd name="connsiteX8" fmla="*/ 1968069 w 1968069"/>
              <a:gd name="connsiteY8" fmla="*/ 1979982 h 1979982"/>
              <a:gd name="connsiteX9" fmla="*/ 1495732 w 1968069"/>
              <a:gd name="connsiteY9" fmla="*/ 1979982 h 1979982"/>
              <a:gd name="connsiteX10" fmla="*/ 1043077 w 1968069"/>
              <a:gd name="connsiteY10" fmla="*/ 1979982 h 1979982"/>
              <a:gd name="connsiteX11" fmla="*/ 551059 w 1968069"/>
              <a:gd name="connsiteY11" fmla="*/ 1979982 h 1979982"/>
              <a:gd name="connsiteX12" fmla="*/ 0 w 1968069"/>
              <a:gd name="connsiteY12" fmla="*/ 1979982 h 1979982"/>
              <a:gd name="connsiteX13" fmla="*/ 0 w 1968069"/>
              <a:gd name="connsiteY13" fmla="*/ 1484987 h 1979982"/>
              <a:gd name="connsiteX14" fmla="*/ 0 w 1968069"/>
              <a:gd name="connsiteY14" fmla="*/ 970191 h 1979982"/>
              <a:gd name="connsiteX15" fmla="*/ 0 w 1968069"/>
              <a:gd name="connsiteY15" fmla="*/ 494996 h 1979982"/>
              <a:gd name="connsiteX16" fmla="*/ 0 w 1968069"/>
              <a:gd name="connsiteY16" fmla="*/ 0 h 197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8069" h="1979982" extrusionOk="0">
                <a:moveTo>
                  <a:pt x="0" y="0"/>
                </a:moveTo>
                <a:cubicBezTo>
                  <a:pt x="251894" y="-52172"/>
                  <a:pt x="295784" y="1561"/>
                  <a:pt x="531379" y="0"/>
                </a:cubicBezTo>
                <a:cubicBezTo>
                  <a:pt x="766974" y="-1561"/>
                  <a:pt x="807112" y="2563"/>
                  <a:pt x="1023396" y="0"/>
                </a:cubicBezTo>
                <a:cubicBezTo>
                  <a:pt x="1239680" y="-2563"/>
                  <a:pt x="1358048" y="8096"/>
                  <a:pt x="1495732" y="0"/>
                </a:cubicBezTo>
                <a:cubicBezTo>
                  <a:pt x="1633416" y="-8096"/>
                  <a:pt x="1746479" y="22560"/>
                  <a:pt x="1968069" y="0"/>
                </a:cubicBezTo>
                <a:cubicBezTo>
                  <a:pt x="1997278" y="173664"/>
                  <a:pt x="1941018" y="270533"/>
                  <a:pt x="1968069" y="475196"/>
                </a:cubicBezTo>
                <a:cubicBezTo>
                  <a:pt x="1995120" y="679859"/>
                  <a:pt x="1907674" y="758227"/>
                  <a:pt x="1968069" y="1009791"/>
                </a:cubicBezTo>
                <a:cubicBezTo>
                  <a:pt x="2028464" y="1261355"/>
                  <a:pt x="1910531" y="1364713"/>
                  <a:pt x="1968069" y="1524586"/>
                </a:cubicBezTo>
                <a:cubicBezTo>
                  <a:pt x="2025607" y="1684459"/>
                  <a:pt x="1925960" y="1797099"/>
                  <a:pt x="1968069" y="1979982"/>
                </a:cubicBezTo>
                <a:cubicBezTo>
                  <a:pt x="1732846" y="2019737"/>
                  <a:pt x="1646262" y="1952211"/>
                  <a:pt x="1495732" y="1979982"/>
                </a:cubicBezTo>
                <a:cubicBezTo>
                  <a:pt x="1345202" y="2007753"/>
                  <a:pt x="1228560" y="1959813"/>
                  <a:pt x="1043077" y="1979982"/>
                </a:cubicBezTo>
                <a:cubicBezTo>
                  <a:pt x="857595" y="2000151"/>
                  <a:pt x="771191" y="1959166"/>
                  <a:pt x="551059" y="1979982"/>
                </a:cubicBezTo>
                <a:cubicBezTo>
                  <a:pt x="330927" y="2000798"/>
                  <a:pt x="216097" y="1972712"/>
                  <a:pt x="0" y="1979982"/>
                </a:cubicBezTo>
                <a:cubicBezTo>
                  <a:pt x="-11789" y="1794320"/>
                  <a:pt x="46044" y="1620251"/>
                  <a:pt x="0" y="1484987"/>
                </a:cubicBezTo>
                <a:cubicBezTo>
                  <a:pt x="-46044" y="1349723"/>
                  <a:pt x="44035" y="1080515"/>
                  <a:pt x="0" y="970191"/>
                </a:cubicBezTo>
                <a:cubicBezTo>
                  <a:pt x="-44035" y="859867"/>
                  <a:pt x="31074" y="592696"/>
                  <a:pt x="0" y="494996"/>
                </a:cubicBezTo>
                <a:cubicBezTo>
                  <a:pt x="-31074" y="397297"/>
                  <a:pt x="34621" y="233139"/>
                  <a:pt x="0" y="0"/>
                </a:cubicBezTo>
                <a:close/>
              </a:path>
            </a:pathLst>
          </a:custGeom>
          <a:noFill/>
          <a:ln w="38100">
            <a:solidFill>
              <a:srgbClr val="FF0000"/>
            </a:solidFill>
            <a:extLst>
              <a:ext uri="{C807C97D-BFC1-408E-A445-0C87EB9F89A2}">
                <ask:lineSketchStyleProps xmlns:ask="http://schemas.microsoft.com/office/drawing/2018/sketchyshapes" sd="350714378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000" b="1" dirty="0">
                <a:solidFill>
                  <a:schemeClr val="accent4">
                    <a:lumMod val="40000"/>
                    <a:lumOff val="60000"/>
                  </a:schemeClr>
                </a:solidFill>
              </a:rPr>
              <a:t>0,25ha</a:t>
            </a:r>
          </a:p>
        </p:txBody>
      </p:sp>
      <p:cxnSp>
        <p:nvCxnSpPr>
          <p:cNvPr id="10" name="Straight Arrow Connector 9">
            <a:extLst>
              <a:ext uri="{FF2B5EF4-FFF2-40B4-BE49-F238E27FC236}">
                <a16:creationId xmlns:a16="http://schemas.microsoft.com/office/drawing/2014/main" id="{086DC560-4A22-4844-8E51-80A69CDD63C3}"/>
              </a:ext>
            </a:extLst>
          </p:cNvPr>
          <p:cNvCxnSpPr>
            <a:cxnSpLocks/>
          </p:cNvCxnSpPr>
          <p:nvPr/>
        </p:nvCxnSpPr>
        <p:spPr>
          <a:xfrm>
            <a:off x="9245600" y="2011680"/>
            <a:ext cx="1968069" cy="0"/>
          </a:xfrm>
          <a:prstGeom prst="straightConnector1">
            <a:avLst/>
          </a:prstGeom>
          <a:ln w="38100">
            <a:solidFill>
              <a:srgbClr val="FFFF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823DD6C-638A-46CB-8D8E-E835C9724E89}"/>
              </a:ext>
            </a:extLst>
          </p:cNvPr>
          <p:cNvSpPr txBox="1"/>
          <p:nvPr/>
        </p:nvSpPr>
        <p:spPr>
          <a:xfrm>
            <a:off x="9718115" y="1457145"/>
            <a:ext cx="1023037" cy="584775"/>
          </a:xfrm>
          <a:prstGeom prst="rect">
            <a:avLst/>
          </a:prstGeom>
          <a:noFill/>
        </p:spPr>
        <p:txBody>
          <a:bodyPr wrap="square" rtlCol="0">
            <a:spAutoFit/>
          </a:bodyPr>
          <a:lstStyle/>
          <a:p>
            <a:r>
              <a:rPr lang="lt-LT" sz="3200" dirty="0">
                <a:solidFill>
                  <a:srgbClr val="FFFF00"/>
                </a:solidFill>
              </a:rPr>
              <a:t>50 m</a:t>
            </a:r>
          </a:p>
        </p:txBody>
      </p:sp>
      <p:cxnSp>
        <p:nvCxnSpPr>
          <p:cNvPr id="9" name="Straight Arrow Connector 8">
            <a:extLst>
              <a:ext uri="{FF2B5EF4-FFF2-40B4-BE49-F238E27FC236}">
                <a16:creationId xmlns:a16="http://schemas.microsoft.com/office/drawing/2014/main" id="{8745DDA9-FB4F-4E46-B99F-926BEB3DDAB7}"/>
              </a:ext>
            </a:extLst>
          </p:cNvPr>
          <p:cNvCxnSpPr>
            <a:cxnSpLocks/>
          </p:cNvCxnSpPr>
          <p:nvPr/>
        </p:nvCxnSpPr>
        <p:spPr>
          <a:xfrm>
            <a:off x="6275848" y="3705332"/>
            <a:ext cx="2956560" cy="0"/>
          </a:xfrm>
          <a:prstGeom prst="straightConnector1">
            <a:avLst/>
          </a:prstGeom>
          <a:ln w="38100">
            <a:solidFill>
              <a:srgbClr val="FFFF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F6FDF5-9A85-4E4E-85B1-0C005189A001}"/>
              </a:ext>
            </a:extLst>
          </p:cNvPr>
          <p:cNvSpPr txBox="1"/>
          <p:nvPr/>
        </p:nvSpPr>
        <p:spPr>
          <a:xfrm>
            <a:off x="7129289" y="3136612"/>
            <a:ext cx="1298330" cy="584775"/>
          </a:xfrm>
          <a:prstGeom prst="rect">
            <a:avLst/>
          </a:prstGeom>
          <a:noFill/>
        </p:spPr>
        <p:txBody>
          <a:bodyPr wrap="square" rtlCol="0">
            <a:spAutoFit/>
          </a:bodyPr>
          <a:lstStyle/>
          <a:p>
            <a:r>
              <a:rPr lang="lt-LT" sz="3200" dirty="0">
                <a:solidFill>
                  <a:srgbClr val="FFFF00"/>
                </a:solidFill>
              </a:rPr>
              <a:t>100 m</a:t>
            </a:r>
          </a:p>
        </p:txBody>
      </p:sp>
      <p:cxnSp>
        <p:nvCxnSpPr>
          <p:cNvPr id="8" name="Straight Connector 7">
            <a:extLst>
              <a:ext uri="{FF2B5EF4-FFF2-40B4-BE49-F238E27FC236}">
                <a16:creationId xmlns:a16="http://schemas.microsoft.com/office/drawing/2014/main" id="{5D8E9ACA-93F5-4725-9666-0CFF5BF394CD}"/>
              </a:ext>
            </a:extLst>
          </p:cNvPr>
          <p:cNvCxnSpPr>
            <a:cxnSpLocks/>
          </p:cNvCxnSpPr>
          <p:nvPr/>
        </p:nvCxnSpPr>
        <p:spPr>
          <a:xfrm>
            <a:off x="6275848" y="1677756"/>
            <a:ext cx="0" cy="4167290"/>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641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764F5-1F34-40EB-9DB0-596BAE29734D}"/>
              </a:ext>
            </a:extLst>
          </p:cNvPr>
          <p:cNvSpPr/>
          <p:nvPr/>
        </p:nvSpPr>
        <p:spPr>
          <a:xfrm>
            <a:off x="250031" y="849010"/>
            <a:ext cx="11691938" cy="5909310"/>
          </a:xfrm>
          <a:prstGeom prst="rect">
            <a:avLst/>
          </a:prstGeom>
        </p:spPr>
        <p:txBody>
          <a:bodyPr wrap="square">
            <a:spAutoFit/>
          </a:bodyPr>
          <a:lstStyle/>
          <a:p>
            <a:pPr lvl="0">
              <a:spcBef>
                <a:spcPts val="1200"/>
              </a:spcBef>
            </a:pPr>
            <a:r>
              <a:rPr lang="lt-LT" sz="2800" b="1" dirty="0">
                <a:solidFill>
                  <a:schemeClr val="accent4">
                    <a:lumMod val="40000"/>
                    <a:lumOff val="60000"/>
                  </a:schemeClr>
                </a:solidFill>
                <a:ea typeface="Times New Roman" panose="02020603050405020304" pitchFamily="18" charset="0"/>
              </a:rPr>
              <a:t>DIDELIŲ RETMIŲ FORMAVIMO KIRTIMAI (I)</a:t>
            </a:r>
          </a:p>
          <a:p>
            <a:pPr lvl="0">
              <a:spcBef>
                <a:spcPts val="1200"/>
              </a:spcBef>
            </a:pPr>
            <a:r>
              <a:rPr lang="lt-LT" sz="2800" dirty="0">
                <a:solidFill>
                  <a:schemeClr val="bg1"/>
                </a:solidFill>
                <a:ea typeface="Times New Roman" panose="02020603050405020304" pitchFamily="18" charset="0"/>
              </a:rPr>
              <a:t>Vykdomi siekiant imituoti didesnio intensyvumo trikdžius natūralių miško buveinių tipuose, kur tokiems tokie trikdžiai yra būdingi (Vakarų taiga, kerpiniai pušynai, pelkėti lapuočių miškai, aliuviniai miškai). </a:t>
            </a:r>
          </a:p>
          <a:p>
            <a:pPr lvl="0">
              <a:spcBef>
                <a:spcPts val="1200"/>
              </a:spcBef>
            </a:pPr>
            <a:r>
              <a:rPr lang="lt-LT" sz="2800" dirty="0">
                <a:solidFill>
                  <a:schemeClr val="bg1"/>
                </a:solidFill>
                <a:ea typeface="Times New Roman" panose="02020603050405020304" pitchFamily="18" charset="0"/>
              </a:rPr>
              <a:t>Kertami medynai ar jų dalys formuojant </a:t>
            </a:r>
            <a:r>
              <a:rPr lang="lt-LT" sz="2800" dirty="0" err="1">
                <a:solidFill>
                  <a:schemeClr val="bg1"/>
                </a:solidFill>
                <a:ea typeface="Times New Roman" panose="02020603050405020304" pitchFamily="18" charset="0"/>
              </a:rPr>
              <a:t>retmes</a:t>
            </a:r>
            <a:r>
              <a:rPr lang="lt-LT" sz="2800" dirty="0">
                <a:solidFill>
                  <a:schemeClr val="bg1"/>
                </a:solidFill>
                <a:ea typeface="Times New Roman" panose="02020603050405020304" pitchFamily="18" charset="0"/>
              </a:rPr>
              <a:t> nuo 0,25 ha iki 1,0 ha. </a:t>
            </a:r>
          </a:p>
          <a:p>
            <a:pPr lvl="0">
              <a:spcBef>
                <a:spcPts val="1200"/>
              </a:spcBef>
            </a:pPr>
            <a:endParaRPr lang="lt-LT" sz="1000" dirty="0">
              <a:solidFill>
                <a:schemeClr val="bg1"/>
              </a:solidFill>
              <a:ea typeface="Times New Roman" panose="02020603050405020304" pitchFamily="18" charset="0"/>
            </a:endParaRPr>
          </a:p>
          <a:p>
            <a:pPr lvl="0">
              <a:spcBef>
                <a:spcPts val="1200"/>
              </a:spcBef>
            </a:pPr>
            <a:r>
              <a:rPr lang="lt-LT" sz="2800" dirty="0">
                <a:solidFill>
                  <a:schemeClr val="bg1"/>
                </a:solidFill>
                <a:ea typeface="Times New Roman" panose="02020603050405020304" pitchFamily="18" charset="0"/>
              </a:rPr>
              <a:t>Kertamame plote turi būti paliekamas tam tikras I ardo medžių skaičius, sudarantis medyno skalsumą (0,2-0,3). </a:t>
            </a:r>
          </a:p>
          <a:p>
            <a:pPr lvl="0">
              <a:spcBef>
                <a:spcPts val="1200"/>
              </a:spcBef>
            </a:pPr>
            <a:r>
              <a:rPr lang="lt-LT" sz="2800" dirty="0">
                <a:solidFill>
                  <a:schemeClr val="bg1"/>
                </a:solidFill>
                <a:ea typeface="Times New Roman" panose="02020603050405020304" pitchFamily="18" charset="0"/>
              </a:rPr>
              <a:t>Prioritetas paliekant medžius teikiamas medžiams su </a:t>
            </a:r>
            <a:r>
              <a:rPr lang="lt-LT" sz="2800" dirty="0" err="1">
                <a:solidFill>
                  <a:schemeClr val="bg1"/>
                </a:solidFill>
                <a:ea typeface="Times New Roman" panose="02020603050405020304" pitchFamily="18" charset="0"/>
              </a:rPr>
              <a:t>mikrobuveinėmis</a:t>
            </a:r>
            <a:r>
              <a:rPr lang="lt-LT" sz="2800" dirty="0">
                <a:solidFill>
                  <a:schemeClr val="bg1"/>
                </a:solidFill>
                <a:ea typeface="Times New Roman" panose="02020603050405020304" pitchFamily="18" charset="0"/>
              </a:rPr>
              <a:t>, didelėmis lajomis. </a:t>
            </a:r>
          </a:p>
          <a:p>
            <a:pPr>
              <a:spcBef>
                <a:spcPts val="1200"/>
              </a:spcBef>
            </a:pPr>
            <a:r>
              <a:rPr lang="lt-LT" sz="2800" dirty="0">
                <a:solidFill>
                  <a:schemeClr val="bg1"/>
                </a:solidFill>
                <a:ea typeface="Times New Roman" panose="02020603050405020304" pitchFamily="18" charset="0"/>
              </a:rPr>
              <a:t>Atstumas tarp tuo pačiu metu kertamų didelių </a:t>
            </a:r>
            <a:r>
              <a:rPr lang="lt-LT" sz="2800" dirty="0" err="1">
                <a:solidFill>
                  <a:schemeClr val="bg1"/>
                </a:solidFill>
                <a:ea typeface="Times New Roman" panose="02020603050405020304" pitchFamily="18" charset="0"/>
              </a:rPr>
              <a:t>retmių</a:t>
            </a:r>
            <a:r>
              <a:rPr lang="lt-LT" sz="2800" dirty="0">
                <a:solidFill>
                  <a:schemeClr val="bg1"/>
                </a:solidFill>
                <a:ea typeface="Times New Roman" panose="02020603050405020304" pitchFamily="18" charset="0"/>
              </a:rPr>
              <a:t> ne mažesnis nei šių dviejų suformuotų </a:t>
            </a:r>
            <a:r>
              <a:rPr lang="lt-LT" sz="2800" dirty="0" err="1">
                <a:solidFill>
                  <a:schemeClr val="bg1"/>
                </a:solidFill>
                <a:ea typeface="Times New Roman" panose="02020603050405020304" pitchFamily="18" charset="0"/>
              </a:rPr>
              <a:t>retmių</a:t>
            </a:r>
            <a:r>
              <a:rPr lang="lt-LT" sz="2800" dirty="0">
                <a:solidFill>
                  <a:schemeClr val="bg1"/>
                </a:solidFill>
                <a:ea typeface="Times New Roman" panose="02020603050405020304" pitchFamily="18" charset="0"/>
              </a:rPr>
              <a:t> vidutinių pločių suma. </a:t>
            </a:r>
          </a:p>
        </p:txBody>
      </p:sp>
      <p:sp>
        <p:nvSpPr>
          <p:cNvPr id="6" name="Title 1">
            <a:extLst>
              <a:ext uri="{FF2B5EF4-FFF2-40B4-BE49-F238E27FC236}">
                <a16:creationId xmlns:a16="http://schemas.microsoft.com/office/drawing/2014/main" id="{BC4DCC6E-D827-46BF-A029-536C6EEC176E}"/>
              </a:ext>
            </a:extLst>
          </p:cNvPr>
          <p:cNvSpPr txBox="1">
            <a:spLocks/>
          </p:cNvSpPr>
          <p:nvPr/>
        </p:nvSpPr>
        <p:spPr>
          <a:xfrm>
            <a:off x="195262" y="84541"/>
            <a:ext cx="11908069"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(VII)</a:t>
            </a:r>
          </a:p>
        </p:txBody>
      </p:sp>
    </p:spTree>
    <p:extLst>
      <p:ext uri="{BB962C8B-B14F-4D97-AF65-F5344CB8AC3E}">
        <p14:creationId xmlns:p14="http://schemas.microsoft.com/office/powerpoint/2010/main" val="1488360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764F5-1F34-40EB-9DB0-596BAE29734D}"/>
              </a:ext>
            </a:extLst>
          </p:cNvPr>
          <p:cNvSpPr/>
          <p:nvPr/>
        </p:nvSpPr>
        <p:spPr>
          <a:xfrm>
            <a:off x="250031" y="996419"/>
            <a:ext cx="11691938" cy="4308872"/>
          </a:xfrm>
          <a:prstGeom prst="rect">
            <a:avLst/>
          </a:prstGeom>
        </p:spPr>
        <p:txBody>
          <a:bodyPr wrap="square">
            <a:spAutoFit/>
          </a:bodyPr>
          <a:lstStyle/>
          <a:p>
            <a:pPr lvl="0" algn="just">
              <a:spcAft>
                <a:spcPts val="1200"/>
              </a:spcAft>
            </a:pPr>
            <a:r>
              <a:rPr lang="lt-LT" sz="2800" b="1" dirty="0">
                <a:solidFill>
                  <a:schemeClr val="accent4">
                    <a:lumMod val="40000"/>
                    <a:lumOff val="60000"/>
                  </a:schemeClr>
                </a:solidFill>
                <a:ea typeface="Times New Roman" panose="02020603050405020304" pitchFamily="18" charset="0"/>
              </a:rPr>
              <a:t>DIDELIŲ RETMIŲ FORMAVIMO KIRTIMAI (II)</a:t>
            </a:r>
          </a:p>
          <a:p>
            <a:pPr lvl="0">
              <a:spcAft>
                <a:spcPts val="1200"/>
              </a:spcAft>
            </a:pPr>
            <a:r>
              <a:rPr lang="lt-LT" sz="2800" dirty="0">
                <a:solidFill>
                  <a:schemeClr val="bg1"/>
                </a:solidFill>
                <a:ea typeface="Times New Roman" panose="02020603050405020304" pitchFamily="18" charset="0"/>
              </a:rPr>
              <a:t>Planuojant dideles </a:t>
            </a:r>
            <a:r>
              <a:rPr lang="lt-LT" sz="2800" dirty="0" err="1">
                <a:solidFill>
                  <a:schemeClr val="bg1"/>
                </a:solidFill>
                <a:ea typeface="Times New Roman" panose="02020603050405020304" pitchFamily="18" charset="0"/>
              </a:rPr>
              <a:t>retmes</a:t>
            </a:r>
            <a:r>
              <a:rPr lang="lt-LT" sz="2800" dirty="0">
                <a:solidFill>
                  <a:schemeClr val="bg1"/>
                </a:solidFill>
                <a:ea typeface="Times New Roman" panose="02020603050405020304" pitchFamily="18" charset="0"/>
              </a:rPr>
              <a:t> jos išdėstomos:</a:t>
            </a:r>
          </a:p>
          <a:p>
            <a:pPr marL="457200" lvl="0" indent="-457200">
              <a:spcAft>
                <a:spcPts val="1200"/>
              </a:spcAft>
              <a:buFontTx/>
              <a:buChar char="-"/>
            </a:pPr>
            <a:r>
              <a:rPr lang="lt-LT" sz="2800" dirty="0">
                <a:solidFill>
                  <a:schemeClr val="bg1"/>
                </a:solidFill>
                <a:ea typeface="Times New Roman" panose="02020603050405020304" pitchFamily="18" charset="0"/>
              </a:rPr>
              <a:t>Gamtosauginiu požiūriu mažiau vertingose vietose;</a:t>
            </a:r>
          </a:p>
          <a:p>
            <a:pPr marL="457200" lvl="0" indent="-457200">
              <a:spcAft>
                <a:spcPts val="1200"/>
              </a:spcAft>
              <a:buFontTx/>
              <a:buChar char="-"/>
            </a:pPr>
            <a:r>
              <a:rPr lang="lt-LT" sz="2800" dirty="0">
                <a:solidFill>
                  <a:schemeClr val="bg1"/>
                </a:solidFill>
                <a:ea typeface="Times New Roman" panose="02020603050405020304" pitchFamily="18" charset="0"/>
              </a:rPr>
              <a:t>Kad po kirtimo išliktų galimai labiau vientisas natūralios miško buveinės plotas;</a:t>
            </a:r>
          </a:p>
          <a:p>
            <a:pPr marL="457200" lvl="0" indent="-457200">
              <a:spcAft>
                <a:spcPts val="1200"/>
              </a:spcAft>
              <a:buFontTx/>
              <a:buChar char="-"/>
            </a:pPr>
            <a:r>
              <a:rPr lang="lt-LT" sz="2800" dirty="0">
                <a:solidFill>
                  <a:schemeClr val="bg1"/>
                </a:solidFill>
                <a:ea typeface="Times New Roman" panose="02020603050405020304" pitchFamily="18" charset="0"/>
              </a:rPr>
              <a:t>Kuo mažiau trikdoma traukiant medieną valksmais.</a:t>
            </a:r>
          </a:p>
          <a:p>
            <a:pPr lvl="0">
              <a:spcAft>
                <a:spcPts val="1200"/>
              </a:spcAft>
            </a:pPr>
            <a:r>
              <a:rPr lang="lt-LT" sz="2800" b="1" dirty="0">
                <a:solidFill>
                  <a:schemeClr val="bg1"/>
                </a:solidFill>
                <a:ea typeface="Times New Roman" panose="02020603050405020304" pitchFamily="18" charset="0"/>
              </a:rPr>
              <a:t>Dideles </a:t>
            </a:r>
            <a:r>
              <a:rPr lang="lt-LT" sz="2800" b="1" dirty="0" err="1">
                <a:solidFill>
                  <a:schemeClr val="bg1"/>
                </a:solidFill>
                <a:ea typeface="Times New Roman" panose="02020603050405020304" pitchFamily="18" charset="0"/>
              </a:rPr>
              <a:t>retmes</a:t>
            </a:r>
            <a:r>
              <a:rPr lang="lt-LT" sz="2800" b="1" dirty="0">
                <a:solidFill>
                  <a:schemeClr val="bg1"/>
                </a:solidFill>
                <a:ea typeface="Times New Roman" panose="02020603050405020304" pitchFamily="18" charset="0"/>
              </a:rPr>
              <a:t> galima kirsti, kai buveinių plotas yra didesnis nei nustatyta BAST apsaugos tiksluose. </a:t>
            </a:r>
          </a:p>
        </p:txBody>
      </p:sp>
      <p:sp>
        <p:nvSpPr>
          <p:cNvPr id="6" name="Title 1">
            <a:extLst>
              <a:ext uri="{FF2B5EF4-FFF2-40B4-BE49-F238E27FC236}">
                <a16:creationId xmlns:a16="http://schemas.microsoft.com/office/drawing/2014/main" id="{BC4DCC6E-D827-46BF-A029-536C6EEC176E}"/>
              </a:ext>
            </a:extLst>
          </p:cNvPr>
          <p:cNvSpPr txBox="1">
            <a:spLocks/>
          </p:cNvSpPr>
          <p:nvPr/>
        </p:nvSpPr>
        <p:spPr>
          <a:xfrm>
            <a:off x="0" y="84541"/>
            <a:ext cx="12192000"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(VIII)</a:t>
            </a:r>
          </a:p>
        </p:txBody>
      </p:sp>
    </p:spTree>
    <p:extLst>
      <p:ext uri="{BB962C8B-B14F-4D97-AF65-F5344CB8AC3E}">
        <p14:creationId xmlns:p14="http://schemas.microsoft.com/office/powerpoint/2010/main" val="25919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CD86E8-E32B-4460-A9D2-513D803A7FE0}"/>
              </a:ext>
            </a:extLst>
          </p:cNvPr>
          <p:cNvSpPr>
            <a:spLocks noGrp="1"/>
          </p:cNvSpPr>
          <p:nvPr>
            <p:ph type="title"/>
          </p:nvPr>
        </p:nvSpPr>
        <p:spPr>
          <a:xfrm>
            <a:off x="304800" y="0"/>
            <a:ext cx="11887200" cy="1325563"/>
          </a:xfrm>
        </p:spPr>
        <p:txBody>
          <a:bodyPr/>
          <a:lstStyle/>
          <a:p>
            <a:r>
              <a:rPr lang="lt-LT" dirty="0"/>
              <a:t>EB svarbos natūralios buveinės Lietuvos teritorijoje</a:t>
            </a:r>
            <a:endParaRPr lang="en-US" dirty="0"/>
          </a:p>
        </p:txBody>
      </p:sp>
      <p:sp>
        <p:nvSpPr>
          <p:cNvPr id="5" name="Content Placeholder 4">
            <a:extLst>
              <a:ext uri="{FF2B5EF4-FFF2-40B4-BE49-F238E27FC236}">
                <a16:creationId xmlns:a16="http://schemas.microsoft.com/office/drawing/2014/main" id="{A7E58C6D-5842-4D7A-AF4E-6F91425D8E16}"/>
              </a:ext>
            </a:extLst>
          </p:cNvPr>
          <p:cNvSpPr>
            <a:spLocks noGrp="1"/>
          </p:cNvSpPr>
          <p:nvPr>
            <p:ph sz="half" idx="1"/>
          </p:nvPr>
        </p:nvSpPr>
        <p:spPr>
          <a:xfrm>
            <a:off x="304800" y="1197429"/>
            <a:ext cx="6410979" cy="4982145"/>
          </a:xfrm>
        </p:spPr>
        <p:txBody>
          <a:bodyPr>
            <a:noAutofit/>
          </a:bodyPr>
          <a:lstStyle/>
          <a:p>
            <a:pPr marL="0" indent="0">
              <a:buClrTx/>
              <a:buNone/>
            </a:pPr>
            <a:r>
              <a:rPr lang="lt-LT" altLang="lt-LT" b="1" dirty="0"/>
              <a:t>Lietuvoje aptinkamos 46 tipų EB svarbos natūralios buveinės, </a:t>
            </a:r>
          </a:p>
          <a:p>
            <a:pPr marL="0" indent="0">
              <a:buNone/>
            </a:pPr>
            <a:r>
              <a:rPr lang="en-US" altLang="lt-LT" b="1" dirty="0"/>
              <a:t>434</a:t>
            </a:r>
            <a:r>
              <a:rPr lang="lt-LT" altLang="lt-LT" b="1" dirty="0"/>
              <a:t> </a:t>
            </a:r>
            <a:r>
              <a:rPr lang="en-US" altLang="lt-LT" b="1" dirty="0"/>
              <a:t>924 ha </a:t>
            </a:r>
            <a:r>
              <a:rPr lang="en-US" altLang="lt-LT" dirty="0"/>
              <a:t>– </a:t>
            </a:r>
            <a:r>
              <a:rPr lang="lt-LT" altLang="lt-LT" dirty="0"/>
              <a:t>inventorizuotų buveinių plotas</a:t>
            </a:r>
            <a:r>
              <a:rPr lang="en-US" altLang="lt-LT" dirty="0"/>
              <a:t>;</a:t>
            </a:r>
            <a:r>
              <a:rPr lang="lt-LT" altLang="lt-LT" b="1" dirty="0"/>
              <a:t> </a:t>
            </a:r>
          </a:p>
          <a:p>
            <a:pPr marL="0" indent="0">
              <a:buNone/>
            </a:pPr>
            <a:r>
              <a:rPr lang="lt-LT" altLang="lt-LT" b="1" dirty="0"/>
              <a:t>13 </a:t>
            </a:r>
            <a:r>
              <a:rPr lang="en-US" altLang="lt-LT" b="1" dirty="0"/>
              <a:t>tip</a:t>
            </a:r>
            <a:r>
              <a:rPr lang="lt-LT" altLang="lt-LT" b="1" dirty="0"/>
              <a:t>ų </a:t>
            </a:r>
            <a:r>
              <a:rPr lang="lt-LT" altLang="lt-LT" dirty="0"/>
              <a:t>buveinės aptinkamos miškuose;</a:t>
            </a:r>
            <a:r>
              <a:rPr lang="en-US" altLang="lt-LT" dirty="0"/>
              <a:t> </a:t>
            </a:r>
            <a:endParaRPr lang="lt-LT" altLang="lt-LT" dirty="0"/>
          </a:p>
          <a:p>
            <a:pPr marL="0" indent="0">
              <a:buClrTx/>
              <a:buNone/>
            </a:pPr>
            <a:r>
              <a:rPr lang="en-US" altLang="lt-LT" b="1" dirty="0"/>
              <a:t>6</a:t>
            </a:r>
            <a:r>
              <a:rPr lang="lt-LT" altLang="lt-LT" b="1" dirty="0"/>
              <a:t>.</a:t>
            </a:r>
            <a:r>
              <a:rPr lang="en-US" altLang="lt-LT" b="1" dirty="0"/>
              <a:t>66 % </a:t>
            </a:r>
            <a:r>
              <a:rPr lang="en-US" altLang="lt-LT" dirty="0"/>
              <a:t>– </a:t>
            </a:r>
            <a:r>
              <a:rPr lang="lt-LT" altLang="lt-LT" dirty="0"/>
              <a:t>buveinių dalis nuo šalies teritorijos</a:t>
            </a:r>
            <a:r>
              <a:rPr lang="en-US" altLang="lt-LT" dirty="0"/>
              <a:t>;</a:t>
            </a:r>
            <a:endParaRPr lang="lt-LT" altLang="lt-LT" dirty="0"/>
          </a:p>
          <a:p>
            <a:pPr marL="0" indent="0">
              <a:buClrTx/>
              <a:buNone/>
            </a:pPr>
            <a:r>
              <a:rPr lang="en-US" altLang="lt-LT" b="1" dirty="0"/>
              <a:t>87</a:t>
            </a:r>
            <a:r>
              <a:rPr lang="lt-LT" altLang="lt-LT" b="1" dirty="0"/>
              <a:t> </a:t>
            </a:r>
            <a:r>
              <a:rPr lang="en-US" altLang="lt-LT" b="1" dirty="0"/>
              <a:t>530 </a:t>
            </a:r>
            <a:r>
              <a:rPr lang="en-US" altLang="lt-LT" dirty="0"/>
              <a:t>– </a:t>
            </a:r>
            <a:r>
              <a:rPr lang="lt-LT" altLang="lt-LT" dirty="0"/>
              <a:t>inventorizuotų buveinių skaičius</a:t>
            </a:r>
            <a:r>
              <a:rPr lang="lt-LT" altLang="lt-LT" i="1" dirty="0"/>
              <a:t>;</a:t>
            </a:r>
            <a:endParaRPr lang="en-US" altLang="lt-LT" i="1" dirty="0"/>
          </a:p>
          <a:p>
            <a:pPr marL="0" indent="0">
              <a:buClrTx/>
              <a:buNone/>
            </a:pPr>
            <a:r>
              <a:rPr lang="en-US" altLang="lt-LT" b="1" dirty="0">
                <a:solidFill>
                  <a:schemeClr val="accent4">
                    <a:lumMod val="40000"/>
                    <a:lumOff val="60000"/>
                  </a:schemeClr>
                </a:solidFill>
              </a:rPr>
              <a:t>5</a:t>
            </a:r>
            <a:r>
              <a:rPr lang="lt-LT" altLang="lt-LT" b="1" dirty="0">
                <a:solidFill>
                  <a:schemeClr val="accent4">
                    <a:lumMod val="40000"/>
                    <a:lumOff val="60000"/>
                  </a:schemeClr>
                </a:solidFill>
              </a:rPr>
              <a:t> </a:t>
            </a:r>
            <a:r>
              <a:rPr lang="en-US" altLang="lt-LT" b="1" dirty="0">
                <a:solidFill>
                  <a:schemeClr val="accent4">
                    <a:lumMod val="40000"/>
                    <a:lumOff val="60000"/>
                  </a:schemeClr>
                </a:solidFill>
              </a:rPr>
              <a:t>ha </a:t>
            </a:r>
            <a:r>
              <a:rPr lang="en-US" altLang="lt-LT" dirty="0">
                <a:solidFill>
                  <a:schemeClr val="accent4">
                    <a:lumMod val="40000"/>
                    <a:lumOff val="60000"/>
                  </a:schemeClr>
                </a:solidFill>
              </a:rPr>
              <a:t>– </a:t>
            </a:r>
            <a:r>
              <a:rPr lang="lt-LT" altLang="lt-LT" dirty="0">
                <a:solidFill>
                  <a:schemeClr val="accent4">
                    <a:lumMod val="40000"/>
                    <a:lumOff val="60000"/>
                  </a:schemeClr>
                </a:solidFill>
              </a:rPr>
              <a:t>vidutinis buveinės plotas</a:t>
            </a:r>
            <a:endParaRPr lang="en-US" altLang="lt-LT" i="1" dirty="0">
              <a:solidFill>
                <a:schemeClr val="accent4">
                  <a:lumMod val="40000"/>
                  <a:lumOff val="60000"/>
                </a:schemeClr>
              </a:solidFill>
            </a:endParaRPr>
          </a:p>
          <a:p>
            <a:pPr marL="0" indent="0">
              <a:buNone/>
            </a:pPr>
            <a:r>
              <a:rPr lang="lt-LT" altLang="lt-LT" b="1" dirty="0">
                <a:solidFill>
                  <a:schemeClr val="accent4">
                    <a:lumMod val="40000"/>
                    <a:lumOff val="60000"/>
                  </a:schemeClr>
                </a:solidFill>
              </a:rPr>
              <a:t>266,6 </a:t>
            </a:r>
            <a:r>
              <a:rPr lang="lt-LT" altLang="lt-LT" dirty="0">
                <a:solidFill>
                  <a:schemeClr val="accent4">
                    <a:lumMod val="40000"/>
                    <a:lumOff val="60000"/>
                  </a:schemeClr>
                </a:solidFill>
              </a:rPr>
              <a:t>tūkst. ha natūralių miško buveinių;</a:t>
            </a:r>
            <a:endParaRPr lang="en-US" altLang="lt-LT" dirty="0">
              <a:solidFill>
                <a:schemeClr val="accent4">
                  <a:lumMod val="40000"/>
                  <a:lumOff val="60000"/>
                </a:schemeClr>
              </a:solidFill>
            </a:endParaRPr>
          </a:p>
          <a:p>
            <a:pPr marL="0" indent="0">
              <a:buClrTx/>
              <a:buNone/>
            </a:pPr>
            <a:endParaRPr lang="en-US" altLang="lt-LT" i="1" dirty="0"/>
          </a:p>
          <a:p>
            <a:endParaRPr lang="lt-LT" dirty="0"/>
          </a:p>
          <a:p>
            <a:endParaRPr lang="en-US" dirty="0"/>
          </a:p>
        </p:txBody>
      </p:sp>
      <p:graphicFrame>
        <p:nvGraphicFramePr>
          <p:cNvPr id="8" name="Content Placeholder 8">
            <a:extLst>
              <a:ext uri="{FF2B5EF4-FFF2-40B4-BE49-F238E27FC236}">
                <a16:creationId xmlns:a16="http://schemas.microsoft.com/office/drawing/2014/main" id="{A0F99B10-D217-4BC7-AF57-B8C9FBA1E26D}"/>
              </a:ext>
            </a:extLst>
          </p:cNvPr>
          <p:cNvGraphicFramePr>
            <a:graphicFrameLocks/>
          </p:cNvGraphicFramePr>
          <p:nvPr>
            <p:extLst>
              <p:ext uri="{D42A27DB-BD31-4B8C-83A1-F6EECF244321}">
                <p14:modId xmlns:p14="http://schemas.microsoft.com/office/powerpoint/2010/main" val="3149741020"/>
              </p:ext>
            </p:extLst>
          </p:nvPr>
        </p:nvGraphicFramePr>
        <p:xfrm>
          <a:off x="6715779" y="1197429"/>
          <a:ext cx="5476221" cy="4734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904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0DB219-CA57-4B5E-980B-B521265A51EA}"/>
              </a:ext>
            </a:extLst>
          </p:cNvPr>
          <p:cNvSpPr/>
          <p:nvPr/>
        </p:nvSpPr>
        <p:spPr>
          <a:xfrm>
            <a:off x="195262" y="792676"/>
            <a:ext cx="11801476" cy="5632311"/>
          </a:xfrm>
          <a:prstGeom prst="rect">
            <a:avLst/>
          </a:prstGeom>
        </p:spPr>
        <p:txBody>
          <a:bodyPr wrap="square">
            <a:spAutoFit/>
          </a:bodyPr>
          <a:lstStyle/>
          <a:p>
            <a:pPr algn="just">
              <a:spcAft>
                <a:spcPts val="0"/>
              </a:spcAft>
            </a:pPr>
            <a:r>
              <a:rPr lang="lt-LT" sz="2400" dirty="0">
                <a:solidFill>
                  <a:schemeClr val="accent4">
                    <a:lumMod val="60000"/>
                    <a:lumOff val="40000"/>
                  </a:schemeClr>
                </a:solidFill>
              </a:rPr>
              <a:t>Natūralių buveinių vertinimas/pakartotinis vertinimas. </a:t>
            </a:r>
          </a:p>
          <a:p>
            <a:pPr algn="just">
              <a:spcAft>
                <a:spcPts val="0"/>
              </a:spcAft>
            </a:pPr>
            <a:r>
              <a:rPr lang="lt-LT" sz="2400" dirty="0">
                <a:solidFill>
                  <a:schemeClr val="bg1"/>
                </a:solidFill>
              </a:rPr>
              <a:t>Natūralių buveinių vertinimas BAST teritorijoje turėtų vykti kartu ar lygiagrečiai su miško taksacija prieš miškotvarkos projekto rašymą. Jeigu planuojama vykdyti didelių </a:t>
            </a:r>
            <a:r>
              <a:rPr lang="lt-LT" sz="2400" dirty="0" err="1">
                <a:solidFill>
                  <a:schemeClr val="bg1"/>
                </a:solidFill>
              </a:rPr>
              <a:t>retmių</a:t>
            </a:r>
            <a:r>
              <a:rPr lang="lt-LT" sz="2400" dirty="0">
                <a:solidFill>
                  <a:schemeClr val="bg1"/>
                </a:solidFill>
              </a:rPr>
              <a:t> formavimo kirtimus yra svarbu atrinkti potencialius natūralių buveinių plotus ir inventorizuoti ten esančias susiformavusias buveines. </a:t>
            </a:r>
          </a:p>
          <a:p>
            <a:pPr algn="just">
              <a:spcAft>
                <a:spcPts val="0"/>
              </a:spcAft>
            </a:pPr>
            <a:r>
              <a:rPr lang="lt-LT" sz="2400" dirty="0">
                <a:solidFill>
                  <a:schemeClr val="accent4">
                    <a:lumMod val="60000"/>
                    <a:lumOff val="40000"/>
                  </a:schemeClr>
                </a:solidFill>
              </a:rPr>
              <a:t>Buveinės trikdymas miško darbų metu. </a:t>
            </a:r>
          </a:p>
          <a:p>
            <a:pPr algn="just">
              <a:spcAft>
                <a:spcPts val="0"/>
              </a:spcAft>
            </a:pPr>
            <a:r>
              <a:rPr lang="lt-LT" sz="2400" dirty="0">
                <a:solidFill>
                  <a:schemeClr val="bg1"/>
                </a:solidFill>
              </a:rPr>
              <a:t>Siekiant sumažinti trikdymą, rekomenduojama medyno tvarkymo darbus vykdyti įmanomai rečiau. Optimalu, kai planuojami planiniai medyno tvarkymo darbai vykdomi vienu metu ir miško buveinė trikdoma ne dažniau nei 1 kartą per 5 metus. </a:t>
            </a:r>
          </a:p>
          <a:p>
            <a:pPr algn="just">
              <a:spcAft>
                <a:spcPts val="0"/>
              </a:spcAft>
            </a:pPr>
            <a:r>
              <a:rPr lang="lt-LT" sz="2400" dirty="0">
                <a:solidFill>
                  <a:schemeClr val="accent4">
                    <a:lumMod val="60000"/>
                    <a:lumOff val="40000"/>
                  </a:schemeClr>
                </a:solidFill>
              </a:rPr>
              <a:t>Miško paklotės apsauga</a:t>
            </a:r>
          </a:p>
          <a:p>
            <a:pPr algn="just">
              <a:spcAft>
                <a:spcPts val="0"/>
              </a:spcAft>
            </a:pPr>
            <a:r>
              <a:rPr lang="lt-LT" sz="2400" dirty="0">
                <a:solidFill>
                  <a:schemeClr val="bg1"/>
                </a:solidFill>
              </a:rPr>
              <a:t>Darbai visose buveinėse, išskyrus Vakarų taigos pušynus ir Kerpinius pušynus, vykdomi tik naudojant technologinius sprendimus, kurie užtikrina paklotės apsaugą. Miško paklotės pažeidimai, kurių žymių nebelieka po vieno vegetacijos sezono jų specialiai netaisant yra toleruotini, o esant didesnei dirvos pažeidimo rizikai darbai neturi būti vykdomi.</a:t>
            </a:r>
          </a:p>
          <a:p>
            <a:pPr algn="just">
              <a:spcAft>
                <a:spcPts val="0"/>
              </a:spcAft>
            </a:pPr>
            <a:endParaRPr lang="lt-LT" sz="2400" dirty="0">
              <a:solidFill>
                <a:schemeClr val="bg1"/>
              </a:solidFill>
            </a:endParaRPr>
          </a:p>
        </p:txBody>
      </p:sp>
      <p:sp>
        <p:nvSpPr>
          <p:cNvPr id="6" name="Title 1">
            <a:extLst>
              <a:ext uri="{FF2B5EF4-FFF2-40B4-BE49-F238E27FC236}">
                <a16:creationId xmlns:a16="http://schemas.microsoft.com/office/drawing/2014/main" id="{CEECE484-27C7-4D8B-BDB4-4A1065B53794}"/>
              </a:ext>
            </a:extLst>
          </p:cNvPr>
          <p:cNvSpPr txBox="1">
            <a:spLocks/>
          </p:cNvSpPr>
          <p:nvPr/>
        </p:nvSpPr>
        <p:spPr>
          <a:xfrm>
            <a:off x="195262" y="54061"/>
            <a:ext cx="11908069" cy="1012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Kraštovaizdžio natūralios dinamikos imitavimo kirtimai (IX)</a:t>
            </a:r>
          </a:p>
        </p:txBody>
      </p:sp>
    </p:spTree>
    <p:extLst>
      <p:ext uri="{BB962C8B-B14F-4D97-AF65-F5344CB8AC3E}">
        <p14:creationId xmlns:p14="http://schemas.microsoft.com/office/powerpoint/2010/main" val="445406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73CA2A-CF5E-4574-A867-7D1E30AD4061}"/>
              </a:ext>
            </a:extLst>
          </p:cNvPr>
          <p:cNvSpPr txBox="1">
            <a:spLocks/>
          </p:cNvSpPr>
          <p:nvPr/>
        </p:nvSpPr>
        <p:spPr>
          <a:xfrm>
            <a:off x="265496" y="57117"/>
            <a:ext cx="10515600" cy="118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dirty="0"/>
              <a:t>Miško auginimo ir apsaugos priemonės</a:t>
            </a:r>
          </a:p>
        </p:txBody>
      </p:sp>
      <p:cxnSp>
        <p:nvCxnSpPr>
          <p:cNvPr id="14" name="Connector: Elbow 13">
            <a:extLst>
              <a:ext uri="{FF2B5EF4-FFF2-40B4-BE49-F238E27FC236}">
                <a16:creationId xmlns:a16="http://schemas.microsoft.com/office/drawing/2014/main" id="{25C994D8-D1B8-4D8F-B2F8-4F51622EB7B3}"/>
              </a:ext>
            </a:extLst>
          </p:cNvPr>
          <p:cNvCxnSpPr>
            <a:cxnSpLocks/>
            <a:stCxn id="18" idx="3"/>
            <a:endCxn id="44" idx="3"/>
          </p:cNvCxnSpPr>
          <p:nvPr/>
        </p:nvCxnSpPr>
        <p:spPr>
          <a:xfrm>
            <a:off x="10033192" y="2187599"/>
            <a:ext cx="1326657" cy="1801378"/>
          </a:xfrm>
          <a:prstGeom prst="bentConnector3">
            <a:avLst>
              <a:gd name="adj1" fmla="val 117231"/>
            </a:avLst>
          </a:prstGeom>
          <a:ln w="19050">
            <a:solidFill>
              <a:schemeClr val="bg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FD7F7D5A-2F19-4D66-83E8-7FF486BD7EF1}"/>
              </a:ext>
            </a:extLst>
          </p:cNvPr>
          <p:cNvCxnSpPr>
            <a:cxnSpLocks/>
            <a:stCxn id="16" idx="1"/>
            <a:endCxn id="50" idx="1"/>
          </p:cNvCxnSpPr>
          <p:nvPr/>
        </p:nvCxnSpPr>
        <p:spPr>
          <a:xfrm rot="10800000" flipV="1">
            <a:off x="1181643" y="2194988"/>
            <a:ext cx="299270" cy="1839962"/>
          </a:xfrm>
          <a:prstGeom prst="bentConnector3">
            <a:avLst>
              <a:gd name="adj1" fmla="val 176386"/>
            </a:avLst>
          </a:prstGeom>
          <a:ln w="19050">
            <a:solidFill>
              <a:schemeClr val="bg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781B7CB-37C0-4978-98E1-5EEAAC4CD3FC}"/>
              </a:ext>
            </a:extLst>
          </p:cNvPr>
          <p:cNvSpPr/>
          <p:nvPr/>
        </p:nvSpPr>
        <p:spPr>
          <a:xfrm>
            <a:off x="1480913" y="1513538"/>
            <a:ext cx="3339725" cy="1362899"/>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700" b="1" dirty="0">
              <a:solidFill>
                <a:schemeClr val="accent2">
                  <a:lumMod val="60000"/>
                  <a:lumOff val="40000"/>
                </a:schemeClr>
              </a:solidFill>
            </a:endParaRPr>
          </a:p>
          <a:p>
            <a:pPr algn="ctr"/>
            <a:r>
              <a:rPr lang="lt-LT" sz="1400" b="1" dirty="0">
                <a:solidFill>
                  <a:schemeClr val="accent2">
                    <a:lumMod val="60000"/>
                    <a:lumOff val="40000"/>
                  </a:schemeClr>
                </a:solidFill>
              </a:rPr>
              <a:t>I BUVEINIŲ KATEGORIJA</a:t>
            </a:r>
          </a:p>
          <a:p>
            <a:pPr algn="ctr"/>
            <a:r>
              <a:rPr lang="lt-LT" sz="1400" b="1" dirty="0">
                <a:solidFill>
                  <a:schemeClr val="accent6">
                    <a:lumMod val="60000"/>
                    <a:lumOff val="40000"/>
                  </a:schemeClr>
                </a:solidFill>
              </a:rPr>
              <a:t>II BUVEINIŲ KATEGORIJA</a:t>
            </a:r>
            <a:r>
              <a:rPr lang="en-GB" sz="1400" b="1" dirty="0">
                <a:solidFill>
                  <a:schemeClr val="accent6">
                    <a:lumMod val="60000"/>
                    <a:lumOff val="40000"/>
                  </a:schemeClr>
                </a:solidFill>
              </a:rPr>
              <a:t>:</a:t>
            </a:r>
            <a:endParaRPr lang="lt-LT" sz="1400" b="1" dirty="0">
              <a:solidFill>
                <a:schemeClr val="accent6">
                  <a:lumMod val="60000"/>
                  <a:lumOff val="40000"/>
                </a:schemeClr>
              </a:solidFill>
            </a:endParaRPr>
          </a:p>
          <a:p>
            <a:r>
              <a:rPr lang="en-GB" sz="1400" b="1" dirty="0">
                <a:solidFill>
                  <a:schemeClr val="accent6">
                    <a:lumMod val="60000"/>
                    <a:lumOff val="40000"/>
                  </a:schemeClr>
                </a:solidFill>
              </a:rPr>
              <a:t>JEI </a:t>
            </a:r>
            <a:r>
              <a:rPr lang="lt-LT" sz="1400" b="1" dirty="0">
                <a:solidFill>
                  <a:schemeClr val="accent6">
                    <a:lumMod val="60000"/>
                    <a:lumOff val="40000"/>
                  </a:schemeClr>
                </a:solidFill>
              </a:rPr>
              <a:t>S&lt;50HA</a:t>
            </a:r>
            <a:r>
              <a:rPr lang="en-GB" sz="1400" b="1" dirty="0">
                <a:solidFill>
                  <a:schemeClr val="accent6">
                    <a:lumMod val="60000"/>
                    <a:lumOff val="40000"/>
                  </a:schemeClr>
                </a:solidFill>
              </a:rPr>
              <a:t>, APIMA 100% PLOTO</a:t>
            </a:r>
          </a:p>
          <a:p>
            <a:r>
              <a:rPr lang="en-GB" sz="1400" b="1" dirty="0">
                <a:solidFill>
                  <a:schemeClr val="accent6">
                    <a:lumMod val="60000"/>
                    <a:lumOff val="40000"/>
                  </a:schemeClr>
                </a:solidFill>
              </a:rPr>
              <a:t>JEI </a:t>
            </a:r>
            <a:r>
              <a:rPr lang="lt-LT" sz="1400" b="1" dirty="0">
                <a:solidFill>
                  <a:schemeClr val="accent6">
                    <a:lumMod val="60000"/>
                    <a:lumOff val="40000"/>
                  </a:schemeClr>
                </a:solidFill>
              </a:rPr>
              <a:t>S&gt;50 HA</a:t>
            </a:r>
            <a:r>
              <a:rPr lang="en-GB" sz="1400" b="1" dirty="0">
                <a:solidFill>
                  <a:schemeClr val="accent6">
                    <a:lumMod val="60000"/>
                    <a:lumOff val="40000"/>
                  </a:schemeClr>
                </a:solidFill>
              </a:rPr>
              <a:t>,</a:t>
            </a:r>
            <a:r>
              <a:rPr lang="lt-LT" sz="1400" b="1" dirty="0">
                <a:solidFill>
                  <a:schemeClr val="accent6">
                    <a:lumMod val="60000"/>
                    <a:lumOff val="40000"/>
                  </a:schemeClr>
                </a:solidFill>
              </a:rPr>
              <a:t> </a:t>
            </a:r>
            <a:r>
              <a:rPr lang="en-GB" sz="1400" b="1" dirty="0">
                <a:solidFill>
                  <a:schemeClr val="accent6">
                    <a:lumMod val="60000"/>
                    <a:lumOff val="40000"/>
                  </a:schemeClr>
                </a:solidFill>
              </a:rPr>
              <a:t>APIMA </a:t>
            </a:r>
            <a:r>
              <a:rPr lang="lt-LT" sz="1400" b="1" dirty="0">
                <a:solidFill>
                  <a:schemeClr val="accent6">
                    <a:lumMod val="60000"/>
                    <a:lumOff val="40000"/>
                  </a:schemeClr>
                </a:solidFill>
              </a:rPr>
              <a:t>&gt;30</a:t>
            </a:r>
            <a:r>
              <a:rPr lang="en-GB" sz="1400" b="1" dirty="0">
                <a:solidFill>
                  <a:schemeClr val="accent6">
                    <a:lumMod val="60000"/>
                    <a:lumOff val="40000"/>
                  </a:schemeClr>
                </a:solidFill>
              </a:rPr>
              <a:t>% PLOTO</a:t>
            </a:r>
            <a:endParaRPr lang="lt-LT" sz="1400" b="1" dirty="0">
              <a:solidFill>
                <a:schemeClr val="accent6">
                  <a:lumMod val="60000"/>
                  <a:lumOff val="40000"/>
                </a:schemeClr>
              </a:solidFill>
            </a:endParaRPr>
          </a:p>
        </p:txBody>
      </p:sp>
      <p:sp>
        <p:nvSpPr>
          <p:cNvPr id="17" name="Rectangle: Rounded Corners 16">
            <a:extLst>
              <a:ext uri="{FF2B5EF4-FFF2-40B4-BE49-F238E27FC236}">
                <a16:creationId xmlns:a16="http://schemas.microsoft.com/office/drawing/2014/main" id="{C0D01D9E-BA07-4739-8640-6810D99D5F97}"/>
              </a:ext>
            </a:extLst>
          </p:cNvPr>
          <p:cNvSpPr/>
          <p:nvPr/>
        </p:nvSpPr>
        <p:spPr>
          <a:xfrm>
            <a:off x="1480912" y="1513830"/>
            <a:ext cx="3335042" cy="51021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SKLYPO LYGMENIU TVARKOMOS BUVEINĖS</a:t>
            </a:r>
          </a:p>
        </p:txBody>
      </p:sp>
      <p:sp>
        <p:nvSpPr>
          <p:cNvPr id="18" name="Rectangle: Rounded Corners 17">
            <a:extLst>
              <a:ext uri="{FF2B5EF4-FFF2-40B4-BE49-F238E27FC236}">
                <a16:creationId xmlns:a16="http://schemas.microsoft.com/office/drawing/2014/main" id="{E6F4A3A7-7823-48D8-9F69-0A067BED3E57}"/>
              </a:ext>
            </a:extLst>
          </p:cNvPr>
          <p:cNvSpPr/>
          <p:nvPr/>
        </p:nvSpPr>
        <p:spPr>
          <a:xfrm>
            <a:off x="6704915" y="1506149"/>
            <a:ext cx="3328277" cy="1362899"/>
          </a:xfrm>
          <a:prstGeom prst="roundRect">
            <a:avLst>
              <a:gd name="adj" fmla="val 663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a:p>
            <a:pPr algn="ctr"/>
            <a:endParaRPr lang="en-GB" sz="1000" b="1" dirty="0"/>
          </a:p>
          <a:p>
            <a:pPr algn="ctr"/>
            <a:endParaRPr lang="en-GB" sz="1000" b="1" dirty="0"/>
          </a:p>
          <a:p>
            <a:pPr algn="ctr"/>
            <a:endParaRPr lang="en-GB" sz="200" b="1" dirty="0"/>
          </a:p>
          <a:p>
            <a:pPr algn="ctr"/>
            <a:r>
              <a:rPr lang="lt-LT" sz="1400" b="1" dirty="0">
                <a:solidFill>
                  <a:schemeClr val="accent6">
                    <a:lumMod val="60000"/>
                    <a:lumOff val="40000"/>
                  </a:schemeClr>
                </a:solidFill>
              </a:rPr>
              <a:t>II BUVEINIŲ KATEGORIJA</a:t>
            </a:r>
          </a:p>
          <a:p>
            <a:pPr algn="ctr"/>
            <a:r>
              <a:rPr lang="en-GB" sz="1400" b="1" dirty="0">
                <a:solidFill>
                  <a:schemeClr val="accent6">
                    <a:lumMod val="60000"/>
                    <a:lumOff val="40000"/>
                  </a:schemeClr>
                </a:solidFill>
              </a:rPr>
              <a:t>JEI </a:t>
            </a:r>
            <a:r>
              <a:rPr lang="lt-LT" sz="1400" b="1" dirty="0">
                <a:solidFill>
                  <a:schemeClr val="accent6">
                    <a:lumMod val="60000"/>
                    <a:lumOff val="40000"/>
                  </a:schemeClr>
                </a:solidFill>
              </a:rPr>
              <a:t>S&gt;50 HA</a:t>
            </a:r>
            <a:r>
              <a:rPr lang="en-GB" sz="1400" b="1" dirty="0">
                <a:solidFill>
                  <a:schemeClr val="accent6">
                    <a:lumMod val="60000"/>
                    <a:lumOff val="40000"/>
                  </a:schemeClr>
                </a:solidFill>
              </a:rPr>
              <a:t>,</a:t>
            </a:r>
            <a:r>
              <a:rPr lang="lt-LT" sz="1400" b="1" dirty="0">
                <a:solidFill>
                  <a:schemeClr val="accent6">
                    <a:lumMod val="60000"/>
                    <a:lumOff val="40000"/>
                  </a:schemeClr>
                </a:solidFill>
              </a:rPr>
              <a:t> </a:t>
            </a:r>
            <a:r>
              <a:rPr lang="en-GB" sz="1400" b="1" dirty="0">
                <a:solidFill>
                  <a:schemeClr val="accent6">
                    <a:lumMod val="60000"/>
                    <a:lumOff val="40000"/>
                  </a:schemeClr>
                </a:solidFill>
              </a:rPr>
              <a:t>APIMA </a:t>
            </a:r>
            <a:r>
              <a:rPr lang="lt-LT" sz="1400" b="1" dirty="0">
                <a:solidFill>
                  <a:schemeClr val="accent6">
                    <a:lumMod val="60000"/>
                    <a:lumOff val="40000"/>
                  </a:schemeClr>
                </a:solidFill>
              </a:rPr>
              <a:t>&lt;</a:t>
            </a:r>
            <a:r>
              <a:rPr lang="en-GB" sz="1400" b="1" dirty="0">
                <a:solidFill>
                  <a:schemeClr val="accent6">
                    <a:lumMod val="60000"/>
                    <a:lumOff val="40000"/>
                  </a:schemeClr>
                </a:solidFill>
              </a:rPr>
              <a:t>7</a:t>
            </a:r>
            <a:r>
              <a:rPr lang="lt-LT" sz="1400" b="1" dirty="0">
                <a:solidFill>
                  <a:schemeClr val="accent6">
                    <a:lumMod val="60000"/>
                    <a:lumOff val="40000"/>
                  </a:schemeClr>
                </a:solidFill>
              </a:rPr>
              <a:t>0</a:t>
            </a:r>
            <a:r>
              <a:rPr lang="en-GB" sz="1400" b="1" dirty="0">
                <a:solidFill>
                  <a:schemeClr val="accent6">
                    <a:lumMod val="60000"/>
                    <a:lumOff val="40000"/>
                  </a:schemeClr>
                </a:solidFill>
              </a:rPr>
              <a:t>% PLOTO</a:t>
            </a:r>
            <a:endParaRPr lang="lt-LT" sz="1400" b="1" dirty="0">
              <a:solidFill>
                <a:schemeClr val="accent6">
                  <a:lumMod val="60000"/>
                  <a:lumOff val="40000"/>
                </a:schemeClr>
              </a:solidFill>
            </a:endParaRPr>
          </a:p>
        </p:txBody>
      </p:sp>
      <p:sp>
        <p:nvSpPr>
          <p:cNvPr id="19" name="Rectangle: Rounded Corners 18">
            <a:extLst>
              <a:ext uri="{FF2B5EF4-FFF2-40B4-BE49-F238E27FC236}">
                <a16:creationId xmlns:a16="http://schemas.microsoft.com/office/drawing/2014/main" id="{CDE5AC6B-DCF7-47F5-9CD0-CFE7A92EE0B8}"/>
              </a:ext>
            </a:extLst>
          </p:cNvPr>
          <p:cNvSpPr/>
          <p:nvPr/>
        </p:nvSpPr>
        <p:spPr>
          <a:xfrm>
            <a:off x="6709599" y="1507260"/>
            <a:ext cx="3328276" cy="51056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t>BAST LYGMENIU TVARKOMOS BUVEINĖS</a:t>
            </a:r>
          </a:p>
        </p:txBody>
      </p:sp>
      <p:sp>
        <p:nvSpPr>
          <p:cNvPr id="44" name="Rectangle: Rounded Corners 43">
            <a:extLst>
              <a:ext uri="{FF2B5EF4-FFF2-40B4-BE49-F238E27FC236}">
                <a16:creationId xmlns:a16="http://schemas.microsoft.com/office/drawing/2014/main" id="{26E21746-2A58-45F8-98CB-5FCCF58254A5}"/>
              </a:ext>
            </a:extLst>
          </p:cNvPr>
          <p:cNvSpPr/>
          <p:nvPr/>
        </p:nvSpPr>
        <p:spPr>
          <a:xfrm>
            <a:off x="1096311" y="3039994"/>
            <a:ext cx="10263538" cy="1897966"/>
          </a:xfrm>
          <a:prstGeom prst="roundRect">
            <a:avLst/>
          </a:prstGeom>
          <a:noFill/>
          <a:ln w="19050">
            <a:solidFill>
              <a:srgbClr val="33CC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t-LT" sz="1600" b="1" dirty="0">
                <a:solidFill>
                  <a:srgbClr val="33CC33"/>
                </a:solidFill>
              </a:rPr>
              <a:t>MIŠKO AUGINIMO IR APSAUGOS PRIEMONĖS</a:t>
            </a:r>
          </a:p>
          <a:p>
            <a:pPr algn="ctr"/>
            <a:endParaRPr lang="en-GB" sz="1200" dirty="0">
              <a:solidFill>
                <a:schemeClr val="tx1">
                  <a:lumMod val="50000"/>
                  <a:lumOff val="50000"/>
                </a:schemeClr>
              </a:solidFill>
            </a:endParaRPr>
          </a:p>
          <a:p>
            <a:pPr algn="ctr"/>
            <a:endParaRPr lang="en-GB" sz="1200" dirty="0">
              <a:solidFill>
                <a:schemeClr val="tx1">
                  <a:lumMod val="50000"/>
                  <a:lumOff val="50000"/>
                </a:schemeClr>
              </a:solidFill>
            </a:endParaRPr>
          </a:p>
          <a:p>
            <a:pPr algn="ctr"/>
            <a:endParaRPr lang="en-GB" sz="1600" dirty="0">
              <a:solidFill>
                <a:schemeClr val="tx1">
                  <a:lumMod val="50000"/>
                  <a:lumOff val="50000"/>
                </a:schemeClr>
              </a:solidFill>
            </a:endParaRPr>
          </a:p>
          <a:p>
            <a:pPr algn="ctr"/>
            <a:endParaRPr lang="lt-LT" sz="1600" dirty="0">
              <a:solidFill>
                <a:schemeClr val="tx1">
                  <a:lumMod val="50000"/>
                  <a:lumOff val="50000"/>
                </a:schemeClr>
              </a:solidFill>
            </a:endParaRPr>
          </a:p>
          <a:p>
            <a:pPr algn="ctr"/>
            <a:endParaRPr lang="lt-LT" sz="1200" dirty="0">
              <a:solidFill>
                <a:schemeClr val="tx1">
                  <a:lumMod val="50000"/>
                  <a:lumOff val="50000"/>
                </a:schemeClr>
              </a:solidFill>
            </a:endParaRPr>
          </a:p>
          <a:p>
            <a:pPr algn="ctr"/>
            <a:r>
              <a:rPr lang="lt-LT" dirty="0">
                <a:solidFill>
                  <a:srgbClr val="33CC33"/>
                </a:solidFill>
              </a:rPr>
              <a:t>Vykdomos siekiant palaikyti ir pagerinti saugomų rūšių ir buveinių būklę</a:t>
            </a:r>
          </a:p>
        </p:txBody>
      </p:sp>
      <p:sp>
        <p:nvSpPr>
          <p:cNvPr id="45" name="Rectangle: Rounded Corners 44">
            <a:extLst>
              <a:ext uri="{FF2B5EF4-FFF2-40B4-BE49-F238E27FC236}">
                <a16:creationId xmlns:a16="http://schemas.microsoft.com/office/drawing/2014/main" id="{1020C2CD-85EC-4735-B00A-FE989DB6521B}"/>
              </a:ext>
            </a:extLst>
          </p:cNvPr>
          <p:cNvSpPr/>
          <p:nvPr/>
        </p:nvSpPr>
        <p:spPr>
          <a:xfrm>
            <a:off x="6007895" y="3678762"/>
            <a:ext cx="1613289" cy="707073"/>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t>Miško atkūrimas</a:t>
            </a:r>
            <a:endParaRPr lang="lt-LT" sz="1600" dirty="0"/>
          </a:p>
        </p:txBody>
      </p:sp>
      <p:sp>
        <p:nvSpPr>
          <p:cNvPr id="46" name="Rectangle: Rounded Corners 45">
            <a:extLst>
              <a:ext uri="{FF2B5EF4-FFF2-40B4-BE49-F238E27FC236}">
                <a16:creationId xmlns:a16="http://schemas.microsoft.com/office/drawing/2014/main" id="{BCD23540-7648-481A-813F-C59BB777B0E6}"/>
              </a:ext>
            </a:extLst>
          </p:cNvPr>
          <p:cNvSpPr/>
          <p:nvPr/>
        </p:nvSpPr>
        <p:spPr>
          <a:xfrm>
            <a:off x="1244468" y="3678763"/>
            <a:ext cx="1562210" cy="707073"/>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t>Sanitarinė miško apsauga</a:t>
            </a:r>
            <a:endParaRPr lang="lt-LT" sz="1600" dirty="0"/>
          </a:p>
        </p:txBody>
      </p:sp>
      <p:sp>
        <p:nvSpPr>
          <p:cNvPr id="47" name="Rectangle: Rounded Corners 46">
            <a:extLst>
              <a:ext uri="{FF2B5EF4-FFF2-40B4-BE49-F238E27FC236}">
                <a16:creationId xmlns:a16="http://schemas.microsoft.com/office/drawing/2014/main" id="{227C5757-BE04-4F94-8D60-1FDA7C185094}"/>
              </a:ext>
            </a:extLst>
          </p:cNvPr>
          <p:cNvSpPr/>
          <p:nvPr/>
        </p:nvSpPr>
        <p:spPr>
          <a:xfrm>
            <a:off x="7789347" y="3672020"/>
            <a:ext cx="1613289" cy="707073"/>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t>Apsauga nuo žvėrių daromos žalos</a:t>
            </a:r>
            <a:endParaRPr lang="lt-LT" sz="1600" dirty="0"/>
          </a:p>
        </p:txBody>
      </p:sp>
      <p:sp>
        <p:nvSpPr>
          <p:cNvPr id="48" name="Rectangle: Rounded Corners 47">
            <a:extLst>
              <a:ext uri="{FF2B5EF4-FFF2-40B4-BE49-F238E27FC236}">
                <a16:creationId xmlns:a16="http://schemas.microsoft.com/office/drawing/2014/main" id="{259D8DC0-8C64-4D78-916F-028FBC2D0E0E}"/>
              </a:ext>
            </a:extLst>
          </p:cNvPr>
          <p:cNvSpPr/>
          <p:nvPr/>
        </p:nvSpPr>
        <p:spPr>
          <a:xfrm>
            <a:off x="9570798" y="3665771"/>
            <a:ext cx="1613289" cy="702371"/>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t>Kitos priemonės</a:t>
            </a:r>
            <a:endParaRPr lang="lt-LT" sz="1600" dirty="0"/>
          </a:p>
        </p:txBody>
      </p:sp>
      <p:grpSp>
        <p:nvGrpSpPr>
          <p:cNvPr id="49" name="Group 48">
            <a:extLst>
              <a:ext uri="{FF2B5EF4-FFF2-40B4-BE49-F238E27FC236}">
                <a16:creationId xmlns:a16="http://schemas.microsoft.com/office/drawing/2014/main" id="{ACEE8A9A-EF4F-4786-971D-89A148A9A9B6}"/>
              </a:ext>
            </a:extLst>
          </p:cNvPr>
          <p:cNvGrpSpPr/>
          <p:nvPr/>
        </p:nvGrpSpPr>
        <p:grpSpPr>
          <a:xfrm>
            <a:off x="2985406" y="3678762"/>
            <a:ext cx="2848802" cy="707073"/>
            <a:chOff x="3373498" y="5783406"/>
            <a:chExt cx="2594799" cy="878030"/>
          </a:xfrm>
        </p:grpSpPr>
        <p:sp>
          <p:nvSpPr>
            <p:cNvPr id="56" name="Rectangle: Rounded Corners 55">
              <a:extLst>
                <a:ext uri="{FF2B5EF4-FFF2-40B4-BE49-F238E27FC236}">
                  <a16:creationId xmlns:a16="http://schemas.microsoft.com/office/drawing/2014/main" id="{28FA4D86-228C-45C8-95CD-91912873463E}"/>
                </a:ext>
              </a:extLst>
            </p:cNvPr>
            <p:cNvSpPr/>
            <p:nvPr/>
          </p:nvSpPr>
          <p:spPr>
            <a:xfrm>
              <a:off x="3373498" y="5783406"/>
              <a:ext cx="2594799" cy="878030"/>
            </a:xfrm>
            <a:prstGeom prst="roundRect">
              <a:avLst>
                <a:gd name="adj" fmla="val 0"/>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t>   Ugdomieji kirtimai</a:t>
              </a:r>
            </a:p>
            <a:p>
              <a:pPr algn="ctr"/>
              <a:endParaRPr lang="en-GB" sz="1600" dirty="0"/>
            </a:p>
            <a:p>
              <a:pPr algn="ctr"/>
              <a:endParaRPr lang="lt-LT" sz="2000" dirty="0"/>
            </a:p>
          </p:txBody>
        </p:sp>
        <p:sp>
          <p:nvSpPr>
            <p:cNvPr id="57" name="Rectangle 56">
              <a:extLst>
                <a:ext uri="{FF2B5EF4-FFF2-40B4-BE49-F238E27FC236}">
                  <a16:creationId xmlns:a16="http://schemas.microsoft.com/office/drawing/2014/main" id="{377D615E-365C-462C-8DEA-D28675B7E83F}"/>
                </a:ext>
              </a:extLst>
            </p:cNvPr>
            <p:cNvSpPr/>
            <p:nvPr/>
          </p:nvSpPr>
          <p:spPr>
            <a:xfrm>
              <a:off x="3421227" y="6067265"/>
              <a:ext cx="1622617" cy="581189"/>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lt-LT" sz="1400" dirty="0"/>
                <a:t>Jaunuolynų ugdymas,</a:t>
              </a:r>
            </a:p>
            <a:p>
              <a:pPr algn="ctr"/>
              <a:r>
                <a:rPr lang="en-GB" sz="1400" dirty="0"/>
                <a:t>R</a:t>
              </a:r>
              <a:r>
                <a:rPr lang="lt-LT" sz="1400" dirty="0" err="1"/>
                <a:t>etinimai</a:t>
              </a:r>
              <a:endParaRPr lang="lt-LT" sz="1400" dirty="0"/>
            </a:p>
          </p:txBody>
        </p:sp>
        <p:sp>
          <p:nvSpPr>
            <p:cNvPr id="58" name="Rectangle 57">
              <a:extLst>
                <a:ext uri="{FF2B5EF4-FFF2-40B4-BE49-F238E27FC236}">
                  <a16:creationId xmlns:a16="http://schemas.microsoft.com/office/drawing/2014/main" id="{B67C5877-6B1C-4C72-A106-9E62E547C7E8}"/>
                </a:ext>
              </a:extLst>
            </p:cNvPr>
            <p:cNvSpPr/>
            <p:nvPr/>
          </p:nvSpPr>
          <p:spPr>
            <a:xfrm>
              <a:off x="5128896" y="6067265"/>
              <a:ext cx="766416" cy="57357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lt-LT" sz="1400" dirty="0"/>
                <a:t>Einamieji kirtimai</a:t>
              </a:r>
            </a:p>
          </p:txBody>
        </p:sp>
      </p:grpSp>
      <p:sp>
        <p:nvSpPr>
          <p:cNvPr id="50" name="Rectangle: Rounded Corners 49">
            <a:extLst>
              <a:ext uri="{FF2B5EF4-FFF2-40B4-BE49-F238E27FC236}">
                <a16:creationId xmlns:a16="http://schemas.microsoft.com/office/drawing/2014/main" id="{20ED0402-9484-4542-9B37-D8C6CF9DA62F}"/>
              </a:ext>
            </a:extLst>
          </p:cNvPr>
          <p:cNvSpPr/>
          <p:nvPr/>
        </p:nvSpPr>
        <p:spPr>
          <a:xfrm>
            <a:off x="1181643" y="3599412"/>
            <a:ext cx="3687431" cy="871076"/>
          </a:xfrm>
          <a:prstGeom prst="round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600"/>
          </a:p>
        </p:txBody>
      </p:sp>
      <p:sp>
        <p:nvSpPr>
          <p:cNvPr id="7" name="Rectangle 6">
            <a:extLst>
              <a:ext uri="{FF2B5EF4-FFF2-40B4-BE49-F238E27FC236}">
                <a16:creationId xmlns:a16="http://schemas.microsoft.com/office/drawing/2014/main" id="{CA8806FB-F8CB-44DD-BBFA-DCE25B0740B5}"/>
              </a:ext>
            </a:extLst>
          </p:cNvPr>
          <p:cNvSpPr/>
          <p:nvPr/>
        </p:nvSpPr>
        <p:spPr>
          <a:xfrm>
            <a:off x="336885" y="4970246"/>
            <a:ext cx="11203746" cy="830997"/>
          </a:xfrm>
          <a:prstGeom prst="rect">
            <a:avLst/>
          </a:prstGeom>
        </p:spPr>
        <p:txBody>
          <a:bodyPr wrap="square">
            <a:spAutoFit/>
          </a:bodyPr>
          <a:lstStyle/>
          <a:p>
            <a:pPr lvl="0">
              <a:spcAft>
                <a:spcPts val="0"/>
              </a:spcAft>
            </a:pPr>
            <a:r>
              <a:rPr lang="lt-LT" sz="2400" i="1" dirty="0">
                <a:solidFill>
                  <a:schemeClr val="bg1"/>
                </a:solidFill>
                <a:ea typeface="Times New Roman" panose="02020603050405020304" pitchFamily="18" charset="0"/>
              </a:rPr>
              <a:t>Kitos miškininkystės priemonės, vykdomos jei tai nepablogins buveinės, kuriose numatoma veikla būklės</a:t>
            </a:r>
          </a:p>
        </p:txBody>
      </p:sp>
    </p:spTree>
    <p:extLst>
      <p:ext uri="{BB962C8B-B14F-4D97-AF65-F5344CB8AC3E}">
        <p14:creationId xmlns:p14="http://schemas.microsoft.com/office/powerpoint/2010/main" val="3254696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a:t>
            </a:r>
          </a:p>
        </p:txBody>
      </p:sp>
      <p:sp>
        <p:nvSpPr>
          <p:cNvPr id="2" name="Rectangle 1">
            <a:extLst>
              <a:ext uri="{FF2B5EF4-FFF2-40B4-BE49-F238E27FC236}">
                <a16:creationId xmlns:a16="http://schemas.microsoft.com/office/drawing/2014/main" id="{E30A326C-D355-4BAF-B83E-D04B4B16015D}"/>
              </a:ext>
            </a:extLst>
          </p:cNvPr>
          <p:cNvSpPr/>
          <p:nvPr/>
        </p:nvSpPr>
        <p:spPr>
          <a:xfrm>
            <a:off x="490887" y="948256"/>
            <a:ext cx="11184557" cy="4231928"/>
          </a:xfrm>
          <a:prstGeom prst="rect">
            <a:avLst/>
          </a:prstGeom>
        </p:spPr>
        <p:txBody>
          <a:bodyPr wrap="square">
            <a:spAutoFit/>
          </a:bodyPr>
          <a:lstStyle/>
          <a:p>
            <a:pPr lvl="0" algn="just">
              <a:spcAft>
                <a:spcPts val="1800"/>
              </a:spcAft>
            </a:pPr>
            <a:r>
              <a:rPr lang="lt-LT" sz="2800" dirty="0">
                <a:solidFill>
                  <a:schemeClr val="bg1"/>
                </a:solidFill>
                <a:ea typeface="Times New Roman" panose="02020603050405020304" pitchFamily="18" charset="0"/>
              </a:rPr>
              <a:t>MIŠKO ATKŪRIMAS</a:t>
            </a:r>
            <a:r>
              <a:rPr lang="en-GB" sz="2800" dirty="0">
                <a:solidFill>
                  <a:schemeClr val="bg1"/>
                </a:solidFill>
                <a:ea typeface="Times New Roman" panose="02020603050405020304" pitchFamily="18" charset="0"/>
              </a:rPr>
              <a:t> (I)</a:t>
            </a:r>
            <a:endParaRPr lang="lt-LT" sz="2800" dirty="0">
              <a:solidFill>
                <a:schemeClr val="bg1"/>
              </a:solidFill>
              <a:ea typeface="Times New Roman" panose="02020603050405020304" pitchFamily="18" charset="0"/>
            </a:endParaRPr>
          </a:p>
          <a:p>
            <a:pPr algn="just">
              <a:spcAft>
                <a:spcPts val="1800"/>
              </a:spcAft>
            </a:pPr>
            <a:r>
              <a:rPr lang="lt-LT" sz="2800" dirty="0">
                <a:solidFill>
                  <a:schemeClr val="bg1"/>
                </a:solidFill>
                <a:ea typeface="Times New Roman" panose="02020603050405020304" pitchFamily="18" charset="0"/>
              </a:rPr>
              <a:t>Miško atkūrimo tikslas yra prisidėti formuojant natūralioms miško buveinėms </a:t>
            </a:r>
            <a:r>
              <a:rPr lang="lt-LT" sz="2800" dirty="0">
                <a:solidFill>
                  <a:schemeClr val="accent4">
                    <a:lumMod val="40000"/>
                    <a:lumOff val="60000"/>
                  </a:schemeClr>
                </a:solidFill>
                <a:ea typeface="Times New Roman" panose="02020603050405020304" pitchFamily="18" charset="0"/>
              </a:rPr>
              <a:t>būdingą ir pagerinti/išlaikyti </a:t>
            </a:r>
            <a:r>
              <a:rPr lang="lt-LT" sz="2800" dirty="0">
                <a:solidFill>
                  <a:schemeClr val="bg1"/>
                </a:solidFill>
                <a:ea typeface="Times New Roman" panose="02020603050405020304" pitchFamily="18" charset="0"/>
              </a:rPr>
              <a:t>buvusią medyno  rūšinę sudėtį skatinant vietinės kilmės miško žėlimą. </a:t>
            </a:r>
          </a:p>
          <a:p>
            <a:pPr lvl="0" algn="just">
              <a:spcAft>
                <a:spcPts val="1800"/>
              </a:spcAft>
            </a:pPr>
            <a:r>
              <a:rPr lang="lt-LT" sz="2800" dirty="0">
                <a:solidFill>
                  <a:schemeClr val="accent4">
                    <a:lumMod val="60000"/>
                    <a:lumOff val="40000"/>
                  </a:schemeClr>
                </a:solidFill>
                <a:ea typeface="Times New Roman" panose="02020603050405020304" pitchFamily="18" charset="0"/>
              </a:rPr>
              <a:t>Tikslinės medžių rūšys </a:t>
            </a:r>
            <a:r>
              <a:rPr lang="lt-LT" sz="2800" dirty="0">
                <a:solidFill>
                  <a:schemeClr val="bg1"/>
                </a:solidFill>
                <a:ea typeface="Times New Roman" panose="02020603050405020304" pitchFamily="18" charset="0"/>
              </a:rPr>
              <a:t>yra pateikiamos kiekvienos miško buveinės tipo aprašyme, atkuriant medynus jos turi sudaryti vyraujančią formuojamo medyno dalį. </a:t>
            </a:r>
            <a:endParaRPr lang="en-GB" sz="2800" dirty="0">
              <a:solidFill>
                <a:schemeClr val="bg1"/>
              </a:solidFill>
              <a:ea typeface="Times New Roman" panose="02020603050405020304" pitchFamily="18" charset="0"/>
            </a:endParaRPr>
          </a:p>
          <a:p>
            <a:pPr lvl="0" algn="just">
              <a:spcAft>
                <a:spcPts val="1800"/>
              </a:spcAft>
            </a:pPr>
            <a:r>
              <a:rPr lang="lt-LT" sz="2800" dirty="0">
                <a:solidFill>
                  <a:schemeClr val="bg1"/>
                </a:solidFill>
                <a:ea typeface="Times New Roman" panose="02020603050405020304" pitchFamily="18" charset="0"/>
              </a:rPr>
              <a:t>Pirmenybė turi būti teikiama </a:t>
            </a:r>
            <a:r>
              <a:rPr lang="lt-LT" sz="2800" dirty="0">
                <a:solidFill>
                  <a:schemeClr val="accent4">
                    <a:lumMod val="60000"/>
                    <a:lumOff val="40000"/>
                  </a:schemeClr>
                </a:solidFill>
                <a:ea typeface="Times New Roman" panose="02020603050405020304" pitchFamily="18" charset="0"/>
              </a:rPr>
              <a:t>savaiminiam miško atkūrimui</a:t>
            </a:r>
            <a:r>
              <a:rPr lang="lt-LT" sz="2800" dirty="0">
                <a:solidFill>
                  <a:schemeClr val="bg1"/>
                </a:solidFill>
                <a:ea typeface="Times New Roman" panose="02020603050405020304" pitchFamily="18" charset="0"/>
              </a:rPr>
              <a:t>. </a:t>
            </a:r>
            <a:endParaRPr lang="en-GB" sz="280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719070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a:t>
            </a:r>
          </a:p>
        </p:txBody>
      </p:sp>
      <p:sp>
        <p:nvSpPr>
          <p:cNvPr id="2" name="Rectangle 1">
            <a:extLst>
              <a:ext uri="{FF2B5EF4-FFF2-40B4-BE49-F238E27FC236}">
                <a16:creationId xmlns:a16="http://schemas.microsoft.com/office/drawing/2014/main" id="{E30A326C-D355-4BAF-B83E-D04B4B16015D}"/>
              </a:ext>
            </a:extLst>
          </p:cNvPr>
          <p:cNvSpPr/>
          <p:nvPr/>
        </p:nvSpPr>
        <p:spPr>
          <a:xfrm>
            <a:off x="214313" y="785161"/>
            <a:ext cx="11644312" cy="558743"/>
          </a:xfrm>
          <a:prstGeom prst="rect">
            <a:avLst/>
          </a:prstGeom>
        </p:spPr>
        <p:txBody>
          <a:bodyPr wrap="square">
            <a:spAutoFit/>
          </a:bodyPr>
          <a:lstStyle/>
          <a:p>
            <a:pPr lvl="0" algn="just">
              <a:lnSpc>
                <a:spcPct val="115000"/>
              </a:lnSpc>
              <a:spcAft>
                <a:spcPts val="0"/>
              </a:spcAft>
            </a:pPr>
            <a:r>
              <a:rPr lang="lt-LT" sz="2800" dirty="0">
                <a:solidFill>
                  <a:schemeClr val="bg1"/>
                </a:solidFill>
                <a:ea typeface="Times New Roman" panose="02020603050405020304" pitchFamily="18" charset="0"/>
              </a:rPr>
              <a:t>MIŠKO ATKŪRIMAS</a:t>
            </a:r>
            <a:r>
              <a:rPr lang="en-GB" sz="2800" dirty="0">
                <a:solidFill>
                  <a:schemeClr val="bg1"/>
                </a:solidFill>
                <a:ea typeface="Times New Roman" panose="02020603050405020304" pitchFamily="18" charset="0"/>
              </a:rPr>
              <a:t> (I</a:t>
            </a:r>
            <a:r>
              <a:rPr lang="lt-LT" sz="2800" dirty="0">
                <a:solidFill>
                  <a:schemeClr val="bg1"/>
                </a:solidFill>
                <a:ea typeface="Times New Roman" panose="02020603050405020304" pitchFamily="18" charset="0"/>
              </a:rPr>
              <a:t>I</a:t>
            </a:r>
            <a:r>
              <a:rPr lang="en-GB" sz="2800" dirty="0">
                <a:solidFill>
                  <a:schemeClr val="bg1"/>
                </a:solidFill>
                <a:ea typeface="Times New Roman" panose="02020603050405020304" pitchFamily="18" charset="0"/>
              </a:rPr>
              <a:t>)</a:t>
            </a:r>
            <a:endParaRPr lang="lt-LT" sz="2800" dirty="0">
              <a:solidFill>
                <a:schemeClr val="bg1"/>
              </a:solidFill>
              <a:ea typeface="Times New Roman" panose="02020603050405020304" pitchFamily="18" charset="0"/>
            </a:endParaRPr>
          </a:p>
        </p:txBody>
      </p:sp>
      <p:graphicFrame>
        <p:nvGraphicFramePr>
          <p:cNvPr id="4" name="Table 3">
            <a:extLst>
              <a:ext uri="{FF2B5EF4-FFF2-40B4-BE49-F238E27FC236}">
                <a16:creationId xmlns:a16="http://schemas.microsoft.com/office/drawing/2014/main" id="{06B1D33D-48AB-474F-8C1F-1B2CF4F41435}"/>
              </a:ext>
            </a:extLst>
          </p:cNvPr>
          <p:cNvGraphicFramePr>
            <a:graphicFrameLocks noGrp="1"/>
          </p:cNvGraphicFramePr>
          <p:nvPr>
            <p:extLst>
              <p:ext uri="{D42A27DB-BD31-4B8C-83A1-F6EECF244321}">
                <p14:modId xmlns:p14="http://schemas.microsoft.com/office/powerpoint/2010/main" val="1144469355"/>
              </p:ext>
            </p:extLst>
          </p:nvPr>
        </p:nvGraphicFramePr>
        <p:xfrm>
          <a:off x="542925" y="1671287"/>
          <a:ext cx="11149012" cy="3894040"/>
        </p:xfrm>
        <a:graphic>
          <a:graphicData uri="http://schemas.openxmlformats.org/drawingml/2006/table">
            <a:tbl>
              <a:tblPr>
                <a:tableStyleId>{8799B23B-EC83-4686-B30A-512413B5E67A}</a:tableStyleId>
              </a:tblPr>
              <a:tblGrid>
                <a:gridCol w="4006909">
                  <a:extLst>
                    <a:ext uri="{9D8B030D-6E8A-4147-A177-3AD203B41FA5}">
                      <a16:colId xmlns:a16="http://schemas.microsoft.com/office/drawing/2014/main" val="3512335947"/>
                    </a:ext>
                  </a:extLst>
                </a:gridCol>
                <a:gridCol w="3155008">
                  <a:extLst>
                    <a:ext uri="{9D8B030D-6E8A-4147-A177-3AD203B41FA5}">
                      <a16:colId xmlns:a16="http://schemas.microsoft.com/office/drawing/2014/main" val="3284469888"/>
                    </a:ext>
                  </a:extLst>
                </a:gridCol>
                <a:gridCol w="3987095">
                  <a:extLst>
                    <a:ext uri="{9D8B030D-6E8A-4147-A177-3AD203B41FA5}">
                      <a16:colId xmlns:a16="http://schemas.microsoft.com/office/drawing/2014/main" val="2124229634"/>
                    </a:ext>
                  </a:extLst>
                </a:gridCol>
              </a:tblGrid>
              <a:tr h="573938">
                <a:tc>
                  <a:txBody>
                    <a:bodyPr/>
                    <a:lstStyle/>
                    <a:p>
                      <a:pPr algn="ctr" fontAlgn="b"/>
                      <a:r>
                        <a:rPr lang="lt-LT" sz="2200" b="1" u="none" strike="noStrike" dirty="0">
                          <a:solidFill>
                            <a:schemeClr val="bg1"/>
                          </a:solidFill>
                          <a:effectLst/>
                          <a:latin typeface="+mn-lt"/>
                        </a:rPr>
                        <a:t>Natūrali buveinė</a:t>
                      </a:r>
                      <a:endParaRPr lang="lt-LT" sz="2200" b="1" i="0"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1" u="none" strike="noStrike" dirty="0">
                          <a:solidFill>
                            <a:schemeClr val="bg1"/>
                          </a:solidFill>
                          <a:effectLst/>
                          <a:latin typeface="+mn-lt"/>
                        </a:rPr>
                        <a:t>Buveinės kodas</a:t>
                      </a:r>
                      <a:endParaRPr lang="lt-LT" sz="2200" b="1" i="0"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1" i="0" u="none" strike="noStrike" dirty="0">
                          <a:solidFill>
                            <a:schemeClr val="bg1"/>
                          </a:solidFill>
                          <a:effectLst/>
                          <a:latin typeface="+mn-lt"/>
                        </a:rPr>
                        <a:t>Perspektyvus pomiškis natūraliose buveinėse </a:t>
                      </a:r>
                      <a:r>
                        <a:rPr lang="lt-LT" sz="2200" b="1" i="0" u="none" strike="noStrike" dirty="0" err="1">
                          <a:solidFill>
                            <a:schemeClr val="bg1"/>
                          </a:solidFill>
                          <a:effectLst/>
                          <a:latin typeface="+mn-lt"/>
                        </a:rPr>
                        <a:t>vnt</a:t>
                      </a:r>
                      <a:r>
                        <a:rPr lang="lt-LT" sz="2200" b="1" i="0" u="none" strike="noStrike" dirty="0">
                          <a:solidFill>
                            <a:schemeClr val="bg1"/>
                          </a:solidFill>
                          <a:effectLst/>
                          <a:latin typeface="+mn-lt"/>
                        </a:rPr>
                        <a:t>/ha</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5549434"/>
                  </a:ext>
                </a:extLst>
              </a:tr>
              <a:tr h="512665">
                <a:tc gridSpan="2">
                  <a:txBody>
                    <a:bodyPr/>
                    <a:lstStyle/>
                    <a:p>
                      <a:pPr marL="252000" algn="l" fontAlgn="b"/>
                      <a:r>
                        <a:rPr lang="lt-LT" sz="2200" b="1" u="none" strike="noStrike" dirty="0">
                          <a:solidFill>
                            <a:schemeClr val="accent4">
                              <a:lumMod val="40000"/>
                              <a:lumOff val="60000"/>
                            </a:schemeClr>
                          </a:solidFill>
                          <a:effectLst/>
                          <a:latin typeface="+mn-lt"/>
                        </a:rPr>
                        <a:t>Visos buveinės</a:t>
                      </a:r>
                      <a:endParaRPr lang="lt-LT" sz="2200" b="1" i="0" u="none" strike="noStrike" dirty="0">
                        <a:solidFill>
                          <a:schemeClr val="accent4">
                            <a:lumMod val="40000"/>
                            <a:lumOff val="60000"/>
                          </a:schemeClr>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fontAlgn="b"/>
                      <a:endParaRPr lang="lt-LT" sz="2200" b="0" i="0" u="none" strike="noStrike" dirty="0">
                        <a:solidFill>
                          <a:schemeClr val="bg1"/>
                        </a:solidFill>
                        <a:effectLst/>
                        <a:latin typeface="+mn-lt"/>
                      </a:endParaRPr>
                    </a:p>
                  </a:txBody>
                  <a:tcPr marL="3175" marR="3175" marT="3175" marB="0" anchor="b"/>
                </a:tc>
                <a:tc>
                  <a:txBody>
                    <a:bodyPr/>
                    <a:lstStyle/>
                    <a:p>
                      <a:pPr algn="ctr" fontAlgn="b"/>
                      <a:r>
                        <a:rPr lang="lt-LT" sz="2200" b="1" i="0" u="none" strike="noStrike" dirty="0">
                          <a:solidFill>
                            <a:schemeClr val="accent4">
                              <a:lumMod val="40000"/>
                              <a:lumOff val="60000"/>
                            </a:schemeClr>
                          </a:solidFill>
                          <a:effectLst/>
                          <a:latin typeface="+mn-lt"/>
                        </a:rPr>
                        <a:t>990</a:t>
                      </a: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0038649"/>
                  </a:ext>
                </a:extLst>
              </a:tr>
              <a:tr h="294690">
                <a:tc>
                  <a:txBody>
                    <a:bodyPr/>
                    <a:lstStyle/>
                    <a:p>
                      <a:pPr marL="252000" algn="l" rtl="0" fontAlgn="ctr"/>
                      <a:r>
                        <a:rPr lang="lt-LT" sz="2200" u="none" strike="noStrike" dirty="0">
                          <a:solidFill>
                            <a:schemeClr val="bg1"/>
                          </a:solidFill>
                          <a:effectLst/>
                          <a:latin typeface="+mn-lt"/>
                        </a:rPr>
                        <a:t>*Plačialapių ir mišrūs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9020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2036</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22947673"/>
                  </a:ext>
                </a:extLst>
              </a:tr>
              <a:tr h="294690">
                <a:tc>
                  <a:txBody>
                    <a:bodyPr/>
                    <a:lstStyle/>
                    <a:p>
                      <a:pPr marL="252000" algn="l" rtl="0" fontAlgn="ctr"/>
                      <a:r>
                        <a:rPr lang="lt-LT" sz="2200" u="none" strike="noStrike" dirty="0" err="1">
                          <a:solidFill>
                            <a:schemeClr val="bg1"/>
                          </a:solidFill>
                          <a:effectLst/>
                          <a:latin typeface="+mn-lt"/>
                        </a:rPr>
                        <a:t>Skroblynai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9160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2011</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74290168"/>
                  </a:ext>
                </a:extLst>
              </a:tr>
              <a:tr h="294690">
                <a:tc>
                  <a:txBody>
                    <a:bodyPr/>
                    <a:lstStyle/>
                    <a:p>
                      <a:pPr marL="252000" algn="l" rtl="0" fontAlgn="ctr"/>
                      <a:r>
                        <a:rPr lang="lt-LT" sz="2200" u="none" strike="noStrike" dirty="0">
                          <a:solidFill>
                            <a:schemeClr val="bg1"/>
                          </a:solidFill>
                          <a:effectLst/>
                          <a:latin typeface="+mn-lt"/>
                        </a:rPr>
                        <a:t>Žolių turtingi eglynai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9050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1832</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7720816"/>
                  </a:ext>
                </a:extLst>
              </a:tr>
              <a:tr h="295427">
                <a:tc>
                  <a:txBody>
                    <a:bodyPr/>
                    <a:lstStyle/>
                    <a:p>
                      <a:pPr marL="252000" algn="l" rtl="0" fontAlgn="ctr"/>
                      <a:r>
                        <a:rPr lang="lt-LT" sz="2200" u="none" strike="noStrike" dirty="0">
                          <a:solidFill>
                            <a:schemeClr val="bg1"/>
                          </a:solidFill>
                          <a:effectLst/>
                          <a:latin typeface="+mn-lt"/>
                        </a:rPr>
                        <a:t>*Pelkėti lapuočių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9180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1417</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1091189"/>
                  </a:ext>
                </a:extLst>
              </a:tr>
              <a:tr h="294690">
                <a:tc>
                  <a:txBody>
                    <a:bodyPr/>
                    <a:lstStyle/>
                    <a:p>
                      <a:pPr marL="252000" algn="l" rtl="0" fontAlgn="ctr"/>
                      <a:r>
                        <a:rPr lang="lt-LT" sz="2200" u="none" strike="noStrike" dirty="0">
                          <a:solidFill>
                            <a:schemeClr val="bg1"/>
                          </a:solidFill>
                          <a:effectLst/>
                          <a:latin typeface="+mn-lt"/>
                        </a:rPr>
                        <a:t>*Aliuviniai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91E0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931</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8511258"/>
                  </a:ext>
                </a:extLst>
              </a:tr>
              <a:tr h="294690">
                <a:tc>
                  <a:txBody>
                    <a:bodyPr/>
                    <a:lstStyle/>
                    <a:p>
                      <a:pPr marL="252000" algn="l" rtl="0" fontAlgn="ctr"/>
                      <a:r>
                        <a:rPr lang="lt-LT" sz="2200" u="none" strike="noStrike" dirty="0">
                          <a:solidFill>
                            <a:schemeClr val="bg1"/>
                          </a:solidFill>
                          <a:effectLst/>
                          <a:latin typeface="+mn-lt"/>
                        </a:rPr>
                        <a:t>*Pelkiniai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91D0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843</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894301"/>
                  </a:ext>
                </a:extLst>
              </a:tr>
              <a:tr h="294690">
                <a:tc>
                  <a:txBody>
                    <a:bodyPr/>
                    <a:lstStyle/>
                    <a:p>
                      <a:pPr marL="252000" algn="l" rtl="0" fontAlgn="ctr"/>
                      <a:r>
                        <a:rPr lang="lt-LT" sz="2200" u="none" strike="noStrike" dirty="0">
                          <a:solidFill>
                            <a:schemeClr val="bg1"/>
                          </a:solidFill>
                          <a:effectLst/>
                          <a:latin typeface="+mn-lt"/>
                        </a:rPr>
                        <a:t>*Griovų ir šlaitų miškai</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9080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747</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9570968"/>
                  </a:ext>
                </a:extLst>
              </a:tr>
              <a:tr h="294690">
                <a:tc>
                  <a:txBody>
                    <a:bodyPr/>
                    <a:lstStyle/>
                    <a:p>
                      <a:pPr marL="252000" algn="l" rtl="0" fontAlgn="ctr"/>
                      <a:r>
                        <a:rPr lang="lt-LT" sz="2200" u="none" strike="noStrike" dirty="0">
                          <a:solidFill>
                            <a:schemeClr val="bg1"/>
                          </a:solidFill>
                          <a:effectLst/>
                          <a:latin typeface="+mn-lt"/>
                        </a:rPr>
                        <a:t>*Vakarų taiga</a:t>
                      </a:r>
                      <a:endParaRPr lang="lt-LT" sz="2200" b="0" i="0" u="none" strike="noStrike" dirty="0">
                        <a:solidFill>
                          <a:schemeClr val="bg1"/>
                        </a:solidFill>
                        <a:effectLst/>
                        <a:latin typeface="+mn-lt"/>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lt-LT" sz="2200" i="1" u="none" strike="noStrike" dirty="0">
                          <a:solidFill>
                            <a:schemeClr val="bg1"/>
                          </a:solidFill>
                          <a:effectLst/>
                          <a:latin typeface="+mn-lt"/>
                        </a:rPr>
                        <a:t>9010</a:t>
                      </a:r>
                      <a:endParaRPr lang="lt-LT" sz="2200" b="0" i="1" u="none" strike="noStrike" dirty="0">
                        <a:solidFill>
                          <a:schemeClr val="bg1"/>
                        </a:solidFill>
                        <a:effectLst/>
                        <a:latin typeface="+mn-lt"/>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b="0" i="0" u="none" strike="noStrike" dirty="0">
                          <a:solidFill>
                            <a:schemeClr val="bg1"/>
                          </a:solidFill>
                          <a:effectLst/>
                          <a:latin typeface="+mn-lt"/>
                        </a:rPr>
                        <a:t>481</a:t>
                      </a: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2040704"/>
                  </a:ext>
                </a:extLst>
              </a:tr>
            </a:tbl>
          </a:graphicData>
        </a:graphic>
      </p:graphicFrame>
      <p:sp>
        <p:nvSpPr>
          <p:cNvPr id="3" name="TextBox 2">
            <a:extLst>
              <a:ext uri="{FF2B5EF4-FFF2-40B4-BE49-F238E27FC236}">
                <a16:creationId xmlns:a16="http://schemas.microsoft.com/office/drawing/2014/main" id="{A7A72D34-A325-4669-B901-299765989186}"/>
              </a:ext>
            </a:extLst>
          </p:cNvPr>
          <p:cNvSpPr txBox="1"/>
          <p:nvPr/>
        </p:nvSpPr>
        <p:spPr>
          <a:xfrm>
            <a:off x="5931297" y="5728498"/>
            <a:ext cx="5927328" cy="461665"/>
          </a:xfrm>
          <a:prstGeom prst="rect">
            <a:avLst/>
          </a:prstGeom>
          <a:noFill/>
        </p:spPr>
        <p:txBody>
          <a:bodyPr wrap="none" rtlCol="0">
            <a:spAutoFit/>
          </a:bodyPr>
          <a:lstStyle/>
          <a:p>
            <a:r>
              <a:rPr lang="lt-LT" sz="2400" i="1" dirty="0">
                <a:solidFill>
                  <a:schemeClr val="accent4">
                    <a:lumMod val="40000"/>
                    <a:lumOff val="60000"/>
                  </a:schemeClr>
                </a:solidFill>
              </a:rPr>
              <a:t>Nacionalinės miškų inventorizacijos duomenys</a:t>
            </a:r>
          </a:p>
        </p:txBody>
      </p:sp>
    </p:spTree>
    <p:extLst>
      <p:ext uri="{BB962C8B-B14F-4D97-AF65-F5344CB8AC3E}">
        <p14:creationId xmlns:p14="http://schemas.microsoft.com/office/powerpoint/2010/main" val="2632429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a:t>
            </a:r>
          </a:p>
        </p:txBody>
      </p:sp>
      <p:sp>
        <p:nvSpPr>
          <p:cNvPr id="2" name="Rectangle 1">
            <a:extLst>
              <a:ext uri="{FF2B5EF4-FFF2-40B4-BE49-F238E27FC236}">
                <a16:creationId xmlns:a16="http://schemas.microsoft.com/office/drawing/2014/main" id="{E30A326C-D355-4BAF-B83E-D04B4B16015D}"/>
              </a:ext>
            </a:extLst>
          </p:cNvPr>
          <p:cNvSpPr/>
          <p:nvPr/>
        </p:nvSpPr>
        <p:spPr>
          <a:xfrm>
            <a:off x="143193" y="775001"/>
            <a:ext cx="11644312" cy="4616648"/>
          </a:xfrm>
          <a:prstGeom prst="rect">
            <a:avLst/>
          </a:prstGeom>
        </p:spPr>
        <p:txBody>
          <a:bodyPr wrap="square">
            <a:spAutoFit/>
          </a:bodyPr>
          <a:lstStyle/>
          <a:p>
            <a:pPr lvl="0" algn="just">
              <a:spcAft>
                <a:spcPts val="1200"/>
              </a:spcAft>
            </a:pPr>
            <a:r>
              <a:rPr lang="lt-LT" sz="2800" dirty="0">
                <a:solidFill>
                  <a:schemeClr val="bg1"/>
                </a:solidFill>
                <a:ea typeface="Times New Roman" panose="02020603050405020304" pitchFamily="18" charset="0"/>
              </a:rPr>
              <a:t>MIŠKO ATKŪRIMAS</a:t>
            </a:r>
            <a:r>
              <a:rPr lang="en-GB" sz="2800" dirty="0">
                <a:solidFill>
                  <a:schemeClr val="bg1"/>
                </a:solidFill>
                <a:ea typeface="Times New Roman" panose="02020603050405020304" pitchFamily="18" charset="0"/>
              </a:rPr>
              <a:t> (II</a:t>
            </a:r>
            <a:r>
              <a:rPr lang="lt-LT" sz="2800" dirty="0">
                <a:solidFill>
                  <a:schemeClr val="bg1"/>
                </a:solidFill>
                <a:ea typeface="Times New Roman" panose="02020603050405020304" pitchFamily="18" charset="0"/>
              </a:rPr>
              <a:t>I</a:t>
            </a:r>
            <a:r>
              <a:rPr lang="en-GB" sz="2800" dirty="0">
                <a:solidFill>
                  <a:schemeClr val="bg1"/>
                </a:solidFill>
                <a:ea typeface="Times New Roman" panose="02020603050405020304" pitchFamily="18" charset="0"/>
              </a:rPr>
              <a:t>)</a:t>
            </a:r>
            <a:endParaRPr lang="lt-LT" sz="28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Jeigu nesitikima pakankamo žėlimo, po kirtimo gali būti vykdomas dalinis želdinimas, sodinant </a:t>
            </a:r>
            <a:r>
              <a:rPr lang="lt-LT" sz="2400" dirty="0" err="1">
                <a:solidFill>
                  <a:schemeClr val="accent4">
                    <a:lumMod val="60000"/>
                    <a:lumOff val="40000"/>
                  </a:schemeClr>
                </a:solidFill>
                <a:ea typeface="Times New Roman" panose="02020603050405020304" pitchFamily="18" charset="0"/>
              </a:rPr>
              <a:t>konteinerizuotus</a:t>
            </a:r>
            <a:r>
              <a:rPr lang="lt-LT" sz="2400" dirty="0">
                <a:solidFill>
                  <a:schemeClr val="accent4">
                    <a:lumMod val="60000"/>
                    <a:lumOff val="40000"/>
                  </a:schemeClr>
                </a:solidFill>
                <a:ea typeface="Times New Roman" panose="02020603050405020304" pitchFamily="18" charset="0"/>
              </a:rPr>
              <a:t> sodmenis į neruoštą dirvą</a:t>
            </a:r>
            <a:r>
              <a:rPr lang="lt-LT" sz="2400" dirty="0">
                <a:solidFill>
                  <a:schemeClr val="bg1"/>
                </a:solidFill>
                <a:ea typeface="Times New Roman" panose="02020603050405020304" pitchFamily="18" charset="0"/>
              </a:rPr>
              <a:t>. </a:t>
            </a:r>
            <a:endParaRPr lang="en-GB" sz="24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Miško kirtimas būsimose </a:t>
            </a:r>
            <a:r>
              <a:rPr lang="lt-LT" sz="2400" dirty="0" err="1">
                <a:solidFill>
                  <a:schemeClr val="bg1"/>
                </a:solidFill>
                <a:ea typeface="Times New Roman" panose="02020603050405020304" pitchFamily="18" charset="0"/>
              </a:rPr>
              <a:t>želdavietėse</a:t>
            </a:r>
            <a:r>
              <a:rPr lang="lt-LT" sz="2400" dirty="0">
                <a:solidFill>
                  <a:schemeClr val="bg1"/>
                </a:solidFill>
                <a:ea typeface="Times New Roman" panose="02020603050405020304" pitchFamily="18" charset="0"/>
              </a:rPr>
              <a:t> turi būti atliekamas ne vegetacijos metu, arba taip, kad laikotarpis tarp iškirtimo ir pasodinimo būtų minimalus. </a:t>
            </a:r>
          </a:p>
          <a:p>
            <a:pPr algn="just">
              <a:spcAft>
                <a:spcPts val="1200"/>
              </a:spcAft>
            </a:pPr>
            <a:r>
              <a:rPr lang="lt-LT" sz="2400" dirty="0">
                <a:solidFill>
                  <a:schemeClr val="bg1"/>
                </a:solidFill>
                <a:ea typeface="Times New Roman" panose="02020603050405020304" pitchFamily="18" charset="0"/>
              </a:rPr>
              <a:t>Sodinami sodmenys turi būti galimai </a:t>
            </a:r>
            <a:r>
              <a:rPr lang="lt-LT" sz="2400" dirty="0">
                <a:solidFill>
                  <a:schemeClr val="accent4">
                    <a:lumMod val="60000"/>
                    <a:lumOff val="40000"/>
                  </a:schemeClr>
                </a:solidFill>
                <a:ea typeface="Times New Roman" panose="02020603050405020304" pitchFamily="18" charset="0"/>
              </a:rPr>
              <a:t>didesnių matmenų</a:t>
            </a:r>
            <a:r>
              <a:rPr lang="lt-LT" sz="2400" dirty="0">
                <a:solidFill>
                  <a:schemeClr val="bg1"/>
                </a:solidFill>
                <a:ea typeface="Times New Roman" panose="02020603050405020304" pitchFamily="18" charset="0"/>
              </a:rPr>
              <a:t>, </a:t>
            </a:r>
          </a:p>
          <a:p>
            <a:pPr algn="just">
              <a:spcAft>
                <a:spcPts val="1200"/>
              </a:spcAft>
            </a:pPr>
            <a:r>
              <a:rPr lang="lt-LT" sz="2400" dirty="0">
                <a:solidFill>
                  <a:schemeClr val="bg1"/>
                </a:solidFill>
                <a:ea typeface="Times New Roman" panose="02020603050405020304" pitchFamily="18" charset="0"/>
              </a:rPr>
              <a:t>Eglės ir pušies sodmenims panaudotos apsaugos nuo pušinio </a:t>
            </a:r>
            <a:r>
              <a:rPr lang="lt-LT" sz="2400" dirty="0" err="1">
                <a:solidFill>
                  <a:schemeClr val="bg1"/>
                </a:solidFill>
                <a:ea typeface="Times New Roman" panose="02020603050405020304" pitchFamily="18" charset="0"/>
              </a:rPr>
              <a:t>straubliuko</a:t>
            </a:r>
            <a:r>
              <a:rPr lang="lt-LT" sz="2400" dirty="0">
                <a:solidFill>
                  <a:schemeClr val="bg1"/>
                </a:solidFill>
                <a:ea typeface="Times New Roman" panose="02020603050405020304" pitchFamily="18" charset="0"/>
              </a:rPr>
              <a:t> priemonės (esant pažeidimų rizikai). </a:t>
            </a:r>
            <a:endParaRPr lang="en-GB" sz="24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Taip pasodintų sodmenų </a:t>
            </a:r>
            <a:r>
              <a:rPr lang="lt-LT" sz="2400" dirty="0">
                <a:solidFill>
                  <a:schemeClr val="accent4">
                    <a:lumMod val="60000"/>
                    <a:lumOff val="40000"/>
                  </a:schemeClr>
                </a:solidFill>
                <a:ea typeface="Times New Roman" panose="02020603050405020304" pitchFamily="18" charset="0"/>
              </a:rPr>
              <a:t>priežiūra turi būti intensyvi</a:t>
            </a:r>
            <a:r>
              <a:rPr lang="lt-LT" sz="2400" dirty="0">
                <a:solidFill>
                  <a:schemeClr val="bg1"/>
                </a:solidFill>
                <a:ea typeface="Times New Roman" panose="02020603050405020304" pitchFamily="18" charset="0"/>
              </a:rPr>
              <a:t>, reikia savalaikiai vykdyti želiančios konkuruojančios žolinės augalijos šalinimą (auklėjimą) vegetacijos sezono metu.</a:t>
            </a:r>
          </a:p>
        </p:txBody>
      </p:sp>
    </p:spTree>
    <p:extLst>
      <p:ext uri="{BB962C8B-B14F-4D97-AF65-F5344CB8AC3E}">
        <p14:creationId xmlns:p14="http://schemas.microsoft.com/office/powerpoint/2010/main" val="2420724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 </a:t>
            </a:r>
          </a:p>
        </p:txBody>
      </p:sp>
      <p:sp>
        <p:nvSpPr>
          <p:cNvPr id="2" name="Rectangle 1">
            <a:extLst>
              <a:ext uri="{FF2B5EF4-FFF2-40B4-BE49-F238E27FC236}">
                <a16:creationId xmlns:a16="http://schemas.microsoft.com/office/drawing/2014/main" id="{E30A326C-D355-4BAF-B83E-D04B4B16015D}"/>
              </a:ext>
            </a:extLst>
          </p:cNvPr>
          <p:cNvSpPr/>
          <p:nvPr/>
        </p:nvSpPr>
        <p:spPr>
          <a:xfrm>
            <a:off x="143193" y="775001"/>
            <a:ext cx="11644312" cy="3939540"/>
          </a:xfrm>
          <a:prstGeom prst="rect">
            <a:avLst/>
          </a:prstGeom>
        </p:spPr>
        <p:txBody>
          <a:bodyPr wrap="square">
            <a:spAutoFit/>
          </a:bodyPr>
          <a:lstStyle/>
          <a:p>
            <a:pPr lvl="0" algn="just">
              <a:spcAft>
                <a:spcPts val="1200"/>
              </a:spcAft>
            </a:pPr>
            <a:r>
              <a:rPr lang="lt-LT" sz="2800" dirty="0">
                <a:solidFill>
                  <a:schemeClr val="bg1"/>
                </a:solidFill>
                <a:ea typeface="Times New Roman" panose="02020603050405020304" pitchFamily="18" charset="0"/>
              </a:rPr>
              <a:t>MIŠKO ATKŪRIMAS</a:t>
            </a:r>
            <a:r>
              <a:rPr lang="en-GB" sz="2800" dirty="0">
                <a:solidFill>
                  <a:schemeClr val="bg1"/>
                </a:solidFill>
                <a:ea typeface="Times New Roman" panose="02020603050405020304" pitchFamily="18" charset="0"/>
              </a:rPr>
              <a:t> (I</a:t>
            </a:r>
            <a:r>
              <a:rPr lang="lt-LT" sz="2800" dirty="0">
                <a:solidFill>
                  <a:schemeClr val="bg1"/>
                </a:solidFill>
                <a:ea typeface="Times New Roman" panose="02020603050405020304" pitchFamily="18" charset="0"/>
              </a:rPr>
              <a:t>V</a:t>
            </a:r>
            <a:r>
              <a:rPr lang="en-GB" sz="2800" dirty="0">
                <a:solidFill>
                  <a:schemeClr val="bg1"/>
                </a:solidFill>
                <a:ea typeface="Times New Roman" panose="02020603050405020304" pitchFamily="18" charset="0"/>
              </a:rPr>
              <a:t>)</a:t>
            </a:r>
            <a:endParaRPr lang="lt-LT" sz="28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Miško </a:t>
            </a:r>
            <a:r>
              <a:rPr lang="lt-LT" sz="2400" dirty="0" err="1">
                <a:solidFill>
                  <a:schemeClr val="bg1"/>
                </a:solidFill>
                <a:ea typeface="Times New Roman" panose="02020603050405020304" pitchFamily="18" charset="0"/>
              </a:rPr>
              <a:t>žėlinių</a:t>
            </a:r>
            <a:r>
              <a:rPr lang="lt-LT" sz="2400" dirty="0">
                <a:solidFill>
                  <a:schemeClr val="bg1"/>
                </a:solidFill>
                <a:ea typeface="Times New Roman" panose="02020603050405020304" pitchFamily="18" charset="0"/>
              </a:rPr>
              <a:t> ir želdinių apskaita atliekama po trijų vegetacijos sezonų. Atlikus apskaitą nustatoma ar reikia papildomai želdinti. Esant didelei žolinių augalų konkurencijai </a:t>
            </a:r>
            <a:r>
              <a:rPr lang="lt-LT" sz="2400" dirty="0">
                <a:solidFill>
                  <a:schemeClr val="accent4">
                    <a:lumMod val="60000"/>
                    <a:lumOff val="40000"/>
                  </a:schemeClr>
                </a:solidFill>
                <a:ea typeface="Times New Roman" panose="02020603050405020304" pitchFamily="18" charset="0"/>
              </a:rPr>
              <a:t>papildomam želdinimui dirva gali būti ruošiama aikštelėmis</a:t>
            </a:r>
            <a:r>
              <a:rPr lang="lt-LT" sz="2400" dirty="0">
                <a:solidFill>
                  <a:schemeClr val="bg1"/>
                </a:solidFill>
                <a:ea typeface="Times New Roman" panose="02020603050405020304" pitchFamily="18" charset="0"/>
              </a:rPr>
              <a:t>. </a:t>
            </a:r>
          </a:p>
          <a:p>
            <a:pPr lvl="0" algn="just">
              <a:spcAft>
                <a:spcPts val="1200"/>
              </a:spcAft>
            </a:pPr>
            <a:r>
              <a:rPr lang="lt-LT" sz="2400" dirty="0">
                <a:solidFill>
                  <a:schemeClr val="bg1"/>
                </a:solidFill>
                <a:ea typeface="Times New Roman" panose="02020603050405020304" pitchFamily="18" charset="0"/>
              </a:rPr>
              <a:t>Suformuotose didelėse </a:t>
            </a:r>
            <a:r>
              <a:rPr lang="lt-LT" sz="2400" dirty="0" err="1">
                <a:solidFill>
                  <a:schemeClr val="bg1"/>
                </a:solidFill>
                <a:ea typeface="Times New Roman" panose="02020603050405020304" pitchFamily="18" charset="0"/>
              </a:rPr>
              <a:t>retmėse</a:t>
            </a:r>
            <a:r>
              <a:rPr lang="lt-LT" sz="2400" dirty="0">
                <a:solidFill>
                  <a:schemeClr val="bg1"/>
                </a:solidFill>
                <a:ea typeface="Times New Roman" panose="02020603050405020304" pitchFamily="18" charset="0"/>
              </a:rPr>
              <a:t>, kurios prarado natūralios buveinės statusą, dirvos ruošimas gali būti vykdomas aikštelėmis.</a:t>
            </a:r>
          </a:p>
          <a:p>
            <a:pPr lvl="0" algn="just">
              <a:spcAft>
                <a:spcPts val="1200"/>
              </a:spcAft>
            </a:pPr>
            <a:r>
              <a:rPr lang="lt-LT" sz="2400" dirty="0">
                <a:solidFill>
                  <a:schemeClr val="bg1"/>
                </a:solidFill>
                <a:ea typeface="Times New Roman" panose="02020603050405020304" pitchFamily="18" charset="0"/>
              </a:rPr>
              <a:t>Siekiant formuoti </a:t>
            </a:r>
            <a:r>
              <a:rPr lang="lt-LT" sz="2400" dirty="0" err="1">
                <a:solidFill>
                  <a:schemeClr val="bg1"/>
                </a:solidFill>
                <a:ea typeface="Times New Roman" panose="02020603050405020304" pitchFamily="18" charset="0"/>
              </a:rPr>
              <a:t>įvairiaamžius</a:t>
            </a:r>
            <a:r>
              <a:rPr lang="lt-LT" sz="2400" dirty="0">
                <a:solidFill>
                  <a:schemeClr val="bg1"/>
                </a:solidFill>
                <a:ea typeface="Times New Roman" panose="02020603050405020304" pitchFamily="18" charset="0"/>
              </a:rPr>
              <a:t> ir </a:t>
            </a:r>
            <a:r>
              <a:rPr lang="lt-LT" sz="2400" dirty="0" err="1">
                <a:solidFill>
                  <a:schemeClr val="bg1"/>
                </a:solidFill>
                <a:ea typeface="Times New Roman" panose="02020603050405020304" pitchFamily="18" charset="0"/>
              </a:rPr>
              <a:t>daugiaardžius</a:t>
            </a:r>
            <a:r>
              <a:rPr lang="lt-LT" sz="2400" dirty="0">
                <a:solidFill>
                  <a:schemeClr val="bg1"/>
                </a:solidFill>
                <a:ea typeface="Times New Roman" panose="02020603050405020304" pitchFamily="18" charset="0"/>
              </a:rPr>
              <a:t> medynus, norint jaunų medelių stelbimo ar įvesti į rūšinę sudėtį biologinei įvairovei svarbių medžių (ypač plačialapių lapuočių) rūšių, gali būti atliekamas </a:t>
            </a:r>
            <a:r>
              <a:rPr lang="lt-LT" sz="2400" dirty="0" err="1">
                <a:solidFill>
                  <a:schemeClr val="accent4">
                    <a:lumMod val="60000"/>
                    <a:lumOff val="40000"/>
                  </a:schemeClr>
                </a:solidFill>
                <a:ea typeface="Times New Roman" panose="02020603050405020304" pitchFamily="18" charset="0"/>
              </a:rPr>
              <a:t>polajinis</a:t>
            </a:r>
            <a:r>
              <a:rPr lang="lt-LT" sz="2400" dirty="0">
                <a:solidFill>
                  <a:schemeClr val="accent4">
                    <a:lumMod val="60000"/>
                    <a:lumOff val="40000"/>
                  </a:schemeClr>
                </a:solidFill>
                <a:ea typeface="Times New Roman" panose="02020603050405020304" pitchFamily="18" charset="0"/>
              </a:rPr>
              <a:t> želdinimas</a:t>
            </a:r>
            <a:r>
              <a:rPr lang="lt-LT" sz="2400" dirty="0">
                <a:solidFill>
                  <a:schemeClr val="bg1"/>
                </a:solidFill>
                <a:ea typeface="Times New Roman" panose="02020603050405020304" pitchFamily="18" charset="0"/>
              </a:rPr>
              <a:t>. </a:t>
            </a:r>
          </a:p>
        </p:txBody>
      </p:sp>
    </p:spTree>
    <p:extLst>
      <p:ext uri="{BB962C8B-B14F-4D97-AF65-F5344CB8AC3E}">
        <p14:creationId xmlns:p14="http://schemas.microsoft.com/office/powerpoint/2010/main" val="581379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a:t>
            </a:r>
          </a:p>
        </p:txBody>
      </p:sp>
      <p:sp>
        <p:nvSpPr>
          <p:cNvPr id="2" name="Rectangle 1">
            <a:extLst>
              <a:ext uri="{FF2B5EF4-FFF2-40B4-BE49-F238E27FC236}">
                <a16:creationId xmlns:a16="http://schemas.microsoft.com/office/drawing/2014/main" id="{E30A326C-D355-4BAF-B83E-D04B4B16015D}"/>
              </a:ext>
            </a:extLst>
          </p:cNvPr>
          <p:cNvSpPr/>
          <p:nvPr/>
        </p:nvSpPr>
        <p:spPr>
          <a:xfrm>
            <a:off x="279133" y="775001"/>
            <a:ext cx="11319309" cy="4093428"/>
          </a:xfrm>
          <a:prstGeom prst="rect">
            <a:avLst/>
          </a:prstGeom>
        </p:spPr>
        <p:txBody>
          <a:bodyPr wrap="square">
            <a:spAutoFit/>
          </a:bodyPr>
          <a:lstStyle/>
          <a:p>
            <a:pPr lvl="0" algn="just">
              <a:spcAft>
                <a:spcPts val="1200"/>
              </a:spcAft>
            </a:pPr>
            <a:r>
              <a:rPr lang="en-GB" sz="2800" dirty="0">
                <a:solidFill>
                  <a:schemeClr val="bg1"/>
                </a:solidFill>
                <a:ea typeface="Times New Roman" panose="02020603050405020304" pitchFamily="18" charset="0"/>
              </a:rPr>
              <a:t>UGDOMIEJI KIRTIMAI (I)</a:t>
            </a:r>
            <a:endParaRPr lang="lt-LT" sz="28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Ugdomieji kirtimai vykdomi priklausomai nuo sklypo priskyrimo medyno ar BAST tvarkymo lygmenims. </a:t>
            </a:r>
            <a:endParaRPr lang="en-GB" sz="2400" dirty="0">
              <a:solidFill>
                <a:schemeClr val="bg1"/>
              </a:solidFill>
              <a:ea typeface="Times New Roman" panose="02020603050405020304" pitchFamily="18" charset="0"/>
            </a:endParaRPr>
          </a:p>
          <a:p>
            <a:pPr lvl="0" algn="just">
              <a:spcAft>
                <a:spcPts val="1200"/>
              </a:spcAft>
            </a:pPr>
            <a:r>
              <a:rPr lang="lt-LT" sz="2400" dirty="0">
                <a:solidFill>
                  <a:schemeClr val="accent4">
                    <a:lumMod val="60000"/>
                    <a:lumOff val="40000"/>
                  </a:schemeClr>
                </a:solidFill>
                <a:ea typeface="Times New Roman" panose="02020603050405020304" pitchFamily="18" charset="0"/>
              </a:rPr>
              <a:t>Medyno lygmeniu tvarkomose buveinėse </a:t>
            </a:r>
            <a:r>
              <a:rPr lang="lt-LT" sz="2400" dirty="0">
                <a:solidFill>
                  <a:schemeClr val="bg1"/>
                </a:solidFill>
                <a:ea typeface="Times New Roman" panose="02020603050405020304" pitchFamily="18" charset="0"/>
              </a:rPr>
              <a:t>rekomenduojama vykdyti jaunuolynų ugdymo ir retinimo kirtimus, </a:t>
            </a:r>
            <a:endParaRPr lang="en-GB" sz="2400" dirty="0">
              <a:solidFill>
                <a:schemeClr val="bg1"/>
              </a:solidFill>
              <a:ea typeface="Times New Roman" panose="02020603050405020304" pitchFamily="18" charset="0"/>
            </a:endParaRPr>
          </a:p>
          <a:p>
            <a:pPr lvl="0" algn="just">
              <a:spcAft>
                <a:spcPts val="1200"/>
              </a:spcAft>
            </a:pPr>
            <a:r>
              <a:rPr lang="lt-LT" sz="2400" dirty="0">
                <a:solidFill>
                  <a:schemeClr val="accent4">
                    <a:lumMod val="60000"/>
                    <a:lumOff val="40000"/>
                  </a:schemeClr>
                </a:solidFill>
                <a:ea typeface="Times New Roman" panose="02020603050405020304" pitchFamily="18" charset="0"/>
              </a:rPr>
              <a:t>BAST lygmeniu tvarkomose buveinėse </a:t>
            </a:r>
            <a:r>
              <a:rPr lang="lt-LT" sz="2400" dirty="0">
                <a:solidFill>
                  <a:schemeClr val="bg1"/>
                </a:solidFill>
                <a:ea typeface="Times New Roman" panose="02020603050405020304" pitchFamily="18" charset="0"/>
              </a:rPr>
              <a:t>vykdomi visi ugdymo kirtimai: jaunuolynų ugdymo, retinimo ir einamuosius kirtimus.</a:t>
            </a:r>
          </a:p>
          <a:p>
            <a:pPr algn="just">
              <a:spcAft>
                <a:spcPts val="1200"/>
              </a:spcAft>
            </a:pPr>
            <a:r>
              <a:rPr lang="lt-LT" sz="2400" dirty="0">
                <a:solidFill>
                  <a:schemeClr val="bg1"/>
                </a:solidFill>
                <a:ea typeface="Times New Roman" panose="02020603050405020304" pitchFamily="18" charset="0"/>
              </a:rPr>
              <a:t>Medynų amžius, kuriuose vykdomi ugdymo kirtimai turi atitikti „Miško kirtimo taisyklėse“ numatytą amžių pagal miškų grupes. </a:t>
            </a:r>
          </a:p>
        </p:txBody>
      </p:sp>
    </p:spTree>
    <p:extLst>
      <p:ext uri="{BB962C8B-B14F-4D97-AF65-F5344CB8AC3E}">
        <p14:creationId xmlns:p14="http://schemas.microsoft.com/office/powerpoint/2010/main" val="1065081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 </a:t>
            </a:r>
          </a:p>
        </p:txBody>
      </p:sp>
      <p:sp>
        <p:nvSpPr>
          <p:cNvPr id="2" name="Rectangle 1">
            <a:extLst>
              <a:ext uri="{FF2B5EF4-FFF2-40B4-BE49-F238E27FC236}">
                <a16:creationId xmlns:a16="http://schemas.microsoft.com/office/drawing/2014/main" id="{E30A326C-D355-4BAF-B83E-D04B4B16015D}"/>
              </a:ext>
            </a:extLst>
          </p:cNvPr>
          <p:cNvSpPr/>
          <p:nvPr/>
        </p:nvSpPr>
        <p:spPr>
          <a:xfrm>
            <a:off x="143193" y="775001"/>
            <a:ext cx="11644312" cy="4093428"/>
          </a:xfrm>
          <a:prstGeom prst="rect">
            <a:avLst/>
          </a:prstGeom>
        </p:spPr>
        <p:txBody>
          <a:bodyPr wrap="square">
            <a:spAutoFit/>
          </a:bodyPr>
          <a:lstStyle/>
          <a:p>
            <a:pPr lvl="0" algn="just">
              <a:spcAft>
                <a:spcPts val="1200"/>
              </a:spcAft>
            </a:pPr>
            <a:r>
              <a:rPr lang="en-GB" sz="2800" dirty="0">
                <a:solidFill>
                  <a:schemeClr val="bg1"/>
                </a:solidFill>
                <a:ea typeface="Times New Roman" panose="02020603050405020304" pitchFamily="18" charset="0"/>
              </a:rPr>
              <a:t>UGDOMIEJI KIRTIMAI (I</a:t>
            </a:r>
            <a:r>
              <a:rPr lang="lt-LT" sz="2800" dirty="0">
                <a:solidFill>
                  <a:schemeClr val="bg1"/>
                </a:solidFill>
                <a:ea typeface="Times New Roman" panose="02020603050405020304" pitchFamily="18" charset="0"/>
              </a:rPr>
              <a:t>I</a:t>
            </a:r>
            <a:r>
              <a:rPr lang="en-GB" sz="2800" dirty="0">
                <a:solidFill>
                  <a:schemeClr val="bg1"/>
                </a:solidFill>
                <a:ea typeface="Times New Roman" panose="02020603050405020304" pitchFamily="18" charset="0"/>
              </a:rPr>
              <a:t>)</a:t>
            </a:r>
            <a:endParaRPr lang="lt-LT" sz="28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Ugdymo kirtimai vykdomi siekiant:</a:t>
            </a:r>
          </a:p>
          <a:p>
            <a:pPr lvl="0" algn="just">
              <a:spcAft>
                <a:spcPts val="1200"/>
              </a:spcAft>
            </a:pPr>
            <a:r>
              <a:rPr lang="lt-LT" sz="2400" dirty="0">
                <a:solidFill>
                  <a:schemeClr val="bg1"/>
                </a:solidFill>
                <a:ea typeface="Times New Roman" panose="02020603050405020304" pitchFamily="18" charset="0"/>
              </a:rPr>
              <a:t>(I) </a:t>
            </a:r>
            <a:r>
              <a:rPr lang="lt-LT" sz="2400" dirty="0">
                <a:solidFill>
                  <a:schemeClr val="accent4">
                    <a:lumMod val="60000"/>
                    <a:lumOff val="40000"/>
                  </a:schemeClr>
                </a:solidFill>
                <a:ea typeface="Times New Roman" panose="02020603050405020304" pitchFamily="18" charset="0"/>
              </a:rPr>
              <a:t>sudaryti optimalias sąlygas saugomoms </a:t>
            </a:r>
            <a:r>
              <a:rPr lang="lt-LT" sz="2400" dirty="0">
                <a:solidFill>
                  <a:schemeClr val="bg1"/>
                </a:solidFill>
                <a:ea typeface="Times New Roman" panose="02020603050405020304" pitchFamily="18" charset="0"/>
              </a:rPr>
              <a:t>buveinėms ir objektams išlikti, palaikyti esamą arba atkurti miškų biologinę įvairovę formuojant tipišką natūralių miško buveinių medynų rūšinę sudėtį, reguliuojant jų struktūrą ir tankį; </a:t>
            </a:r>
          </a:p>
          <a:p>
            <a:pPr lvl="0" algn="just">
              <a:spcAft>
                <a:spcPts val="1200"/>
              </a:spcAft>
            </a:pPr>
            <a:r>
              <a:rPr lang="lt-LT" sz="2400" dirty="0">
                <a:solidFill>
                  <a:schemeClr val="bg1"/>
                </a:solidFill>
                <a:ea typeface="Times New Roman" panose="02020603050405020304" pitchFamily="18" charset="0"/>
              </a:rPr>
              <a:t>(II) </a:t>
            </a:r>
            <a:r>
              <a:rPr lang="lt-LT" sz="2400" dirty="0">
                <a:solidFill>
                  <a:schemeClr val="accent4">
                    <a:lumMod val="60000"/>
                    <a:lumOff val="40000"/>
                  </a:schemeClr>
                </a:solidFill>
                <a:ea typeface="Times New Roman" panose="02020603050405020304" pitchFamily="18" charset="0"/>
              </a:rPr>
              <a:t>didinti medynų atsparumą </a:t>
            </a:r>
            <a:r>
              <a:rPr lang="lt-LT" sz="2400" dirty="0">
                <a:solidFill>
                  <a:schemeClr val="bg1"/>
                </a:solidFill>
                <a:ea typeface="Times New Roman" panose="02020603050405020304" pitchFamily="18" charset="0"/>
              </a:rPr>
              <a:t>vėjavartoms, vėjalaužoms, </a:t>
            </a:r>
            <a:r>
              <a:rPr lang="lt-LT" sz="2400" dirty="0" err="1">
                <a:solidFill>
                  <a:schemeClr val="bg1"/>
                </a:solidFill>
                <a:ea typeface="Times New Roman" panose="02020603050405020304" pitchFamily="18" charset="0"/>
              </a:rPr>
              <a:t>sniegalaužoms</a:t>
            </a:r>
            <a:r>
              <a:rPr lang="lt-LT" sz="2400" dirty="0">
                <a:solidFill>
                  <a:schemeClr val="bg1"/>
                </a:solidFill>
                <a:ea typeface="Times New Roman" panose="02020603050405020304" pitchFamily="18" charset="0"/>
              </a:rPr>
              <a:t>, </a:t>
            </a:r>
            <a:r>
              <a:rPr lang="lt-LT" sz="2400" dirty="0" err="1">
                <a:solidFill>
                  <a:schemeClr val="bg1"/>
                </a:solidFill>
                <a:ea typeface="Times New Roman" panose="02020603050405020304" pitchFamily="18" charset="0"/>
              </a:rPr>
              <a:t>sniegavartoms</a:t>
            </a:r>
            <a:r>
              <a:rPr lang="lt-LT" sz="2400" dirty="0">
                <a:solidFill>
                  <a:schemeClr val="bg1"/>
                </a:solidFill>
                <a:ea typeface="Times New Roman" panose="02020603050405020304" pitchFamily="18" charset="0"/>
              </a:rPr>
              <a:t> ir kitiems nepalankiems aplinkos veiksniams; bei kiek tai neprieštarauja aukščiau minėtiems tikslams; </a:t>
            </a:r>
          </a:p>
          <a:p>
            <a:pPr lvl="0" algn="just">
              <a:spcAft>
                <a:spcPts val="1200"/>
              </a:spcAft>
            </a:pPr>
            <a:r>
              <a:rPr lang="lt-LT" sz="2400" dirty="0">
                <a:solidFill>
                  <a:schemeClr val="bg1"/>
                </a:solidFill>
                <a:ea typeface="Times New Roman" panose="02020603050405020304" pitchFamily="18" charset="0"/>
              </a:rPr>
              <a:t>(III) </a:t>
            </a:r>
            <a:r>
              <a:rPr lang="lt-LT" sz="2400" dirty="0">
                <a:solidFill>
                  <a:schemeClr val="accent4">
                    <a:lumMod val="60000"/>
                    <a:lumOff val="40000"/>
                  </a:schemeClr>
                </a:solidFill>
                <a:ea typeface="Times New Roman" panose="02020603050405020304" pitchFamily="18" charset="0"/>
              </a:rPr>
              <a:t>didinti medynų produktyvumą</a:t>
            </a:r>
            <a:r>
              <a:rPr lang="lt-LT" sz="2400" dirty="0">
                <a:solidFill>
                  <a:schemeClr val="bg1"/>
                </a:solidFill>
                <a:ea typeface="Times New Roman" panose="02020603050405020304" pitchFamily="18" charset="0"/>
              </a:rPr>
              <a:t>, kiek tai </a:t>
            </a:r>
            <a:r>
              <a:rPr lang="lt-LT" sz="2400" dirty="0" err="1">
                <a:solidFill>
                  <a:schemeClr val="bg1"/>
                </a:solidFill>
                <a:ea typeface="Times New Roman" panose="02020603050405020304" pitchFamily="18" charset="0"/>
              </a:rPr>
              <a:t>neprištarauja</a:t>
            </a:r>
            <a:r>
              <a:rPr lang="lt-LT" sz="2400" dirty="0">
                <a:solidFill>
                  <a:schemeClr val="bg1"/>
                </a:solidFill>
                <a:ea typeface="Times New Roman" panose="02020603050405020304" pitchFamily="18" charset="0"/>
              </a:rPr>
              <a:t> aukščiau iškeltiems tikslams. </a:t>
            </a:r>
          </a:p>
        </p:txBody>
      </p:sp>
    </p:spTree>
    <p:extLst>
      <p:ext uri="{BB962C8B-B14F-4D97-AF65-F5344CB8AC3E}">
        <p14:creationId xmlns:p14="http://schemas.microsoft.com/office/powerpoint/2010/main" val="1191620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a:t>
            </a:r>
          </a:p>
        </p:txBody>
      </p:sp>
      <p:sp>
        <p:nvSpPr>
          <p:cNvPr id="2" name="Rectangle 1">
            <a:extLst>
              <a:ext uri="{FF2B5EF4-FFF2-40B4-BE49-F238E27FC236}">
                <a16:creationId xmlns:a16="http://schemas.microsoft.com/office/drawing/2014/main" id="{E30A326C-D355-4BAF-B83E-D04B4B16015D}"/>
              </a:ext>
            </a:extLst>
          </p:cNvPr>
          <p:cNvSpPr/>
          <p:nvPr/>
        </p:nvSpPr>
        <p:spPr>
          <a:xfrm>
            <a:off x="143193" y="775001"/>
            <a:ext cx="11644312" cy="4462760"/>
          </a:xfrm>
          <a:prstGeom prst="rect">
            <a:avLst/>
          </a:prstGeom>
        </p:spPr>
        <p:txBody>
          <a:bodyPr wrap="square">
            <a:spAutoFit/>
          </a:bodyPr>
          <a:lstStyle/>
          <a:p>
            <a:pPr lvl="0" algn="just">
              <a:spcAft>
                <a:spcPts val="1200"/>
              </a:spcAft>
            </a:pPr>
            <a:r>
              <a:rPr lang="en-GB" sz="2800" dirty="0">
                <a:solidFill>
                  <a:schemeClr val="bg1"/>
                </a:solidFill>
                <a:ea typeface="Times New Roman" panose="02020603050405020304" pitchFamily="18" charset="0"/>
              </a:rPr>
              <a:t>UGDOMIEJI KIRTIMAI (I</a:t>
            </a:r>
            <a:r>
              <a:rPr lang="lt-LT" sz="2800" dirty="0">
                <a:solidFill>
                  <a:schemeClr val="bg1"/>
                </a:solidFill>
                <a:ea typeface="Times New Roman" panose="02020603050405020304" pitchFamily="18" charset="0"/>
              </a:rPr>
              <a:t>II</a:t>
            </a:r>
            <a:r>
              <a:rPr lang="en-GB" sz="2800" dirty="0">
                <a:solidFill>
                  <a:schemeClr val="bg1"/>
                </a:solidFill>
                <a:ea typeface="Times New Roman" panose="02020603050405020304" pitchFamily="18" charset="0"/>
              </a:rPr>
              <a:t>)</a:t>
            </a:r>
            <a:endParaRPr lang="lt-LT" sz="28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Medyno rūšinė sudėtis formuojama iš </a:t>
            </a:r>
            <a:r>
              <a:rPr lang="lt-LT" sz="2400" dirty="0">
                <a:solidFill>
                  <a:schemeClr val="accent4">
                    <a:lumMod val="60000"/>
                    <a:lumOff val="40000"/>
                  </a:schemeClr>
                </a:solidFill>
                <a:ea typeface="Times New Roman" panose="02020603050405020304" pitchFamily="18" charset="0"/>
              </a:rPr>
              <a:t>tikslinių medžių rūšių</a:t>
            </a:r>
            <a:r>
              <a:rPr lang="lt-LT" sz="2400" dirty="0">
                <a:solidFill>
                  <a:schemeClr val="bg1"/>
                </a:solidFill>
                <a:ea typeface="Times New Roman" panose="02020603050405020304" pitchFamily="18" charset="0"/>
              </a:rPr>
              <a:t>, pateiktų natūralių miško buveinių tipų aprašymuose. Siekiama palaikyti didelę medžių rūšinę įvairovę. </a:t>
            </a:r>
          </a:p>
          <a:p>
            <a:pPr lvl="0" algn="just">
              <a:spcAft>
                <a:spcPts val="1200"/>
              </a:spcAft>
            </a:pPr>
            <a:r>
              <a:rPr lang="lt-LT" sz="2400" dirty="0">
                <a:solidFill>
                  <a:schemeClr val="bg1"/>
                </a:solidFill>
                <a:ea typeface="Times New Roman" panose="02020603050405020304" pitchFamily="18" charset="0"/>
              </a:rPr>
              <a:t>Retinimų ir einamųjų kirtimų metu yra </a:t>
            </a:r>
            <a:r>
              <a:rPr lang="lt-LT" sz="2400" dirty="0">
                <a:solidFill>
                  <a:schemeClr val="accent4">
                    <a:lumMod val="60000"/>
                    <a:lumOff val="40000"/>
                  </a:schemeClr>
                </a:solidFill>
                <a:ea typeface="Times New Roman" panose="02020603050405020304" pitchFamily="18" charset="0"/>
              </a:rPr>
              <a:t>saugojami medžiai su </a:t>
            </a:r>
            <a:r>
              <a:rPr lang="lt-LT" sz="2400" dirty="0" err="1">
                <a:solidFill>
                  <a:schemeClr val="accent4">
                    <a:lumMod val="60000"/>
                    <a:lumOff val="40000"/>
                  </a:schemeClr>
                </a:solidFill>
                <a:ea typeface="Times New Roman" panose="02020603050405020304" pitchFamily="18" charset="0"/>
              </a:rPr>
              <a:t>mikrobuveinėmis</a:t>
            </a:r>
            <a:r>
              <a:rPr lang="lt-LT" sz="2400" dirty="0">
                <a:solidFill>
                  <a:schemeClr val="accent4">
                    <a:lumMod val="60000"/>
                    <a:lumOff val="40000"/>
                  </a:schemeClr>
                </a:solidFill>
                <a:ea typeface="Times New Roman" panose="02020603050405020304" pitchFamily="18" charset="0"/>
              </a:rPr>
              <a:t> </a:t>
            </a:r>
            <a:r>
              <a:rPr lang="lt-LT" sz="2400" dirty="0">
                <a:solidFill>
                  <a:schemeClr val="bg1"/>
                </a:solidFill>
                <a:ea typeface="Times New Roman" panose="02020603050405020304" pitchFamily="18" charset="0"/>
              </a:rPr>
              <a:t>ar medžiai, kuriems augant yra didelė tikimybė, jog </a:t>
            </a:r>
            <a:r>
              <a:rPr lang="lt-LT" sz="2400" dirty="0" err="1">
                <a:solidFill>
                  <a:schemeClr val="bg1"/>
                </a:solidFill>
                <a:ea typeface="Times New Roman" panose="02020603050405020304" pitchFamily="18" charset="0"/>
              </a:rPr>
              <a:t>mikrobuveinės</a:t>
            </a:r>
            <a:r>
              <a:rPr lang="lt-LT" sz="2400" dirty="0">
                <a:solidFill>
                  <a:schemeClr val="bg1"/>
                </a:solidFill>
                <a:ea typeface="Times New Roman" panose="02020603050405020304" pitchFamily="18" charset="0"/>
              </a:rPr>
              <a:t> susiformuos. </a:t>
            </a:r>
          </a:p>
          <a:p>
            <a:pPr lvl="0" algn="just">
              <a:spcAft>
                <a:spcPts val="1200"/>
              </a:spcAft>
            </a:pPr>
            <a:r>
              <a:rPr lang="lt-LT" sz="2400" dirty="0">
                <a:solidFill>
                  <a:schemeClr val="bg1"/>
                </a:solidFill>
                <a:ea typeface="Times New Roman" panose="02020603050405020304" pitchFamily="18" charset="0"/>
              </a:rPr>
              <a:t>Ugdymo kirtimams </a:t>
            </a:r>
            <a:r>
              <a:rPr lang="lt-LT" sz="2400" dirty="0" err="1">
                <a:solidFill>
                  <a:schemeClr val="bg1"/>
                </a:solidFill>
                <a:ea typeface="Times New Roman" panose="02020603050405020304" pitchFamily="18" charset="0"/>
              </a:rPr>
              <a:t>vienaamžiuose</a:t>
            </a:r>
            <a:r>
              <a:rPr lang="lt-LT" sz="2400" dirty="0">
                <a:solidFill>
                  <a:schemeClr val="bg1"/>
                </a:solidFill>
                <a:ea typeface="Times New Roman" panose="02020603050405020304" pitchFamily="18" charset="0"/>
              </a:rPr>
              <a:t> medynuose taikomi reikalavimai aprašyti „Miško kirtimo taisyklėse“ </a:t>
            </a:r>
            <a:r>
              <a:rPr lang="lt-LT" sz="2400" dirty="0">
                <a:solidFill>
                  <a:schemeClr val="accent4">
                    <a:lumMod val="60000"/>
                    <a:lumOff val="40000"/>
                  </a:schemeClr>
                </a:solidFill>
                <a:ea typeface="Times New Roman" panose="02020603050405020304" pitchFamily="18" charset="0"/>
              </a:rPr>
              <a:t>II miškų grupei</a:t>
            </a:r>
            <a:r>
              <a:rPr lang="lt-LT" sz="2400" dirty="0">
                <a:solidFill>
                  <a:schemeClr val="bg1"/>
                </a:solidFill>
                <a:ea typeface="Times New Roman" panose="02020603050405020304" pitchFamily="18" charset="0"/>
              </a:rPr>
              <a:t>. </a:t>
            </a:r>
          </a:p>
          <a:p>
            <a:pPr lvl="0" algn="just">
              <a:spcAft>
                <a:spcPts val="1200"/>
              </a:spcAft>
            </a:pPr>
            <a:r>
              <a:rPr lang="lt-LT" sz="2400" dirty="0" err="1">
                <a:solidFill>
                  <a:schemeClr val="bg1"/>
                </a:solidFill>
                <a:ea typeface="Times New Roman" panose="02020603050405020304" pitchFamily="18" charset="0"/>
              </a:rPr>
              <a:t>Įvairiaamžių</a:t>
            </a:r>
            <a:r>
              <a:rPr lang="lt-LT" sz="2400" dirty="0">
                <a:solidFill>
                  <a:schemeClr val="bg1"/>
                </a:solidFill>
                <a:ea typeface="Times New Roman" panose="02020603050405020304" pitchFamily="18" charset="0"/>
              </a:rPr>
              <a:t> medynų ugdymas: formuojamų </a:t>
            </a:r>
            <a:r>
              <a:rPr lang="lt-LT" sz="2400" dirty="0" err="1">
                <a:solidFill>
                  <a:schemeClr val="bg1"/>
                </a:solidFill>
                <a:ea typeface="Times New Roman" panose="02020603050405020304" pitchFamily="18" charset="0"/>
              </a:rPr>
              <a:t>retmių</a:t>
            </a:r>
            <a:r>
              <a:rPr lang="lt-LT" sz="2400" dirty="0">
                <a:solidFill>
                  <a:schemeClr val="bg1"/>
                </a:solidFill>
                <a:ea typeface="Times New Roman" panose="02020603050405020304" pitchFamily="18" charset="0"/>
              </a:rPr>
              <a:t> ir kitose </a:t>
            </a:r>
            <a:r>
              <a:rPr lang="lt-LT" sz="2400" dirty="0" err="1">
                <a:solidFill>
                  <a:schemeClr val="bg1"/>
                </a:solidFill>
                <a:ea typeface="Times New Roman" panose="02020603050405020304" pitchFamily="18" charset="0"/>
              </a:rPr>
              <a:t>įvairiaamžių</a:t>
            </a:r>
            <a:r>
              <a:rPr lang="lt-LT" sz="2400" dirty="0">
                <a:solidFill>
                  <a:schemeClr val="bg1"/>
                </a:solidFill>
                <a:ea typeface="Times New Roman" panose="02020603050405020304" pitchFamily="18" charset="0"/>
              </a:rPr>
              <a:t> buveinių vietose ugdomieji kirtimai vykdomi kompleksiškai, atrenkant tikslinius ateities medžius bei apie juos atveriant jiems būtiną augimo erdvę.</a:t>
            </a:r>
          </a:p>
        </p:txBody>
      </p:sp>
    </p:spTree>
    <p:extLst>
      <p:ext uri="{BB962C8B-B14F-4D97-AF65-F5344CB8AC3E}">
        <p14:creationId xmlns:p14="http://schemas.microsoft.com/office/powerpoint/2010/main" val="3782176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 </a:t>
            </a:r>
          </a:p>
        </p:txBody>
      </p:sp>
      <p:sp>
        <p:nvSpPr>
          <p:cNvPr id="2" name="Rectangle 1">
            <a:extLst>
              <a:ext uri="{FF2B5EF4-FFF2-40B4-BE49-F238E27FC236}">
                <a16:creationId xmlns:a16="http://schemas.microsoft.com/office/drawing/2014/main" id="{E30A326C-D355-4BAF-B83E-D04B4B16015D}"/>
              </a:ext>
            </a:extLst>
          </p:cNvPr>
          <p:cNvSpPr/>
          <p:nvPr/>
        </p:nvSpPr>
        <p:spPr>
          <a:xfrm>
            <a:off x="259881" y="929005"/>
            <a:ext cx="11527623" cy="4678204"/>
          </a:xfrm>
          <a:prstGeom prst="rect">
            <a:avLst/>
          </a:prstGeom>
        </p:spPr>
        <p:txBody>
          <a:bodyPr wrap="square">
            <a:spAutoFit/>
          </a:bodyPr>
          <a:lstStyle/>
          <a:p>
            <a:pPr lvl="0" algn="just">
              <a:spcAft>
                <a:spcPts val="1200"/>
              </a:spcAft>
            </a:pPr>
            <a:r>
              <a:rPr lang="lt-LT" sz="2800" dirty="0">
                <a:solidFill>
                  <a:schemeClr val="bg1"/>
                </a:solidFill>
                <a:ea typeface="Times New Roman" panose="02020603050405020304" pitchFamily="18" charset="0"/>
              </a:rPr>
              <a:t>SANITARINĖ MIŠKO APSAUGA </a:t>
            </a:r>
            <a:r>
              <a:rPr lang="en-GB" sz="2800" dirty="0">
                <a:solidFill>
                  <a:schemeClr val="bg1"/>
                </a:solidFill>
                <a:ea typeface="Times New Roman" panose="02020603050405020304" pitchFamily="18" charset="0"/>
              </a:rPr>
              <a:t>(I)</a:t>
            </a:r>
            <a:endParaRPr lang="lt-LT" sz="28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Sanitarinės priemonės natūraliose miško buveinėse turi būti planuojamos atsižvelgiant į teritorijos apsaugos tikslus, o priemonės taikomos taip, kad būtų </a:t>
            </a:r>
            <a:r>
              <a:rPr lang="lt-LT" sz="2400" dirty="0">
                <a:solidFill>
                  <a:schemeClr val="accent4">
                    <a:lumMod val="60000"/>
                    <a:lumOff val="40000"/>
                  </a:schemeClr>
                </a:solidFill>
                <a:ea typeface="Times New Roman" panose="02020603050405020304" pitchFamily="18" charset="0"/>
              </a:rPr>
              <a:t>išvengta neigiamo poveikio saugomoms rūšims ir buveinėms arba, kad jis būtų sumažintas iki nereikšmingo lygio</a:t>
            </a:r>
            <a:r>
              <a:rPr lang="lt-LT" sz="2400" dirty="0">
                <a:solidFill>
                  <a:schemeClr val="bg1"/>
                </a:solidFill>
                <a:ea typeface="Times New Roman" panose="02020603050405020304" pitchFamily="18" charset="0"/>
              </a:rPr>
              <a:t>. </a:t>
            </a:r>
          </a:p>
          <a:p>
            <a:pPr lvl="0" algn="just">
              <a:spcAft>
                <a:spcPts val="1200"/>
              </a:spcAft>
            </a:pPr>
            <a:r>
              <a:rPr lang="lt-LT" sz="2400" dirty="0">
                <a:solidFill>
                  <a:schemeClr val="bg1"/>
                </a:solidFill>
                <a:ea typeface="Times New Roman" panose="02020603050405020304" pitchFamily="18" charset="0"/>
              </a:rPr>
              <a:t>Sanitarinė miško apsauga vykdoma visų amžiaus klasių medynuose. </a:t>
            </a:r>
            <a:r>
              <a:rPr lang="lt-LT" sz="2400" dirty="0">
                <a:solidFill>
                  <a:schemeClr val="accent4">
                    <a:lumMod val="60000"/>
                    <a:lumOff val="40000"/>
                  </a:schemeClr>
                </a:solidFill>
                <a:ea typeface="Times New Roman" panose="02020603050405020304" pitchFamily="18" charset="0"/>
              </a:rPr>
              <a:t>Vykdant sanitarinę miškų apsaugą yra svarbu didinti miške esantį negyvos medienos kiekį</a:t>
            </a:r>
            <a:r>
              <a:rPr lang="lt-LT" sz="2400" dirty="0">
                <a:solidFill>
                  <a:schemeClr val="bg1"/>
                </a:solidFill>
                <a:ea typeface="Times New Roman" panose="02020603050405020304" pitchFamily="18" charset="0"/>
              </a:rPr>
              <a:t>. Tai pasiekiama sanitariniais kirtimais šalinant sanitariniu atžvilgiu pavojingiausius medžius ir sistemingai saugojant dėl kenkėjų neigiamo poveikio susidariusią negyvą medieną. </a:t>
            </a:r>
          </a:p>
          <a:p>
            <a:pPr lvl="0" algn="just">
              <a:spcAft>
                <a:spcPts val="1200"/>
              </a:spcAft>
            </a:pPr>
            <a:r>
              <a:rPr lang="lt-LT" sz="2400" dirty="0">
                <a:solidFill>
                  <a:schemeClr val="bg1"/>
                </a:solidFill>
                <a:ea typeface="Times New Roman" panose="02020603050405020304" pitchFamily="18" charset="0"/>
              </a:rPr>
              <a:t>Yra svarbu operatyviai reaguoti į pavojingą ligų ir kenkėjų plitimą ir operatyviai priimti sprendimus. </a:t>
            </a:r>
          </a:p>
        </p:txBody>
      </p:sp>
    </p:spTree>
    <p:extLst>
      <p:ext uri="{BB962C8B-B14F-4D97-AF65-F5344CB8AC3E}">
        <p14:creationId xmlns:p14="http://schemas.microsoft.com/office/powerpoint/2010/main" val="269428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13A8-D8E4-44E3-8762-9235BE6AC351}"/>
              </a:ext>
            </a:extLst>
          </p:cNvPr>
          <p:cNvSpPr>
            <a:spLocks noGrp="1"/>
          </p:cNvSpPr>
          <p:nvPr>
            <p:ph type="title"/>
          </p:nvPr>
        </p:nvSpPr>
        <p:spPr>
          <a:xfrm>
            <a:off x="109037" y="0"/>
            <a:ext cx="10863762" cy="1325563"/>
          </a:xfrm>
        </p:spPr>
        <p:txBody>
          <a:bodyPr/>
          <a:lstStyle/>
          <a:p>
            <a:r>
              <a:rPr lang="lt-LT" dirty="0"/>
              <a:t>ES Svarbos natūralių buveinių apsauga Lietuvoje</a:t>
            </a:r>
          </a:p>
        </p:txBody>
      </p:sp>
      <p:sp>
        <p:nvSpPr>
          <p:cNvPr id="3" name="Content Placeholder 2">
            <a:extLst>
              <a:ext uri="{FF2B5EF4-FFF2-40B4-BE49-F238E27FC236}">
                <a16:creationId xmlns:a16="http://schemas.microsoft.com/office/drawing/2014/main" id="{B4999D09-7BF7-48C8-8919-C7BD1A947CA3}"/>
              </a:ext>
            </a:extLst>
          </p:cNvPr>
          <p:cNvSpPr>
            <a:spLocks noGrp="1"/>
          </p:cNvSpPr>
          <p:nvPr>
            <p:ph sz="half" idx="1"/>
          </p:nvPr>
        </p:nvSpPr>
        <p:spPr>
          <a:xfrm>
            <a:off x="109037" y="1120547"/>
            <a:ext cx="11973926" cy="4977497"/>
          </a:xfrm>
        </p:spPr>
        <p:txBody>
          <a:bodyPr>
            <a:normAutofit fontScale="92500" lnSpcReduction="20000"/>
          </a:bodyPr>
          <a:lstStyle/>
          <a:p>
            <a:r>
              <a:rPr lang="lt-LT" dirty="0"/>
              <a:t>Steigiami BAST, į  kuriuos turėtų patekti 60 proc. prioritetinių ir 20 proc. kitų natūralių buveinių bendro ploto, taip kaip to reikalauja Buveinių direktyva.</a:t>
            </a:r>
          </a:p>
          <a:p>
            <a:r>
              <a:rPr lang="lt-LT" dirty="0"/>
              <a:t>BAST teritorijoms yra sudaromi apsaugos tikslai. </a:t>
            </a:r>
          </a:p>
          <a:p>
            <a:r>
              <a:rPr lang="lt-LT" dirty="0">
                <a:solidFill>
                  <a:schemeClr val="accent4">
                    <a:lumMod val="20000"/>
                    <a:lumOff val="80000"/>
                  </a:schemeClr>
                </a:solidFill>
              </a:rPr>
              <a:t>Pavyzdys:</a:t>
            </a:r>
          </a:p>
          <a:p>
            <a:pPr marL="576000">
              <a:buFontTx/>
              <a:buChar char="-"/>
            </a:pPr>
            <a:r>
              <a:rPr lang="lt-LT" dirty="0">
                <a:solidFill>
                  <a:schemeClr val="accent4">
                    <a:lumMod val="20000"/>
                    <a:lumOff val="80000"/>
                  </a:schemeClr>
                </a:solidFill>
              </a:rPr>
              <a:t>Išsaugoti palankioje apsaugos būklėje buveinę „ 9080, Pelkėti lapuočių miškai“ ne mažesniame kaip 328 ha plote.</a:t>
            </a:r>
          </a:p>
          <a:p>
            <a:pPr marL="576000">
              <a:buFontTx/>
              <a:buChar char="-"/>
            </a:pPr>
            <a:r>
              <a:rPr lang="lt-LT" dirty="0">
                <a:solidFill>
                  <a:schemeClr val="accent4">
                    <a:lumMod val="20000"/>
                    <a:lumOff val="80000"/>
                  </a:schemeClr>
                </a:solidFill>
              </a:rPr>
              <a:t>Atkurti palankią apsaugos būklę buveinei „9080, Pelkėti lapuočių miškai“ ne mažesniame kaip 27,5 ha plote. </a:t>
            </a:r>
          </a:p>
          <a:p>
            <a:pPr marL="576000">
              <a:buFontTx/>
              <a:buChar char="-"/>
            </a:pPr>
            <a:r>
              <a:rPr lang="lt-LT" dirty="0">
                <a:solidFill>
                  <a:schemeClr val="accent4">
                    <a:lumMod val="20000"/>
                    <a:lumOff val="80000"/>
                  </a:schemeClr>
                </a:solidFill>
              </a:rPr>
              <a:t>Pasiekti buveinės „9080, Pelkėti lapuočių miškai“ susiformavimą ne mažesniame kaip 12 ha plote.</a:t>
            </a:r>
          </a:p>
          <a:p>
            <a:r>
              <a:rPr lang="lt-LT" dirty="0"/>
              <a:t>BAST steigiamos saugomų teritorijų vietose, o jų trūkstant steigiamos naujos. </a:t>
            </a:r>
          </a:p>
          <a:p>
            <a:r>
              <a:rPr lang="lt-LT" dirty="0"/>
              <a:t>BAST siekiama koncentruoti natūralių buveinių apsaugą, dėl šios priežasties nustatant apsaugos tikslus natūralios buveinės peržiūrimos dar kartą specialistų.</a:t>
            </a:r>
          </a:p>
        </p:txBody>
      </p:sp>
    </p:spTree>
    <p:extLst>
      <p:ext uri="{BB962C8B-B14F-4D97-AF65-F5344CB8AC3E}">
        <p14:creationId xmlns:p14="http://schemas.microsoft.com/office/powerpoint/2010/main" val="3408491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 </a:t>
            </a:r>
          </a:p>
        </p:txBody>
      </p:sp>
      <p:sp>
        <p:nvSpPr>
          <p:cNvPr id="2" name="Rectangle 1">
            <a:extLst>
              <a:ext uri="{FF2B5EF4-FFF2-40B4-BE49-F238E27FC236}">
                <a16:creationId xmlns:a16="http://schemas.microsoft.com/office/drawing/2014/main" id="{E30A326C-D355-4BAF-B83E-D04B4B16015D}"/>
              </a:ext>
            </a:extLst>
          </p:cNvPr>
          <p:cNvSpPr/>
          <p:nvPr/>
        </p:nvSpPr>
        <p:spPr>
          <a:xfrm>
            <a:off x="259881" y="929005"/>
            <a:ext cx="11527623" cy="5355312"/>
          </a:xfrm>
          <a:prstGeom prst="rect">
            <a:avLst/>
          </a:prstGeom>
        </p:spPr>
        <p:txBody>
          <a:bodyPr wrap="square">
            <a:spAutoFit/>
          </a:bodyPr>
          <a:lstStyle/>
          <a:p>
            <a:pPr lvl="0" algn="just">
              <a:spcAft>
                <a:spcPts val="1200"/>
              </a:spcAft>
            </a:pPr>
            <a:r>
              <a:rPr lang="lt-LT" sz="2800" dirty="0">
                <a:solidFill>
                  <a:schemeClr val="bg1"/>
                </a:solidFill>
                <a:ea typeface="Times New Roman" panose="02020603050405020304" pitchFamily="18" charset="0"/>
              </a:rPr>
              <a:t>SANITARINĖ MIŠKO APSAUGA </a:t>
            </a:r>
            <a:r>
              <a:rPr lang="en-GB" sz="2800" dirty="0">
                <a:solidFill>
                  <a:schemeClr val="bg1"/>
                </a:solidFill>
                <a:ea typeface="Times New Roman" panose="02020603050405020304" pitchFamily="18" charset="0"/>
              </a:rPr>
              <a:t>(I</a:t>
            </a:r>
            <a:r>
              <a:rPr lang="lt-LT" sz="2800" dirty="0">
                <a:solidFill>
                  <a:schemeClr val="bg1"/>
                </a:solidFill>
                <a:ea typeface="Times New Roman" panose="02020603050405020304" pitchFamily="18" charset="0"/>
              </a:rPr>
              <a:t>I</a:t>
            </a:r>
            <a:r>
              <a:rPr lang="en-GB" sz="2800" dirty="0">
                <a:solidFill>
                  <a:schemeClr val="bg1"/>
                </a:solidFill>
                <a:ea typeface="Times New Roman" panose="02020603050405020304" pitchFamily="18" charset="0"/>
              </a:rPr>
              <a:t>)</a:t>
            </a:r>
            <a:endParaRPr lang="lt-LT" sz="2800" dirty="0">
              <a:solidFill>
                <a:schemeClr val="bg1"/>
              </a:solidFill>
              <a:ea typeface="Times New Roman" panose="02020603050405020304" pitchFamily="18" charset="0"/>
            </a:endParaRPr>
          </a:p>
          <a:p>
            <a:pPr lvl="0" algn="just">
              <a:spcAft>
                <a:spcPts val="1200"/>
              </a:spcAft>
            </a:pPr>
            <a:r>
              <a:rPr lang="lt-LT" sz="2400" b="1" dirty="0">
                <a:solidFill>
                  <a:schemeClr val="accent2">
                    <a:lumMod val="40000"/>
                    <a:lumOff val="60000"/>
                  </a:schemeClr>
                </a:solidFill>
                <a:ea typeface="Times New Roman" panose="02020603050405020304" pitchFamily="18" charset="0"/>
              </a:rPr>
              <a:t>Nesukurta sistema, kurios reikalauja ES buveinių direktyva ir ją </a:t>
            </a:r>
            <a:r>
              <a:rPr lang="lt-LT" sz="2400" b="1" dirty="0" err="1">
                <a:solidFill>
                  <a:schemeClr val="accent2">
                    <a:lumMod val="40000"/>
                    <a:lumOff val="60000"/>
                  </a:schemeClr>
                </a:solidFill>
                <a:ea typeface="Times New Roman" panose="02020603050405020304" pitchFamily="18" charset="0"/>
              </a:rPr>
              <a:t>aiškiniantys</a:t>
            </a:r>
            <a:r>
              <a:rPr lang="lt-LT" sz="2400" b="1" dirty="0">
                <a:solidFill>
                  <a:schemeClr val="accent2">
                    <a:lumMod val="40000"/>
                    <a:lumOff val="60000"/>
                  </a:schemeClr>
                </a:solidFill>
                <a:ea typeface="Times New Roman" panose="02020603050405020304" pitchFamily="18" charset="0"/>
              </a:rPr>
              <a:t> dokumentai:</a:t>
            </a:r>
          </a:p>
          <a:p>
            <a:r>
              <a:rPr lang="lt-LT" dirty="0">
                <a:solidFill>
                  <a:schemeClr val="bg1"/>
                </a:solidFill>
              </a:rPr>
              <a:t>Prieš taikant kiekvieną priemonę turi būti atliekamas vertinimas taip, kaip tą nustato Buveinių direktyva (6 str. 3 d.). Jeigu vertinimo rezultatai yra neigiami, įgyvendinti priemonę gali būti leidžiama tik laikantis Buveinių direktyvos 6 straipsnio 4 dalies nuostatų (nėra alternatyvaus sprendimo, įpareigojančios priežastys neatsižvelgti į visuomenės interesus, kompensacinės priemonės, Europos Komisijos informavimas, Komisijos nuomonės gavimas, jei teritorijoje yra prioritetinių rūšių arba buveinių tipų). </a:t>
            </a:r>
          </a:p>
          <a:p>
            <a:r>
              <a:rPr lang="lt-LT" dirty="0">
                <a:solidFill>
                  <a:schemeClr val="bg1"/>
                </a:solidFill>
              </a:rPr>
              <a:t>Jeigu natūraliose miško buveinėse ligos ar vabzdžių protrūkis yra miškui svarbių ekologinių procesų dalis, lemianti svarbių struktūrų ir funkcijų buvimą (pvz. negyva mediena) jų protrūkis gali būti stabdomas, </a:t>
            </a:r>
            <a:r>
              <a:rPr lang="lt-LT" dirty="0">
                <a:solidFill>
                  <a:schemeClr val="accent4">
                    <a:lumMod val="40000"/>
                    <a:lumOff val="60000"/>
                  </a:schemeClr>
                </a:solidFill>
              </a:rPr>
              <a:t>esat realiai rizikai išplisti už BAST ribų </a:t>
            </a:r>
            <a:r>
              <a:rPr lang="lt-LT" dirty="0">
                <a:solidFill>
                  <a:schemeClr val="bg1"/>
                </a:solidFill>
              </a:rPr>
              <a:t>arba socialinis/ekonominis poveikis aiškiai viršija galimą teigiamą ekologinį poveikį. </a:t>
            </a:r>
          </a:p>
          <a:p>
            <a:r>
              <a:rPr lang="lt-LT" dirty="0">
                <a:solidFill>
                  <a:schemeClr val="bg1"/>
                </a:solidFill>
              </a:rPr>
              <a:t>Būtina atlikti tvarkymo priemonių, kurias nuspręsta taikyti susiklosčius nenumatytai padėčiai ir kurios gali padaryti reikšmingą poveikį teritorijai (pvz., didelio masto medžių kirtimas siekiant užkirsti kelią kinivarpų plitimui po </a:t>
            </a:r>
            <a:r>
              <a:rPr lang="lt-LT" dirty="0" err="1">
                <a:solidFill>
                  <a:schemeClr val="bg1"/>
                </a:solidFill>
              </a:rPr>
              <a:t>vėjolaužų</a:t>
            </a:r>
            <a:r>
              <a:rPr lang="lt-LT" dirty="0">
                <a:solidFill>
                  <a:schemeClr val="bg1"/>
                </a:solidFill>
              </a:rPr>
              <a:t>, insekticidų naudojimas tam tikroje teritorijoje), tinkamą vertinimą. Turi būti vadovaujamasi kompetentingos institucijos (Valstybinės miškų tarnybos?), sukurtomis bei su suinteresuotomis pusėmis suderintomis konkrečiomis procedūromis, kurias taikant būtų atsižvelgiama į „Natura2000“ teritorijoms taikomus apsaugos tikslus siekiant rasti sprendimą susiklosčius neatidėliotinoms aplinkybėms. </a:t>
            </a:r>
          </a:p>
          <a:p>
            <a:endParaRPr lang="lt-LT" dirty="0">
              <a:solidFill>
                <a:schemeClr val="bg1"/>
              </a:solidFill>
            </a:endParaRPr>
          </a:p>
        </p:txBody>
      </p:sp>
    </p:spTree>
    <p:extLst>
      <p:ext uri="{BB962C8B-B14F-4D97-AF65-F5344CB8AC3E}">
        <p14:creationId xmlns:p14="http://schemas.microsoft.com/office/powerpoint/2010/main" val="4660309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a:t>
            </a:r>
          </a:p>
        </p:txBody>
      </p:sp>
      <p:sp>
        <p:nvSpPr>
          <p:cNvPr id="2" name="Rectangle 1">
            <a:extLst>
              <a:ext uri="{FF2B5EF4-FFF2-40B4-BE49-F238E27FC236}">
                <a16:creationId xmlns:a16="http://schemas.microsoft.com/office/drawing/2014/main" id="{E30A326C-D355-4BAF-B83E-D04B4B16015D}"/>
              </a:ext>
            </a:extLst>
          </p:cNvPr>
          <p:cNvSpPr/>
          <p:nvPr/>
        </p:nvSpPr>
        <p:spPr>
          <a:xfrm>
            <a:off x="365759" y="948256"/>
            <a:ext cx="11174931" cy="2338782"/>
          </a:xfrm>
          <a:prstGeom prst="rect">
            <a:avLst/>
          </a:prstGeom>
        </p:spPr>
        <p:txBody>
          <a:bodyPr wrap="square">
            <a:spAutoFit/>
          </a:bodyPr>
          <a:lstStyle/>
          <a:p>
            <a:pPr lvl="0" algn="just">
              <a:lnSpc>
                <a:spcPct val="115000"/>
              </a:lnSpc>
              <a:spcAft>
                <a:spcPts val="600"/>
              </a:spcAft>
            </a:pPr>
            <a:r>
              <a:rPr lang="lt-LT" sz="2800" dirty="0">
                <a:solidFill>
                  <a:schemeClr val="bg1"/>
                </a:solidFill>
                <a:ea typeface="Times New Roman" panose="02020603050405020304" pitchFamily="18" charset="0"/>
              </a:rPr>
              <a:t>NEGYVOS MEDIENOS IŠSAUGOJIMAS </a:t>
            </a:r>
            <a:r>
              <a:rPr lang="en-GB" sz="2800" dirty="0">
                <a:solidFill>
                  <a:schemeClr val="bg1"/>
                </a:solidFill>
                <a:ea typeface="Times New Roman" panose="02020603050405020304" pitchFamily="18" charset="0"/>
              </a:rPr>
              <a:t>(I)</a:t>
            </a:r>
            <a:endParaRPr lang="lt-LT" sz="2800" dirty="0">
              <a:solidFill>
                <a:schemeClr val="bg1"/>
              </a:solidFill>
              <a:ea typeface="Times New Roman" panose="02020603050405020304" pitchFamily="18" charset="0"/>
            </a:endParaRPr>
          </a:p>
          <a:p>
            <a:pPr lvl="0" algn="just">
              <a:lnSpc>
                <a:spcPct val="115000"/>
              </a:lnSpc>
              <a:spcAft>
                <a:spcPts val="600"/>
              </a:spcAft>
            </a:pPr>
            <a:r>
              <a:rPr lang="lt-LT" sz="2400" dirty="0">
                <a:solidFill>
                  <a:schemeClr val="bg1"/>
                </a:solidFill>
                <a:ea typeface="Times New Roman" panose="02020603050405020304" pitchFamily="18" charset="0"/>
              </a:rPr>
              <a:t>Visos priemonės turi būti planuojamos taip, kad baigus darbus medyne išliktų kuo didesnis stambios (skersmuo virš 20 cm) biologiškai vertingos įvairaus susiskaidymo stadijų negyvos medienos kiekis, tačiau ne mažiau nei 30 m</a:t>
            </a:r>
            <a:r>
              <a:rPr lang="lt-LT" sz="2400" baseline="30000" dirty="0">
                <a:solidFill>
                  <a:schemeClr val="bg1"/>
                </a:solidFill>
                <a:ea typeface="Times New Roman" panose="02020603050405020304" pitchFamily="18" charset="0"/>
              </a:rPr>
              <a:t>3</a:t>
            </a:r>
            <a:r>
              <a:rPr lang="lt-LT" sz="2400" dirty="0">
                <a:solidFill>
                  <a:schemeClr val="bg1"/>
                </a:solidFill>
                <a:ea typeface="Times New Roman" panose="02020603050405020304" pitchFamily="18" charset="0"/>
              </a:rPr>
              <a:t>/ha. Jei šio kiekio nėra, negyva mediena negali būti šalinama. </a:t>
            </a:r>
          </a:p>
        </p:txBody>
      </p:sp>
    </p:spTree>
    <p:extLst>
      <p:ext uri="{BB962C8B-B14F-4D97-AF65-F5344CB8AC3E}">
        <p14:creationId xmlns:p14="http://schemas.microsoft.com/office/powerpoint/2010/main" val="3938909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F0A6-8E0E-4DC3-B46F-138D4E61FA07}"/>
              </a:ext>
            </a:extLst>
          </p:cNvPr>
          <p:cNvSpPr>
            <a:spLocks noGrp="1"/>
          </p:cNvSpPr>
          <p:nvPr>
            <p:ph type="title"/>
          </p:nvPr>
        </p:nvSpPr>
        <p:spPr>
          <a:xfrm>
            <a:off x="217415" y="233174"/>
            <a:ext cx="10515600" cy="775778"/>
          </a:xfrm>
        </p:spPr>
        <p:txBody>
          <a:bodyPr>
            <a:normAutofit fontScale="90000"/>
          </a:bodyPr>
          <a:lstStyle/>
          <a:p>
            <a:r>
              <a:rPr lang="lt-LT" dirty="0"/>
              <a:t>Negyvos medienos kiekiai</a:t>
            </a:r>
            <a:r>
              <a:rPr lang="en-GB" dirty="0"/>
              <a:t> </a:t>
            </a:r>
            <a:r>
              <a:rPr lang="lt-LT" dirty="0"/>
              <a:t>natūraliose buveinėse</a:t>
            </a:r>
          </a:p>
        </p:txBody>
      </p:sp>
      <p:graphicFrame>
        <p:nvGraphicFramePr>
          <p:cNvPr id="5" name="Table 4">
            <a:extLst>
              <a:ext uri="{FF2B5EF4-FFF2-40B4-BE49-F238E27FC236}">
                <a16:creationId xmlns:a16="http://schemas.microsoft.com/office/drawing/2014/main" id="{A5C4FE43-A429-4B07-947C-7F9B64D108AC}"/>
              </a:ext>
            </a:extLst>
          </p:cNvPr>
          <p:cNvGraphicFramePr>
            <a:graphicFrameLocks noGrp="1"/>
          </p:cNvGraphicFramePr>
          <p:nvPr/>
        </p:nvGraphicFramePr>
        <p:xfrm>
          <a:off x="880234" y="1008952"/>
          <a:ext cx="10515599" cy="4535306"/>
        </p:xfrm>
        <a:graphic>
          <a:graphicData uri="http://schemas.openxmlformats.org/drawingml/2006/table">
            <a:tbl>
              <a:tblPr>
                <a:tableStyleId>{616DA210-FB5B-4158-B5E0-FEB733F419BA}</a:tableStyleId>
              </a:tblPr>
              <a:tblGrid>
                <a:gridCol w="4449004">
                  <a:extLst>
                    <a:ext uri="{9D8B030D-6E8A-4147-A177-3AD203B41FA5}">
                      <a16:colId xmlns:a16="http://schemas.microsoft.com/office/drawing/2014/main" val="558309723"/>
                    </a:ext>
                  </a:extLst>
                </a:gridCol>
                <a:gridCol w="2851081">
                  <a:extLst>
                    <a:ext uri="{9D8B030D-6E8A-4147-A177-3AD203B41FA5}">
                      <a16:colId xmlns:a16="http://schemas.microsoft.com/office/drawing/2014/main" val="3719989776"/>
                    </a:ext>
                  </a:extLst>
                </a:gridCol>
                <a:gridCol w="3215514">
                  <a:extLst>
                    <a:ext uri="{9D8B030D-6E8A-4147-A177-3AD203B41FA5}">
                      <a16:colId xmlns:a16="http://schemas.microsoft.com/office/drawing/2014/main" val="2272402576"/>
                    </a:ext>
                  </a:extLst>
                </a:gridCol>
              </a:tblGrid>
              <a:tr h="413508">
                <a:tc>
                  <a:txBody>
                    <a:bodyPr/>
                    <a:lstStyle/>
                    <a:p>
                      <a:pPr algn="ctr" fontAlgn="b"/>
                      <a:r>
                        <a:rPr lang="lt-LT" sz="2400" b="1" u="none" strike="noStrike" dirty="0">
                          <a:solidFill>
                            <a:schemeClr val="bg1"/>
                          </a:solidFill>
                          <a:effectLst/>
                        </a:rPr>
                        <a:t>Natūrali buveinė</a:t>
                      </a:r>
                      <a:endParaRPr lang="lt-LT" sz="2400" b="1"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400" b="1" u="none" strike="noStrike" dirty="0">
                          <a:solidFill>
                            <a:schemeClr val="bg1"/>
                          </a:solidFill>
                          <a:effectLst/>
                        </a:rPr>
                        <a:t>Buveinės kodas</a:t>
                      </a:r>
                      <a:endParaRPr lang="lt-LT" sz="2400" b="1"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400" b="1" u="none" strike="noStrike" dirty="0">
                          <a:solidFill>
                            <a:schemeClr val="bg1"/>
                          </a:solidFill>
                          <a:effectLst/>
                        </a:rPr>
                        <a:t>Sausuolių tūris m3/ha</a:t>
                      </a:r>
                      <a:endParaRPr lang="lt-LT" sz="2400" b="1"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8516056"/>
                  </a:ext>
                </a:extLst>
              </a:tr>
              <a:tr h="700088">
                <a:tc gridSpan="2">
                  <a:txBody>
                    <a:bodyPr/>
                    <a:lstStyle/>
                    <a:p>
                      <a:pPr lvl="1" algn="l" fontAlgn="b"/>
                      <a:r>
                        <a:rPr lang="lt-LT" sz="2200" b="1" u="none" strike="noStrike" dirty="0">
                          <a:solidFill>
                            <a:schemeClr val="accent4">
                              <a:lumMod val="20000"/>
                              <a:lumOff val="80000"/>
                            </a:schemeClr>
                          </a:solidFill>
                          <a:effectLst/>
                        </a:rPr>
                        <a:t>Visos buveinės</a:t>
                      </a:r>
                      <a:endParaRPr lang="lt-LT" sz="2200" b="1" i="0" u="none" strike="noStrike" dirty="0">
                        <a:solidFill>
                          <a:schemeClr val="accent4">
                            <a:lumMod val="20000"/>
                            <a:lumOff val="80000"/>
                          </a:schemeClr>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lt-LT"/>
                    </a:p>
                  </a:txBody>
                  <a:tcPr/>
                </a:tc>
                <a:tc>
                  <a:txBody>
                    <a:bodyPr/>
                    <a:lstStyle/>
                    <a:p>
                      <a:pPr algn="ctr" fontAlgn="b"/>
                      <a:r>
                        <a:rPr lang="lt-LT" sz="2200" b="1" u="none" strike="noStrike" dirty="0">
                          <a:solidFill>
                            <a:schemeClr val="accent4">
                              <a:lumMod val="20000"/>
                              <a:lumOff val="80000"/>
                            </a:schemeClr>
                          </a:solidFill>
                          <a:effectLst/>
                        </a:rPr>
                        <a:t>16,9</a:t>
                      </a:r>
                      <a:endParaRPr lang="lt-LT" sz="2200" b="1" i="0" u="none" strike="noStrike" dirty="0">
                        <a:solidFill>
                          <a:schemeClr val="accent4">
                            <a:lumMod val="20000"/>
                            <a:lumOff val="80000"/>
                          </a:schemeClr>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9793618"/>
                  </a:ext>
                </a:extLst>
              </a:tr>
              <a:tr h="380190">
                <a:tc>
                  <a:txBody>
                    <a:bodyPr/>
                    <a:lstStyle/>
                    <a:p>
                      <a:pPr lvl="1" algn="just" rtl="0" fontAlgn="ctr"/>
                      <a:r>
                        <a:rPr lang="lt-LT" sz="2200" u="none" strike="noStrike" dirty="0">
                          <a:solidFill>
                            <a:schemeClr val="bg1"/>
                          </a:solidFill>
                          <a:effectLst/>
                        </a:rPr>
                        <a:t>*Pelkėti lapuočių miškai</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9180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26,8</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3201264"/>
                  </a:ext>
                </a:extLst>
              </a:tr>
              <a:tr h="380190">
                <a:tc>
                  <a:txBody>
                    <a:bodyPr/>
                    <a:lstStyle/>
                    <a:p>
                      <a:pPr lvl="1" algn="just" rtl="0" fontAlgn="ctr"/>
                      <a:r>
                        <a:rPr lang="lt-LT" sz="2200" u="none" strike="noStrike" dirty="0">
                          <a:solidFill>
                            <a:schemeClr val="bg1"/>
                          </a:solidFill>
                          <a:effectLst/>
                        </a:rPr>
                        <a:t>*Plačialapių ir mišrūs miškai</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9020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26,6</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5753195"/>
                  </a:ext>
                </a:extLst>
              </a:tr>
              <a:tr h="380190">
                <a:tc>
                  <a:txBody>
                    <a:bodyPr/>
                    <a:lstStyle/>
                    <a:p>
                      <a:pPr lvl="1" algn="just" rtl="0" fontAlgn="ctr"/>
                      <a:r>
                        <a:rPr lang="lt-LT" sz="2200" u="none" strike="noStrike" dirty="0">
                          <a:solidFill>
                            <a:schemeClr val="bg1"/>
                          </a:solidFill>
                          <a:effectLst/>
                        </a:rPr>
                        <a:t>Žolių turtingi eglynai</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9050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23,4</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110273"/>
                  </a:ext>
                </a:extLst>
              </a:tr>
              <a:tr h="380190">
                <a:tc>
                  <a:txBody>
                    <a:bodyPr/>
                    <a:lstStyle/>
                    <a:p>
                      <a:pPr lvl="1" algn="just" rtl="0" fontAlgn="ctr"/>
                      <a:r>
                        <a:rPr lang="lt-LT" sz="2200" u="none" strike="noStrike" dirty="0" err="1">
                          <a:solidFill>
                            <a:schemeClr val="bg1"/>
                          </a:solidFill>
                          <a:effectLst/>
                        </a:rPr>
                        <a:t>Skroblynai</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9160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17,6</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0580884"/>
                  </a:ext>
                </a:extLst>
              </a:tr>
              <a:tr h="380190">
                <a:tc>
                  <a:txBody>
                    <a:bodyPr/>
                    <a:lstStyle/>
                    <a:p>
                      <a:pPr lvl="1" algn="just" rtl="0" fontAlgn="ctr"/>
                      <a:r>
                        <a:rPr lang="lt-LT" sz="2200" u="none" strike="noStrike" dirty="0">
                          <a:solidFill>
                            <a:schemeClr val="bg1"/>
                          </a:solidFill>
                          <a:effectLst/>
                        </a:rPr>
                        <a:t>*Griovų ir šlaitų miškai</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9080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16,2</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3330867"/>
                  </a:ext>
                </a:extLst>
              </a:tr>
              <a:tr h="380190">
                <a:tc>
                  <a:txBody>
                    <a:bodyPr/>
                    <a:lstStyle/>
                    <a:p>
                      <a:pPr lvl="1" algn="just" rtl="0" fontAlgn="ctr"/>
                      <a:r>
                        <a:rPr lang="lt-LT" sz="2200" u="none" strike="noStrike" dirty="0">
                          <a:solidFill>
                            <a:schemeClr val="bg1"/>
                          </a:solidFill>
                          <a:effectLst/>
                        </a:rPr>
                        <a:t>*Aliuviniai miškai</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91E0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15,9</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7169109"/>
                  </a:ext>
                </a:extLst>
              </a:tr>
              <a:tr h="380190">
                <a:tc>
                  <a:txBody>
                    <a:bodyPr/>
                    <a:lstStyle/>
                    <a:p>
                      <a:pPr lvl="1" algn="just" rtl="0" fontAlgn="ctr"/>
                      <a:r>
                        <a:rPr lang="lt-LT" sz="2200" u="none" strike="noStrike" dirty="0">
                          <a:solidFill>
                            <a:schemeClr val="bg1"/>
                          </a:solidFill>
                          <a:effectLst/>
                        </a:rPr>
                        <a:t>*Vakarų taiga</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9010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15,1</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44816195"/>
                  </a:ext>
                </a:extLst>
              </a:tr>
              <a:tr h="380190">
                <a:tc>
                  <a:txBody>
                    <a:bodyPr/>
                    <a:lstStyle/>
                    <a:p>
                      <a:pPr lvl="1" algn="just" rtl="0" fontAlgn="ctr"/>
                      <a:r>
                        <a:rPr lang="lt-LT" sz="2200" u="none" strike="noStrike" dirty="0">
                          <a:solidFill>
                            <a:schemeClr val="bg1"/>
                          </a:solidFill>
                          <a:effectLst/>
                        </a:rPr>
                        <a:t>*Pelkiniai miškai</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91D0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12,9</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41039922"/>
                  </a:ext>
                </a:extLst>
              </a:tr>
              <a:tr h="380190">
                <a:tc>
                  <a:txBody>
                    <a:bodyPr/>
                    <a:lstStyle/>
                    <a:p>
                      <a:pPr lvl="1" algn="just" rtl="0" fontAlgn="ctr"/>
                      <a:r>
                        <a:rPr lang="lt-LT" sz="2200" u="none" strike="noStrike" dirty="0">
                          <a:solidFill>
                            <a:schemeClr val="bg1"/>
                          </a:solidFill>
                          <a:effectLst/>
                        </a:rPr>
                        <a:t>Kerpiniai pušynai</a:t>
                      </a:r>
                      <a:endParaRPr lang="lt-LT" sz="2200" b="0" i="0" u="none" strike="noStrike" dirty="0">
                        <a:solidFill>
                          <a:schemeClr val="bg1"/>
                        </a:solidFill>
                        <a:effectLst/>
                        <a:latin typeface="Calibri" panose="020F0502020204030204" pitchFamily="34" charset="0"/>
                      </a:endParaRPr>
                    </a:p>
                  </a:txBody>
                  <a:tcPr marL="3175" marR="3175" marT="31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algn="ctr" rtl="0" fontAlgn="ctr"/>
                      <a:r>
                        <a:rPr lang="lt-LT" sz="2200" i="1" u="none" strike="noStrike" dirty="0">
                          <a:solidFill>
                            <a:schemeClr val="bg1"/>
                          </a:solidFill>
                          <a:effectLst/>
                        </a:rPr>
                        <a:t>91T0</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lt-LT" sz="2200" u="none" strike="noStrike" dirty="0">
                          <a:solidFill>
                            <a:schemeClr val="bg1"/>
                          </a:solidFill>
                          <a:effectLst/>
                        </a:rPr>
                        <a:t>9,6</a:t>
                      </a:r>
                      <a:endParaRPr lang="lt-LT" sz="2200" b="0" i="0" u="none" strike="noStrike" dirty="0">
                        <a:solidFill>
                          <a:schemeClr val="bg1"/>
                        </a:solidFill>
                        <a:effectLst/>
                        <a:latin typeface="Calibri" panose="020F0502020204030204" pitchFamily="34" charset="0"/>
                      </a:endParaRPr>
                    </a:p>
                  </a:txBody>
                  <a:tcPr marL="3175" marR="3175" marT="317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3562439"/>
                  </a:ext>
                </a:extLst>
              </a:tr>
            </a:tbl>
          </a:graphicData>
        </a:graphic>
      </p:graphicFrame>
      <p:sp>
        <p:nvSpPr>
          <p:cNvPr id="6" name="TextBox 5">
            <a:extLst>
              <a:ext uri="{FF2B5EF4-FFF2-40B4-BE49-F238E27FC236}">
                <a16:creationId xmlns:a16="http://schemas.microsoft.com/office/drawing/2014/main" id="{BE6E39E9-24A3-491B-80F5-F88994A40969}"/>
              </a:ext>
            </a:extLst>
          </p:cNvPr>
          <p:cNvSpPr txBox="1"/>
          <p:nvPr/>
        </p:nvSpPr>
        <p:spPr>
          <a:xfrm>
            <a:off x="10256350" y="526172"/>
            <a:ext cx="1616148" cy="369332"/>
          </a:xfrm>
          <a:prstGeom prst="rect">
            <a:avLst/>
          </a:prstGeom>
          <a:noFill/>
        </p:spPr>
        <p:txBody>
          <a:bodyPr wrap="none" rtlCol="0">
            <a:spAutoFit/>
          </a:bodyPr>
          <a:lstStyle/>
          <a:p>
            <a:r>
              <a:rPr lang="lt-LT" i="1" dirty="0">
                <a:solidFill>
                  <a:schemeClr val="accent4">
                    <a:lumMod val="40000"/>
                    <a:lumOff val="60000"/>
                  </a:schemeClr>
                </a:solidFill>
              </a:rPr>
              <a:t>NMI duomenys</a:t>
            </a:r>
          </a:p>
        </p:txBody>
      </p:sp>
      <p:sp>
        <p:nvSpPr>
          <p:cNvPr id="7" name="TextBox 6">
            <a:extLst>
              <a:ext uri="{FF2B5EF4-FFF2-40B4-BE49-F238E27FC236}">
                <a16:creationId xmlns:a16="http://schemas.microsoft.com/office/drawing/2014/main" id="{E430C86A-1EB0-4D52-B69D-359B5224E166}"/>
              </a:ext>
            </a:extLst>
          </p:cNvPr>
          <p:cNvSpPr txBox="1"/>
          <p:nvPr/>
        </p:nvSpPr>
        <p:spPr>
          <a:xfrm>
            <a:off x="4819650" y="5745872"/>
            <a:ext cx="6710042" cy="369332"/>
          </a:xfrm>
          <a:prstGeom prst="rect">
            <a:avLst/>
          </a:prstGeom>
          <a:noFill/>
        </p:spPr>
        <p:txBody>
          <a:bodyPr wrap="none" rtlCol="0">
            <a:spAutoFit/>
          </a:bodyPr>
          <a:lstStyle/>
          <a:p>
            <a:r>
              <a:rPr lang="lt-LT" i="1" dirty="0">
                <a:solidFill>
                  <a:schemeClr val="bg1"/>
                </a:solidFill>
              </a:rPr>
              <a:t>Į skaičiavimus neįtrauktas „šlamštas“, visų matmenų mediena įtraukta</a:t>
            </a:r>
          </a:p>
        </p:txBody>
      </p:sp>
    </p:spTree>
    <p:extLst>
      <p:ext uri="{BB962C8B-B14F-4D97-AF65-F5344CB8AC3E}">
        <p14:creationId xmlns:p14="http://schemas.microsoft.com/office/powerpoint/2010/main" val="3954470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 </a:t>
            </a:r>
          </a:p>
        </p:txBody>
      </p:sp>
      <p:sp>
        <p:nvSpPr>
          <p:cNvPr id="2" name="Rectangle 1">
            <a:extLst>
              <a:ext uri="{FF2B5EF4-FFF2-40B4-BE49-F238E27FC236}">
                <a16:creationId xmlns:a16="http://schemas.microsoft.com/office/drawing/2014/main" id="{E30A326C-D355-4BAF-B83E-D04B4B16015D}"/>
              </a:ext>
            </a:extLst>
          </p:cNvPr>
          <p:cNvSpPr/>
          <p:nvPr/>
        </p:nvSpPr>
        <p:spPr>
          <a:xfrm>
            <a:off x="143193" y="938631"/>
            <a:ext cx="11644312" cy="4188647"/>
          </a:xfrm>
          <a:prstGeom prst="rect">
            <a:avLst/>
          </a:prstGeom>
        </p:spPr>
        <p:txBody>
          <a:bodyPr wrap="square">
            <a:spAutoFit/>
          </a:bodyPr>
          <a:lstStyle/>
          <a:p>
            <a:pPr lvl="0" algn="just">
              <a:spcAft>
                <a:spcPts val="1200"/>
              </a:spcAft>
            </a:pPr>
            <a:r>
              <a:rPr lang="lt-LT" sz="2800" dirty="0">
                <a:solidFill>
                  <a:schemeClr val="bg1"/>
                </a:solidFill>
                <a:ea typeface="Times New Roman" panose="02020603050405020304" pitchFamily="18" charset="0"/>
              </a:rPr>
              <a:t>NEGYVOS MEDIENOS IŠSAUGOJIMAS </a:t>
            </a:r>
            <a:r>
              <a:rPr lang="en-GB" sz="2800" dirty="0">
                <a:solidFill>
                  <a:schemeClr val="bg1"/>
                </a:solidFill>
                <a:ea typeface="Times New Roman" panose="02020603050405020304" pitchFamily="18" charset="0"/>
              </a:rPr>
              <a:t>(I</a:t>
            </a:r>
            <a:r>
              <a:rPr lang="lt-LT" sz="2800" dirty="0">
                <a:solidFill>
                  <a:schemeClr val="bg1"/>
                </a:solidFill>
                <a:ea typeface="Times New Roman" panose="02020603050405020304" pitchFamily="18" charset="0"/>
              </a:rPr>
              <a:t>I</a:t>
            </a:r>
            <a:r>
              <a:rPr lang="en-GB" sz="2800" dirty="0">
                <a:solidFill>
                  <a:schemeClr val="bg1"/>
                </a:solidFill>
                <a:ea typeface="Times New Roman" panose="02020603050405020304" pitchFamily="18" charset="0"/>
              </a:rPr>
              <a:t>)</a:t>
            </a:r>
            <a:endParaRPr lang="lt-LT" sz="2800" dirty="0">
              <a:solidFill>
                <a:schemeClr val="bg1"/>
              </a:solidFill>
              <a:ea typeface="Times New Roman" panose="02020603050405020304" pitchFamily="18" charset="0"/>
            </a:endParaRPr>
          </a:p>
          <a:p>
            <a:pPr lvl="0" algn="just">
              <a:spcAft>
                <a:spcPts val="1200"/>
              </a:spcAft>
            </a:pPr>
            <a:r>
              <a:rPr lang="lt-LT" sz="2400" dirty="0">
                <a:solidFill>
                  <a:schemeClr val="bg1"/>
                </a:solidFill>
                <a:ea typeface="Times New Roman" panose="02020603050405020304" pitchFamily="18" charset="0"/>
              </a:rPr>
              <a:t>Sanitarinių kirtimų metu yra pašalinami sanitariniu atžvilgiu </a:t>
            </a:r>
            <a:r>
              <a:rPr lang="lt-LT" sz="2400" dirty="0">
                <a:solidFill>
                  <a:schemeClr val="accent4">
                    <a:lumMod val="60000"/>
                    <a:lumOff val="40000"/>
                  </a:schemeClr>
                </a:solidFill>
                <a:ea typeface="Times New Roman" panose="02020603050405020304" pitchFamily="18" charset="0"/>
              </a:rPr>
              <a:t>pavojingiausi medžiai</a:t>
            </a:r>
            <a:r>
              <a:rPr lang="lt-LT" sz="2400" dirty="0">
                <a:solidFill>
                  <a:schemeClr val="bg1"/>
                </a:solidFill>
                <a:ea typeface="Times New Roman" panose="02020603050405020304" pitchFamily="18" charset="0"/>
              </a:rPr>
              <a:t>, tačiau svarbu išsaugoti sanitarinės apsaugos atžvilgiu jau nepavojingus medžius</a:t>
            </a:r>
          </a:p>
          <a:p>
            <a:pPr lvl="0" algn="just">
              <a:spcAft>
                <a:spcPts val="1200"/>
              </a:spcAft>
            </a:pPr>
            <a:r>
              <a:rPr lang="lt-LT" sz="2400" dirty="0">
                <a:solidFill>
                  <a:schemeClr val="bg1"/>
                </a:solidFill>
                <a:ea typeface="Times New Roman" panose="02020603050405020304" pitchFamily="18" charset="0"/>
              </a:rPr>
              <a:t>Svarbu, kad sanitarinė miško apsauga būtų </a:t>
            </a:r>
            <a:r>
              <a:rPr lang="lt-LT" sz="2400" dirty="0">
                <a:solidFill>
                  <a:schemeClr val="accent4">
                    <a:lumMod val="60000"/>
                    <a:lumOff val="40000"/>
                  </a:schemeClr>
                </a:solidFill>
                <a:ea typeface="Times New Roman" panose="02020603050405020304" pitchFamily="18" charset="0"/>
              </a:rPr>
              <a:t>vykdoma operatyviai</a:t>
            </a:r>
            <a:r>
              <a:rPr lang="lt-LT" sz="2400" dirty="0">
                <a:solidFill>
                  <a:schemeClr val="bg1"/>
                </a:solidFill>
                <a:ea typeface="Times New Roman" panose="02020603050405020304" pitchFamily="18" charset="0"/>
              </a:rPr>
              <a:t>, o </a:t>
            </a:r>
            <a:r>
              <a:rPr lang="lt-LT" sz="2400" dirty="0" err="1">
                <a:solidFill>
                  <a:schemeClr val="bg1"/>
                </a:solidFill>
                <a:ea typeface="Times New Roman" panose="02020603050405020304" pitchFamily="18" charset="0"/>
              </a:rPr>
              <a:t>galu.tinį</a:t>
            </a:r>
            <a:r>
              <a:rPr lang="lt-LT" sz="2400" dirty="0">
                <a:solidFill>
                  <a:schemeClr val="bg1"/>
                </a:solidFill>
                <a:ea typeface="Times New Roman" panose="02020603050405020304" pitchFamily="18" charset="0"/>
              </a:rPr>
              <a:t> sprendimą dėl šalintinų medžių geriausia  atlikti jų šalinimo metu, nes dalis medžių kol vyksta derinimo procedūros tampa nepavojingi, o pavojingais tampa šviežiai užpulti. </a:t>
            </a:r>
          </a:p>
          <a:p>
            <a:pPr lvl="0" algn="just">
              <a:spcAft>
                <a:spcPts val="1200"/>
              </a:spcAft>
            </a:pPr>
            <a:r>
              <a:rPr lang="lt-LT" sz="2400" dirty="0">
                <a:solidFill>
                  <a:schemeClr val="bg1"/>
                </a:solidFill>
                <a:ea typeface="Times New Roman" panose="02020603050405020304" pitchFamily="18" charset="0"/>
              </a:rPr>
              <a:t>Trūkstant negyvos medienos, dalį pavojingų medžių galima palikti buveinėje atlikus </a:t>
            </a:r>
            <a:r>
              <a:rPr lang="lt-LT" sz="2400" dirty="0">
                <a:solidFill>
                  <a:schemeClr val="accent4">
                    <a:lumMod val="60000"/>
                    <a:lumOff val="40000"/>
                  </a:schemeClr>
                </a:solidFill>
                <a:ea typeface="Times New Roman" panose="02020603050405020304" pitchFamily="18" charset="0"/>
              </a:rPr>
              <a:t>kenkėjų neutralizavimą </a:t>
            </a:r>
            <a:r>
              <a:rPr lang="lt-LT" sz="2400" dirty="0">
                <a:solidFill>
                  <a:schemeClr val="bg1"/>
                </a:solidFill>
                <a:ea typeface="Times New Roman" panose="02020603050405020304" pitchFamily="18" charset="0"/>
              </a:rPr>
              <a:t>(pvz. </a:t>
            </a:r>
            <a:r>
              <a:rPr lang="lt-LT" sz="2400" dirty="0" err="1">
                <a:solidFill>
                  <a:schemeClr val="bg1"/>
                </a:solidFill>
                <a:ea typeface="Times New Roman" panose="02020603050405020304" pitchFamily="18" charset="0"/>
              </a:rPr>
              <a:t>nužievinus</a:t>
            </a:r>
            <a:r>
              <a:rPr lang="lt-LT" sz="2400" dirty="0">
                <a:solidFill>
                  <a:schemeClr val="bg1"/>
                </a:solidFill>
                <a:ea typeface="Times New Roman" panose="02020603050405020304" pitchFamily="18" charset="0"/>
              </a:rPr>
              <a:t> liemenų kenkėjų užpultas egles).</a:t>
            </a:r>
          </a:p>
          <a:p>
            <a:pPr lvl="0" algn="just">
              <a:spcAft>
                <a:spcPts val="1200"/>
              </a:spcAft>
            </a:pPr>
            <a:r>
              <a:rPr lang="lt-LT" sz="2400" dirty="0">
                <a:solidFill>
                  <a:schemeClr val="bg1"/>
                </a:solidFill>
                <a:ea typeface="Times New Roman" panose="02020603050405020304" pitchFamily="18" charset="0"/>
              </a:rPr>
              <a:t>Negyva mediena turėtų būti saugoma </a:t>
            </a:r>
            <a:r>
              <a:rPr lang="lt-LT" sz="2400" dirty="0">
                <a:solidFill>
                  <a:schemeClr val="accent4">
                    <a:lumMod val="60000"/>
                    <a:lumOff val="40000"/>
                  </a:schemeClr>
                </a:solidFill>
                <a:ea typeface="Times New Roman" panose="02020603050405020304" pitchFamily="18" charset="0"/>
              </a:rPr>
              <a:t>kuo natūralesnėje formoje</a:t>
            </a:r>
            <a:r>
              <a:rPr lang="lt-LT" sz="2400" dirty="0">
                <a:solidFill>
                  <a:schemeClr val="bg1"/>
                </a:solidFill>
                <a:ea typeface="Times New Roman" panose="02020603050405020304" pitchFamily="18" charset="0"/>
              </a:rPr>
              <a:t>. </a:t>
            </a:r>
          </a:p>
        </p:txBody>
      </p:sp>
    </p:spTree>
    <p:extLst>
      <p:ext uri="{BB962C8B-B14F-4D97-AF65-F5344CB8AC3E}">
        <p14:creationId xmlns:p14="http://schemas.microsoft.com/office/powerpoint/2010/main" val="1750846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Miško auginimo ir apsaugos priemonės </a:t>
            </a:r>
          </a:p>
        </p:txBody>
      </p:sp>
      <p:sp>
        <p:nvSpPr>
          <p:cNvPr id="2" name="Rectangle 1">
            <a:extLst>
              <a:ext uri="{FF2B5EF4-FFF2-40B4-BE49-F238E27FC236}">
                <a16:creationId xmlns:a16="http://schemas.microsoft.com/office/drawing/2014/main" id="{E30A326C-D355-4BAF-B83E-D04B4B16015D}"/>
              </a:ext>
            </a:extLst>
          </p:cNvPr>
          <p:cNvSpPr/>
          <p:nvPr/>
        </p:nvSpPr>
        <p:spPr>
          <a:xfrm>
            <a:off x="143193" y="929005"/>
            <a:ext cx="11644312" cy="3416320"/>
          </a:xfrm>
          <a:prstGeom prst="rect">
            <a:avLst/>
          </a:prstGeom>
        </p:spPr>
        <p:txBody>
          <a:bodyPr wrap="square">
            <a:spAutoFit/>
          </a:bodyPr>
          <a:lstStyle/>
          <a:p>
            <a:pPr lvl="0" algn="just">
              <a:spcAft>
                <a:spcPts val="1200"/>
              </a:spcAft>
            </a:pPr>
            <a:r>
              <a:rPr lang="lt-LT" sz="2800" dirty="0">
                <a:solidFill>
                  <a:schemeClr val="bg1"/>
                </a:solidFill>
                <a:ea typeface="Times New Roman" panose="02020603050405020304" pitchFamily="18" charset="0"/>
              </a:rPr>
              <a:t>APSAUGA NUO ŽVĖRIŲ DAROMOS ŽALOS</a:t>
            </a:r>
          </a:p>
          <a:p>
            <a:pPr lvl="0" algn="just">
              <a:spcAft>
                <a:spcPts val="1200"/>
              </a:spcAft>
            </a:pPr>
            <a:r>
              <a:rPr lang="lt-LT" sz="2400" dirty="0">
                <a:solidFill>
                  <a:schemeClr val="bg1"/>
                </a:solidFill>
                <a:ea typeface="Times New Roman" panose="02020603050405020304" pitchFamily="18" charset="0"/>
              </a:rPr>
              <a:t>Esant didelei stambiųjų kanopinių žalos rizikai turi būti naudojamos įprastinės efektyvios apsaugos priemonės (</a:t>
            </a:r>
            <a:r>
              <a:rPr lang="lt-LT" sz="2400" dirty="0" err="1">
                <a:solidFill>
                  <a:schemeClr val="bg1"/>
                </a:solidFill>
                <a:ea typeface="Times New Roman" panose="02020603050405020304" pitchFamily="18" charset="0"/>
              </a:rPr>
              <a:t>repelentai</a:t>
            </a:r>
            <a:r>
              <a:rPr lang="lt-LT" sz="2400" dirty="0">
                <a:solidFill>
                  <a:schemeClr val="bg1"/>
                </a:solidFill>
                <a:ea typeface="Times New Roman" panose="02020603050405020304" pitchFamily="18" charset="0"/>
              </a:rPr>
              <a:t>, tvoros, individualios apsaugos priemonės, žvėrių gausos mažinimas intensyviai medžiojant). </a:t>
            </a:r>
          </a:p>
          <a:p>
            <a:pPr lvl="0" algn="just">
              <a:spcAft>
                <a:spcPts val="1200"/>
              </a:spcAft>
            </a:pPr>
            <a:r>
              <a:rPr lang="lt-LT" sz="2400" dirty="0">
                <a:solidFill>
                  <a:schemeClr val="bg1"/>
                </a:solidFill>
                <a:ea typeface="Times New Roman" panose="02020603050405020304" pitchFamily="18" charset="0"/>
              </a:rPr>
              <a:t>Vienas iš miško buveinių apsaugos tikslų yra savaiminis jų atsikūrimas, kuris yra neįmanomas esant didelei kanopinių žvėrių gausai. Esant nepakankamam žėlimui mažų ir didelių </a:t>
            </a:r>
            <a:r>
              <a:rPr lang="lt-LT" sz="2400" dirty="0" err="1">
                <a:solidFill>
                  <a:schemeClr val="bg1"/>
                </a:solidFill>
                <a:ea typeface="Times New Roman" panose="02020603050405020304" pitchFamily="18" charset="0"/>
              </a:rPr>
              <a:t>retmių</a:t>
            </a:r>
            <a:r>
              <a:rPr lang="lt-LT" sz="2400" dirty="0">
                <a:solidFill>
                  <a:schemeClr val="bg1"/>
                </a:solidFill>
                <a:ea typeface="Times New Roman" panose="02020603050405020304" pitchFamily="18" charset="0"/>
              </a:rPr>
              <a:t> formavimo vietose ir nustačius neigiamą kanopinių žvėrių poveikį, jų vietinių populiacijų gausa turi būti sumažinta iki nustatyto normatyvais.</a:t>
            </a:r>
          </a:p>
        </p:txBody>
      </p:sp>
    </p:spTree>
    <p:extLst>
      <p:ext uri="{BB962C8B-B14F-4D97-AF65-F5344CB8AC3E}">
        <p14:creationId xmlns:p14="http://schemas.microsoft.com/office/powerpoint/2010/main" val="1266493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ree&#10;&#10;Description automatically generated">
            <a:extLst>
              <a:ext uri="{FF2B5EF4-FFF2-40B4-BE49-F238E27FC236}">
                <a16:creationId xmlns:a16="http://schemas.microsoft.com/office/drawing/2014/main" id="{4FD628DB-F854-43F2-9149-B113D93C53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436" y="1641407"/>
            <a:ext cx="12698324" cy="3449706"/>
          </a:xfrm>
          <a:prstGeom prst="rect">
            <a:avLst/>
          </a:prstGeom>
        </p:spPr>
      </p:pic>
      <p:sp>
        <p:nvSpPr>
          <p:cNvPr id="7" name="TextBox 6">
            <a:extLst>
              <a:ext uri="{FF2B5EF4-FFF2-40B4-BE49-F238E27FC236}">
                <a16:creationId xmlns:a16="http://schemas.microsoft.com/office/drawing/2014/main" id="{2B13066C-7253-4DE1-9AE8-4BA2E07B0B7B}"/>
              </a:ext>
            </a:extLst>
          </p:cNvPr>
          <p:cNvSpPr txBox="1"/>
          <p:nvPr/>
        </p:nvSpPr>
        <p:spPr>
          <a:xfrm>
            <a:off x="259039" y="478528"/>
            <a:ext cx="8982780" cy="584775"/>
          </a:xfrm>
          <a:prstGeom prst="rect">
            <a:avLst/>
          </a:prstGeom>
          <a:noFill/>
        </p:spPr>
        <p:txBody>
          <a:bodyPr wrap="none" rtlCol="0">
            <a:spAutoFit/>
          </a:bodyPr>
          <a:lstStyle/>
          <a:p>
            <a:r>
              <a:rPr lang="lt-LT" sz="3200" dirty="0">
                <a:solidFill>
                  <a:schemeClr val="bg1"/>
                </a:solidFill>
              </a:rPr>
              <a:t>Jaunų želiančių medelių apsauga paliekant virtuolius </a:t>
            </a:r>
          </a:p>
        </p:txBody>
      </p:sp>
    </p:spTree>
    <p:extLst>
      <p:ext uri="{BB962C8B-B14F-4D97-AF65-F5344CB8AC3E}">
        <p14:creationId xmlns:p14="http://schemas.microsoft.com/office/powerpoint/2010/main" val="4192179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618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Natūralių buveinių išsaugojimo organizavimas skirtingos nuosavybės miškuose (I)</a:t>
            </a:r>
          </a:p>
        </p:txBody>
      </p:sp>
      <p:sp>
        <p:nvSpPr>
          <p:cNvPr id="2" name="Rectangle 1">
            <a:extLst>
              <a:ext uri="{FF2B5EF4-FFF2-40B4-BE49-F238E27FC236}">
                <a16:creationId xmlns:a16="http://schemas.microsoft.com/office/drawing/2014/main" id="{E30A326C-D355-4BAF-B83E-D04B4B16015D}"/>
              </a:ext>
            </a:extLst>
          </p:cNvPr>
          <p:cNvSpPr/>
          <p:nvPr/>
        </p:nvSpPr>
        <p:spPr>
          <a:xfrm>
            <a:off x="152819" y="1487271"/>
            <a:ext cx="11644312" cy="3416320"/>
          </a:xfrm>
          <a:prstGeom prst="rect">
            <a:avLst/>
          </a:prstGeom>
        </p:spPr>
        <p:txBody>
          <a:bodyPr wrap="square">
            <a:spAutoFit/>
          </a:bodyPr>
          <a:lstStyle/>
          <a:p>
            <a:pPr lvl="0" algn="just">
              <a:spcAft>
                <a:spcPts val="1200"/>
              </a:spcAft>
            </a:pPr>
            <a:r>
              <a:rPr lang="lt-LT" sz="2800" b="1" dirty="0">
                <a:solidFill>
                  <a:schemeClr val="accent4">
                    <a:lumMod val="40000"/>
                    <a:lumOff val="60000"/>
                  </a:schemeClr>
                </a:solidFill>
                <a:ea typeface="Times New Roman" panose="02020603050405020304" pitchFamily="18" charset="0"/>
              </a:rPr>
              <a:t>LYGIATEISIŠKUMO PRINCIPAS</a:t>
            </a:r>
          </a:p>
          <a:p>
            <a:pPr lvl="0" algn="just">
              <a:spcAft>
                <a:spcPts val="1200"/>
              </a:spcAft>
            </a:pPr>
            <a:r>
              <a:rPr lang="lt-LT" sz="2400" dirty="0">
                <a:solidFill>
                  <a:schemeClr val="bg1"/>
                </a:solidFill>
                <a:ea typeface="Times New Roman" panose="02020603050405020304" pitchFamily="18" charset="0"/>
              </a:rPr>
              <a:t>Miško savininkų ir valdytojų tvarkomuose BAST miškuose inventorizavus natūralių miško buveinių plotus, šių sklypų apsauga yra organizuojama </a:t>
            </a:r>
            <a:r>
              <a:rPr lang="lt-LT" sz="2400" dirty="0">
                <a:solidFill>
                  <a:schemeClr val="accent4">
                    <a:lumMod val="60000"/>
                    <a:lumOff val="40000"/>
                  </a:schemeClr>
                </a:solidFill>
                <a:ea typeface="Times New Roman" panose="02020603050405020304" pitchFamily="18" charset="0"/>
              </a:rPr>
              <a:t>pariteto pagrindu </a:t>
            </a:r>
            <a:r>
              <a:rPr lang="lt-LT" sz="2400" dirty="0">
                <a:solidFill>
                  <a:schemeClr val="bg1"/>
                </a:solidFill>
                <a:ea typeface="Times New Roman" panose="02020603050405020304" pitchFamily="18" charset="0"/>
              </a:rPr>
              <a:t>pagal valdomo ploto ir išskirtų natūralių miško buveinių proporciją ir ten aptinkamas vertybes. </a:t>
            </a:r>
          </a:p>
          <a:p>
            <a:pPr lvl="0" algn="just">
              <a:spcAft>
                <a:spcPts val="1200"/>
              </a:spcAft>
            </a:pPr>
            <a:r>
              <a:rPr lang="lt-LT" sz="2400" dirty="0">
                <a:solidFill>
                  <a:schemeClr val="bg1"/>
                </a:solidFill>
                <a:ea typeface="Times New Roman" panose="02020603050405020304" pitchFamily="18" charset="0"/>
              </a:rPr>
              <a:t>Atskiri miško savininkai ir valdytojai gali prisiimti didesnę nei proporcingai priklauso įsipareigojimų dalį, ypač jei jų valdos yra </a:t>
            </a:r>
            <a:r>
              <a:rPr lang="lt-LT" sz="2400" dirty="0">
                <a:solidFill>
                  <a:schemeClr val="accent4">
                    <a:lumMod val="40000"/>
                    <a:lumOff val="60000"/>
                  </a:schemeClr>
                </a:solidFill>
                <a:ea typeface="Times New Roman" panose="02020603050405020304" pitchFamily="18" charset="0"/>
              </a:rPr>
              <a:t>sertifikuotos FSC </a:t>
            </a:r>
            <a:r>
              <a:rPr lang="lt-LT" sz="2400" dirty="0">
                <a:solidFill>
                  <a:schemeClr val="bg1"/>
                </a:solidFill>
                <a:ea typeface="Times New Roman" panose="02020603050405020304" pitchFamily="18" charset="0"/>
              </a:rPr>
              <a:t>ir jiems savo valdose pagal FSC nacionalinį Lietuvos standartą reikia išskirti reprezentatyvius plotus. Toks įsipareigojimas turi būti ilgalaikis ir išlaikomas keičiantis savininkui.</a:t>
            </a:r>
          </a:p>
        </p:txBody>
      </p:sp>
    </p:spTree>
    <p:extLst>
      <p:ext uri="{BB962C8B-B14F-4D97-AF65-F5344CB8AC3E}">
        <p14:creationId xmlns:p14="http://schemas.microsoft.com/office/powerpoint/2010/main" val="498996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618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Natūralių buveinių išsaugojimo organizavimas skirtingos nuosavybės miškuose (II)</a:t>
            </a:r>
          </a:p>
        </p:txBody>
      </p:sp>
      <p:sp>
        <p:nvSpPr>
          <p:cNvPr id="2" name="Rectangle 1">
            <a:extLst>
              <a:ext uri="{FF2B5EF4-FFF2-40B4-BE49-F238E27FC236}">
                <a16:creationId xmlns:a16="http://schemas.microsoft.com/office/drawing/2014/main" id="{E30A326C-D355-4BAF-B83E-D04B4B16015D}"/>
              </a:ext>
            </a:extLst>
          </p:cNvPr>
          <p:cNvSpPr/>
          <p:nvPr/>
        </p:nvSpPr>
        <p:spPr>
          <a:xfrm>
            <a:off x="162444" y="1294766"/>
            <a:ext cx="11644312" cy="4832092"/>
          </a:xfrm>
          <a:prstGeom prst="rect">
            <a:avLst/>
          </a:prstGeom>
        </p:spPr>
        <p:txBody>
          <a:bodyPr wrap="square">
            <a:spAutoFit/>
          </a:bodyPr>
          <a:lstStyle/>
          <a:p>
            <a:pPr lvl="0" algn="just">
              <a:spcAft>
                <a:spcPts val="1200"/>
              </a:spcAft>
            </a:pPr>
            <a:r>
              <a:rPr lang="lt-LT" sz="2800" b="1" dirty="0">
                <a:solidFill>
                  <a:schemeClr val="accent4">
                    <a:lumMod val="40000"/>
                    <a:lumOff val="60000"/>
                  </a:schemeClr>
                </a:solidFill>
                <a:ea typeface="Times New Roman" panose="02020603050405020304" pitchFamily="18" charset="0"/>
              </a:rPr>
              <a:t>VERTINGIAUSIŲ TERITORIJŲ APSAUGOS PRINCIPAS</a:t>
            </a:r>
          </a:p>
          <a:p>
            <a:pPr lvl="0" algn="just">
              <a:spcAft>
                <a:spcPts val="1200"/>
              </a:spcAft>
            </a:pPr>
            <a:r>
              <a:rPr lang="lt-LT" sz="2400" dirty="0">
                <a:solidFill>
                  <a:schemeClr val="bg1"/>
                </a:solidFill>
                <a:ea typeface="Times New Roman" panose="02020603050405020304" pitchFamily="18" charset="0"/>
              </a:rPr>
              <a:t>Privatiems miško savininkams yra svarbus jų valdose esančių natūralių miško buveinių </a:t>
            </a:r>
            <a:r>
              <a:rPr lang="lt-LT" sz="2400" dirty="0">
                <a:solidFill>
                  <a:schemeClr val="accent4">
                    <a:lumMod val="40000"/>
                    <a:lumOff val="60000"/>
                  </a:schemeClr>
                </a:solidFill>
                <a:ea typeface="Times New Roman" panose="02020603050405020304" pitchFamily="18" charset="0"/>
              </a:rPr>
              <a:t>priskyrimas sklypo arba BAST lygmeniu </a:t>
            </a:r>
            <a:r>
              <a:rPr lang="lt-LT" sz="2400" dirty="0">
                <a:solidFill>
                  <a:schemeClr val="bg1"/>
                </a:solidFill>
                <a:ea typeface="Times New Roman" panose="02020603050405020304" pitchFamily="18" charset="0"/>
              </a:rPr>
              <a:t>tvarkomoms buveinėms, nes tai iš esmės apsprendžia veiklos rėžimą.</a:t>
            </a:r>
          </a:p>
          <a:p>
            <a:pPr lvl="0" algn="just">
              <a:spcAft>
                <a:spcPts val="1200"/>
              </a:spcAft>
            </a:pPr>
            <a:r>
              <a:rPr lang="lt-LT" sz="2400" dirty="0">
                <a:solidFill>
                  <a:schemeClr val="bg1"/>
                </a:solidFill>
                <a:ea typeface="Times New Roman" panose="02020603050405020304" pitchFamily="18" charset="0"/>
              </a:rPr>
              <a:t>Atrenkant II  buveinių kategorijos buveines, kurios bus tvarkomos sklypo lygmeniu yra svarbu jas vertinti visam BAST vieningai ir </a:t>
            </a:r>
            <a:r>
              <a:rPr lang="lt-LT" sz="2400" dirty="0">
                <a:solidFill>
                  <a:schemeClr val="accent4">
                    <a:lumMod val="40000"/>
                    <a:lumOff val="60000"/>
                  </a:schemeClr>
                </a:solidFill>
                <a:ea typeface="Times New Roman" panose="02020603050405020304" pitchFamily="18" charset="0"/>
              </a:rPr>
              <a:t>atranką daryti pagal jų vertę</a:t>
            </a:r>
            <a:r>
              <a:rPr lang="lt-LT" sz="2400" dirty="0">
                <a:solidFill>
                  <a:schemeClr val="bg1"/>
                </a:solidFill>
                <a:ea typeface="Times New Roman" panose="02020603050405020304" pitchFamily="18" charset="0"/>
              </a:rPr>
              <a:t>. </a:t>
            </a:r>
          </a:p>
          <a:p>
            <a:pPr lvl="0" algn="just">
              <a:spcAft>
                <a:spcPts val="1200"/>
              </a:spcAft>
            </a:pPr>
            <a:r>
              <a:rPr lang="lt-LT" sz="2400" dirty="0">
                <a:solidFill>
                  <a:schemeClr val="bg1"/>
                </a:solidFill>
                <a:ea typeface="Times New Roman" panose="02020603050405020304" pitchFamily="18" charset="0"/>
              </a:rPr>
              <a:t>Jeigu ženklią dalį BAST sudaro valstybinės reikšmės miškai, juose sklypo lygmeniu tvarkomų buveinių II buveinių kategorijos plotai turi būti proporcingi BAST plotui ar valstybinių miškų valdytojui pritariant, - didesni. </a:t>
            </a:r>
          </a:p>
          <a:p>
            <a:pPr lvl="0" algn="just">
              <a:spcAft>
                <a:spcPts val="1200"/>
              </a:spcAft>
            </a:pPr>
            <a:r>
              <a:rPr lang="lt-LT" sz="2400" dirty="0">
                <a:solidFill>
                  <a:schemeClr val="bg1"/>
                </a:solidFill>
                <a:ea typeface="Times New Roman" panose="02020603050405020304" pitchFamily="18" charset="0"/>
              </a:rPr>
              <a:t>Didesnė sklypų proporcija paprastai išskiriama, jeigu vertinant II buveinių kategorijos sklypus pagal jų vertę yra nustatoma didesnė šių sklypų dalis.</a:t>
            </a:r>
          </a:p>
        </p:txBody>
      </p:sp>
    </p:spTree>
    <p:extLst>
      <p:ext uri="{BB962C8B-B14F-4D97-AF65-F5344CB8AC3E}">
        <p14:creationId xmlns:p14="http://schemas.microsoft.com/office/powerpoint/2010/main" val="2980315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618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Natūralių buveinių išsaugojimo organizavimas skirtingos nuosavybės miškuose (III)</a:t>
            </a:r>
          </a:p>
        </p:txBody>
      </p:sp>
      <p:sp>
        <p:nvSpPr>
          <p:cNvPr id="2" name="Rectangle 1">
            <a:extLst>
              <a:ext uri="{FF2B5EF4-FFF2-40B4-BE49-F238E27FC236}">
                <a16:creationId xmlns:a16="http://schemas.microsoft.com/office/drawing/2014/main" id="{E30A326C-D355-4BAF-B83E-D04B4B16015D}"/>
              </a:ext>
            </a:extLst>
          </p:cNvPr>
          <p:cNvSpPr/>
          <p:nvPr/>
        </p:nvSpPr>
        <p:spPr>
          <a:xfrm>
            <a:off x="162444" y="1294766"/>
            <a:ext cx="11644312" cy="4401205"/>
          </a:xfrm>
          <a:prstGeom prst="rect">
            <a:avLst/>
          </a:prstGeom>
        </p:spPr>
        <p:txBody>
          <a:bodyPr wrap="square">
            <a:spAutoFit/>
          </a:bodyPr>
          <a:lstStyle/>
          <a:p>
            <a:pPr lvl="0" algn="just">
              <a:spcAft>
                <a:spcPts val="1200"/>
              </a:spcAft>
            </a:pPr>
            <a:r>
              <a:rPr lang="lt-LT" sz="2800" b="1" dirty="0">
                <a:solidFill>
                  <a:schemeClr val="accent4">
                    <a:lumMod val="40000"/>
                    <a:lumOff val="60000"/>
                  </a:schemeClr>
                </a:solidFill>
                <a:ea typeface="Times New Roman" panose="02020603050405020304" pitchFamily="18" charset="0"/>
              </a:rPr>
              <a:t>TEISINGUMO PRINCIPAS (ne šių rekomendacijų objektas):</a:t>
            </a:r>
          </a:p>
          <a:p>
            <a:pPr lvl="0" algn="just">
              <a:spcAft>
                <a:spcPts val="1200"/>
              </a:spcAft>
            </a:pPr>
            <a:r>
              <a:rPr lang="lt-LT" sz="2400" dirty="0">
                <a:solidFill>
                  <a:schemeClr val="bg1"/>
                </a:solidFill>
                <a:ea typeface="Times New Roman" panose="02020603050405020304" pitchFamily="18" charset="0"/>
              </a:rPr>
              <a:t>Siekiant, kad miško savininkai nepatirtų nuostolių dėl ūkinės veiklos apribojimų galimi tokie variantai:</a:t>
            </a:r>
          </a:p>
          <a:p>
            <a:pPr marL="342900" indent="-342900" algn="just">
              <a:spcAft>
                <a:spcPts val="1200"/>
              </a:spcAft>
              <a:buFontTx/>
              <a:buChar char="-"/>
            </a:pPr>
            <a:r>
              <a:rPr lang="lt-LT" sz="2400" dirty="0">
                <a:solidFill>
                  <a:schemeClr val="bg1"/>
                </a:solidFill>
                <a:ea typeface="Times New Roman" panose="02020603050405020304" pitchFamily="18" charset="0"/>
              </a:rPr>
              <a:t>Vertingiausios natūralios miško buveinės gali būti išperkamos;</a:t>
            </a:r>
          </a:p>
          <a:p>
            <a:pPr marL="342900" indent="-342900" algn="just">
              <a:spcAft>
                <a:spcPts val="1200"/>
              </a:spcAft>
              <a:buFontTx/>
              <a:buChar char="-"/>
            </a:pPr>
            <a:r>
              <a:rPr lang="lt-LT" sz="2400" dirty="0">
                <a:solidFill>
                  <a:schemeClr val="bg1"/>
                </a:solidFill>
                <a:ea typeface="Times New Roman" panose="02020603050405020304" pitchFamily="18" charset="0"/>
              </a:rPr>
              <a:t>Keisti į tokio pačio ploto mažesnės gamtinės vertės sklypą, kompensuojant skirtumą;</a:t>
            </a:r>
          </a:p>
          <a:p>
            <a:pPr marL="342900" lvl="0" indent="-342900" algn="just">
              <a:spcAft>
                <a:spcPts val="1200"/>
              </a:spcAft>
              <a:buFontTx/>
              <a:buChar char="-"/>
            </a:pPr>
            <a:r>
              <a:rPr lang="lt-LT" sz="2400" dirty="0">
                <a:solidFill>
                  <a:schemeClr val="bg1"/>
                </a:solidFill>
                <a:ea typeface="Times New Roman" panose="02020603050405020304" pitchFamily="18" charset="0"/>
              </a:rPr>
              <a:t>Mokamos kompensacijos dėl patirtų nuostolių;</a:t>
            </a:r>
          </a:p>
          <a:p>
            <a:pPr marL="342900" lvl="0" indent="-342900">
              <a:spcAft>
                <a:spcPts val="1200"/>
              </a:spcAft>
              <a:buFontTx/>
              <a:buChar char="-"/>
            </a:pPr>
            <a:r>
              <a:rPr lang="lt-LT" sz="2400" dirty="0">
                <a:solidFill>
                  <a:schemeClr val="bg1"/>
                </a:solidFill>
                <a:ea typeface="Times New Roman" panose="02020603050405020304" pitchFamily="18" charset="0"/>
              </a:rPr>
              <a:t>Vis daugiau miško savininkų </a:t>
            </a:r>
            <a:r>
              <a:rPr lang="lt-LT" sz="2400" dirty="0" err="1">
                <a:solidFill>
                  <a:schemeClr val="bg1"/>
                </a:solidFill>
                <a:ea typeface="Times New Roman" panose="02020603050405020304" pitchFamily="18" charset="0"/>
              </a:rPr>
              <a:t>įgija</a:t>
            </a:r>
            <a:r>
              <a:rPr lang="lt-LT" sz="2400" dirty="0">
                <a:solidFill>
                  <a:schemeClr val="bg1"/>
                </a:solidFill>
                <a:ea typeface="Times New Roman" panose="02020603050405020304" pitchFamily="18" charset="0"/>
              </a:rPr>
              <a:t> FSC sertifikatą, šiuose plotuose reikalaujama saugoti 10</a:t>
            </a:r>
            <a:r>
              <a:rPr lang="en-GB" sz="2400" dirty="0">
                <a:solidFill>
                  <a:schemeClr val="bg1"/>
                </a:solidFill>
                <a:ea typeface="Times New Roman" panose="02020603050405020304" pitchFamily="18" charset="0"/>
              </a:rPr>
              <a:t>% mi</a:t>
            </a:r>
            <a:r>
              <a:rPr lang="lt-LT" sz="2400" dirty="0" err="1">
                <a:solidFill>
                  <a:schemeClr val="bg1"/>
                </a:solidFill>
                <a:ea typeface="Times New Roman" panose="02020603050405020304" pitchFamily="18" charset="0"/>
              </a:rPr>
              <a:t>ško</a:t>
            </a:r>
            <a:r>
              <a:rPr lang="lt-LT" sz="2400" dirty="0">
                <a:solidFill>
                  <a:schemeClr val="bg1"/>
                </a:solidFill>
                <a:ea typeface="Times New Roman" panose="02020603050405020304" pitchFamily="18" charset="0"/>
              </a:rPr>
              <a:t> ploto – ieškoti būdų, kaip sertifikavimą integruoti su buveinių išsaugojimu.</a:t>
            </a:r>
          </a:p>
          <a:p>
            <a:pPr lvl="0">
              <a:spcAft>
                <a:spcPts val="1200"/>
              </a:spcAft>
            </a:pPr>
            <a:r>
              <a:rPr lang="lt-LT" sz="2400" dirty="0">
                <a:solidFill>
                  <a:schemeClr val="bg1"/>
                </a:solidFill>
                <a:ea typeface="Times New Roman" panose="02020603050405020304" pitchFamily="18" charset="0"/>
              </a:rPr>
              <a:t>KOL KAS NĖRA POLITIŠKAI APSISPRĘSTA</a:t>
            </a:r>
          </a:p>
        </p:txBody>
      </p:sp>
    </p:spTree>
    <p:extLst>
      <p:ext uri="{BB962C8B-B14F-4D97-AF65-F5344CB8AC3E}">
        <p14:creationId xmlns:p14="http://schemas.microsoft.com/office/powerpoint/2010/main" val="15941436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618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sz="4000" dirty="0"/>
              <a:t>Natūralių buveinių išsaugojimo organizavimas skirtingos nuosavybės miškuose (IV)</a:t>
            </a:r>
          </a:p>
        </p:txBody>
      </p:sp>
      <p:sp>
        <p:nvSpPr>
          <p:cNvPr id="2" name="Rectangle 1">
            <a:extLst>
              <a:ext uri="{FF2B5EF4-FFF2-40B4-BE49-F238E27FC236}">
                <a16:creationId xmlns:a16="http://schemas.microsoft.com/office/drawing/2014/main" id="{E30A326C-D355-4BAF-B83E-D04B4B16015D}"/>
              </a:ext>
            </a:extLst>
          </p:cNvPr>
          <p:cNvSpPr/>
          <p:nvPr/>
        </p:nvSpPr>
        <p:spPr>
          <a:xfrm>
            <a:off x="162444" y="1294766"/>
            <a:ext cx="11644312" cy="3354765"/>
          </a:xfrm>
          <a:prstGeom prst="rect">
            <a:avLst/>
          </a:prstGeom>
        </p:spPr>
        <p:txBody>
          <a:bodyPr wrap="square">
            <a:spAutoFit/>
          </a:bodyPr>
          <a:lstStyle/>
          <a:p>
            <a:pPr lvl="0" algn="just">
              <a:spcAft>
                <a:spcPts val="1200"/>
              </a:spcAft>
            </a:pPr>
            <a:r>
              <a:rPr lang="lt-LT" sz="2400" dirty="0">
                <a:solidFill>
                  <a:schemeClr val="bg1"/>
                </a:solidFill>
                <a:ea typeface="Times New Roman" panose="02020603050405020304" pitchFamily="18" charset="0"/>
              </a:rPr>
              <a:t>Viename BAST esančios to paties savininko valdos yra vertinamos bendrai. </a:t>
            </a:r>
          </a:p>
          <a:p>
            <a:pPr lvl="0" algn="just">
              <a:spcAft>
                <a:spcPts val="1200"/>
              </a:spcAft>
            </a:pPr>
            <a:r>
              <a:rPr lang="lt-LT" sz="2400" dirty="0" err="1">
                <a:solidFill>
                  <a:schemeClr val="bg1"/>
                </a:solidFill>
                <a:ea typeface="Times New Roman" panose="02020603050405020304" pitchFamily="18" charset="0"/>
              </a:rPr>
              <a:t>Gamtotvarkos</a:t>
            </a:r>
            <a:r>
              <a:rPr lang="lt-LT" sz="2400" dirty="0">
                <a:solidFill>
                  <a:schemeClr val="bg1"/>
                </a:solidFill>
                <a:ea typeface="Times New Roman" panose="02020603050405020304" pitchFamily="18" charset="0"/>
              </a:rPr>
              <a:t>, Miško auginimo ir apsaugos, bei Kraštovaizdžio natūralios dinamikos imitavimo (pavienių medžių ir mažų </a:t>
            </a:r>
            <a:r>
              <a:rPr lang="lt-LT" sz="2400" dirty="0" err="1">
                <a:solidFill>
                  <a:schemeClr val="bg1"/>
                </a:solidFill>
                <a:ea typeface="Times New Roman" panose="02020603050405020304" pitchFamily="18" charset="0"/>
              </a:rPr>
              <a:t>retmių</a:t>
            </a:r>
            <a:r>
              <a:rPr lang="lt-LT" sz="2400" dirty="0">
                <a:solidFill>
                  <a:schemeClr val="bg1"/>
                </a:solidFill>
                <a:ea typeface="Times New Roman" panose="02020603050405020304" pitchFamily="18" charset="0"/>
              </a:rPr>
              <a:t> formavimo kirtimai) kirtimų </a:t>
            </a:r>
            <a:r>
              <a:rPr lang="lt-LT" sz="2400" dirty="0">
                <a:solidFill>
                  <a:schemeClr val="accent4">
                    <a:lumMod val="40000"/>
                    <a:lumOff val="60000"/>
                  </a:schemeClr>
                </a:solidFill>
                <a:ea typeface="Times New Roman" panose="02020603050405020304" pitchFamily="18" charset="0"/>
              </a:rPr>
              <a:t>taikymas yra vienodas </a:t>
            </a:r>
            <a:r>
              <a:rPr lang="lt-LT" sz="2400" dirty="0">
                <a:solidFill>
                  <a:schemeClr val="bg1"/>
                </a:solidFill>
                <a:ea typeface="Times New Roman" panose="02020603050405020304" pitchFamily="18" charset="0"/>
              </a:rPr>
              <a:t>visose miško buveinėse visų nuosavybės formų valdose. </a:t>
            </a:r>
          </a:p>
          <a:p>
            <a:pPr lvl="0" algn="just">
              <a:spcAft>
                <a:spcPts val="1200"/>
              </a:spcAft>
            </a:pPr>
            <a:r>
              <a:rPr lang="lt-LT" sz="2400" dirty="0">
                <a:solidFill>
                  <a:schemeClr val="bg1"/>
                </a:solidFill>
                <a:ea typeface="Times New Roman" panose="02020603050405020304" pitchFamily="18" charset="0"/>
              </a:rPr>
              <a:t>Formuojant dideles </a:t>
            </a:r>
            <a:r>
              <a:rPr lang="lt-LT" sz="2400" dirty="0" err="1">
                <a:solidFill>
                  <a:schemeClr val="bg1"/>
                </a:solidFill>
                <a:ea typeface="Times New Roman" panose="02020603050405020304" pitchFamily="18" charset="0"/>
              </a:rPr>
              <a:t>retmes</a:t>
            </a:r>
            <a:r>
              <a:rPr lang="lt-LT" sz="2400" dirty="0">
                <a:solidFill>
                  <a:schemeClr val="bg1"/>
                </a:solidFill>
                <a:ea typeface="Times New Roman" panose="02020603050405020304" pitchFamily="18" charset="0"/>
              </a:rPr>
              <a:t> reikia atsižvelgti į esamas ir inventorizuotas naujas buveines BAST teritorijoje. </a:t>
            </a:r>
            <a:r>
              <a:rPr lang="lt-LT" sz="2400" dirty="0">
                <a:solidFill>
                  <a:schemeClr val="accent4">
                    <a:lumMod val="40000"/>
                    <a:lumOff val="60000"/>
                  </a:schemeClr>
                </a:solidFill>
                <a:ea typeface="Times New Roman" panose="02020603050405020304" pitchFamily="18" charset="0"/>
              </a:rPr>
              <a:t>Didelių </a:t>
            </a:r>
            <a:r>
              <a:rPr lang="lt-LT" sz="2400" dirty="0" err="1">
                <a:solidFill>
                  <a:schemeClr val="accent4">
                    <a:lumMod val="40000"/>
                    <a:lumOff val="60000"/>
                  </a:schemeClr>
                </a:solidFill>
                <a:ea typeface="Times New Roman" panose="02020603050405020304" pitchFamily="18" charset="0"/>
              </a:rPr>
              <a:t>retmių</a:t>
            </a:r>
            <a:r>
              <a:rPr lang="lt-LT" sz="2400" dirty="0">
                <a:solidFill>
                  <a:schemeClr val="accent4">
                    <a:lumMod val="40000"/>
                    <a:lumOff val="60000"/>
                  </a:schemeClr>
                </a:solidFill>
                <a:ea typeface="Times New Roman" panose="02020603050405020304" pitchFamily="18" charset="0"/>
              </a:rPr>
              <a:t> formavimo </a:t>
            </a:r>
            <a:r>
              <a:rPr lang="lt-LT" sz="2400" dirty="0">
                <a:solidFill>
                  <a:schemeClr val="bg1"/>
                </a:solidFill>
                <a:ea typeface="Times New Roman" panose="02020603050405020304" pitchFamily="18" charset="0"/>
              </a:rPr>
              <a:t>kirtimai yra projektuojami atskirai miško savininkų ir valdytojų valdoms, jeigu naujos buveinės buvo inventorizuotos jų valdose, nebent egzistuoja kitoks dvišalis ar daugiašalis šio klausimo reglamentavimo susitarimas.</a:t>
            </a:r>
          </a:p>
        </p:txBody>
      </p:sp>
    </p:spTree>
    <p:extLst>
      <p:ext uri="{BB962C8B-B14F-4D97-AF65-F5344CB8AC3E}">
        <p14:creationId xmlns:p14="http://schemas.microsoft.com/office/powerpoint/2010/main" val="407164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78164C-E286-4398-AEF2-A430D098C91E}"/>
              </a:ext>
            </a:extLst>
          </p:cNvPr>
          <p:cNvSpPr/>
          <p:nvPr/>
        </p:nvSpPr>
        <p:spPr>
          <a:xfrm>
            <a:off x="390915" y="302844"/>
            <a:ext cx="10960693" cy="707886"/>
          </a:xfrm>
          <a:prstGeom prst="rect">
            <a:avLst/>
          </a:prstGeom>
        </p:spPr>
        <p:txBody>
          <a:bodyPr wrap="none">
            <a:spAutoFit/>
          </a:bodyPr>
          <a:lstStyle/>
          <a:p>
            <a:pPr lvl="0"/>
            <a:r>
              <a:rPr lang="lt-LT" sz="4000" dirty="0">
                <a:solidFill>
                  <a:schemeClr val="bg1"/>
                </a:solidFill>
              </a:rPr>
              <a:t>ES Svarbos natūralių miško buveinių apsaugos būdai</a:t>
            </a:r>
          </a:p>
        </p:txBody>
      </p:sp>
      <p:sp>
        <p:nvSpPr>
          <p:cNvPr id="7" name="Rectangle 6">
            <a:extLst>
              <a:ext uri="{FF2B5EF4-FFF2-40B4-BE49-F238E27FC236}">
                <a16:creationId xmlns:a16="http://schemas.microsoft.com/office/drawing/2014/main" id="{04618465-B3FF-41D2-B653-3E4339581FF0}"/>
              </a:ext>
            </a:extLst>
          </p:cNvPr>
          <p:cNvSpPr/>
          <p:nvPr/>
        </p:nvSpPr>
        <p:spPr>
          <a:xfrm>
            <a:off x="3244424" y="995751"/>
            <a:ext cx="8707852" cy="830997"/>
          </a:xfrm>
          <a:prstGeom prst="rect">
            <a:avLst/>
          </a:prstGeom>
        </p:spPr>
        <p:txBody>
          <a:bodyPr wrap="square">
            <a:spAutoFit/>
          </a:bodyPr>
          <a:lstStyle/>
          <a:p>
            <a:r>
              <a:rPr lang="lt-LT" sz="2400" dirty="0">
                <a:solidFill>
                  <a:schemeClr val="accent4">
                    <a:lumMod val="20000"/>
                    <a:lumOff val="80000"/>
                  </a:schemeClr>
                </a:solidFill>
              </a:rPr>
              <a:t>„Išsaugoti palankioje apsaugos būklėje buveinę „ 9080, Pelkėti lapuočių miškai“ ne mažesniame kaip 328 ha plote“</a:t>
            </a:r>
          </a:p>
        </p:txBody>
      </p:sp>
      <p:sp>
        <p:nvSpPr>
          <p:cNvPr id="8" name="TextBox 7">
            <a:extLst>
              <a:ext uri="{FF2B5EF4-FFF2-40B4-BE49-F238E27FC236}">
                <a16:creationId xmlns:a16="http://schemas.microsoft.com/office/drawing/2014/main" id="{E281D7B9-4F72-461A-A6D9-17FC7540D7BA}"/>
              </a:ext>
            </a:extLst>
          </p:cNvPr>
          <p:cNvSpPr txBox="1"/>
          <p:nvPr/>
        </p:nvSpPr>
        <p:spPr>
          <a:xfrm>
            <a:off x="309009" y="2193189"/>
            <a:ext cx="6654062" cy="3416320"/>
          </a:xfrm>
          <a:prstGeom prst="rect">
            <a:avLst/>
          </a:prstGeom>
          <a:noFill/>
        </p:spPr>
        <p:txBody>
          <a:bodyPr wrap="square" rtlCol="0">
            <a:spAutoFit/>
          </a:bodyPr>
          <a:lstStyle/>
          <a:p>
            <a:pPr>
              <a:spcAft>
                <a:spcPts val="1200"/>
              </a:spcAft>
            </a:pPr>
            <a:r>
              <a:rPr lang="lt-LT" sz="2800" dirty="0">
                <a:solidFill>
                  <a:schemeClr val="bg1"/>
                </a:solidFill>
              </a:rPr>
              <a:t>1. Saugoti apsaugos tiksluose nurodytą </a:t>
            </a:r>
            <a:r>
              <a:rPr lang="lt-LT" sz="2800" dirty="0">
                <a:solidFill>
                  <a:schemeClr val="accent4">
                    <a:lumMod val="40000"/>
                    <a:lumOff val="60000"/>
                  </a:schemeClr>
                </a:solidFill>
              </a:rPr>
              <a:t>natūralių buveinių plotą </a:t>
            </a:r>
            <a:r>
              <a:rPr lang="lt-LT" sz="2800" dirty="0">
                <a:solidFill>
                  <a:schemeClr val="bg1"/>
                </a:solidFill>
              </a:rPr>
              <a:t>, ten kur jos buvo inventorizuotos;</a:t>
            </a:r>
          </a:p>
          <a:p>
            <a:pPr>
              <a:spcAft>
                <a:spcPts val="1200"/>
              </a:spcAft>
            </a:pPr>
            <a:r>
              <a:rPr lang="lt-LT" sz="2800" dirty="0">
                <a:solidFill>
                  <a:schemeClr val="bg1"/>
                </a:solidFill>
              </a:rPr>
              <a:t>a. Daugelyje valstybių tai </a:t>
            </a:r>
            <a:r>
              <a:rPr lang="lt-LT" sz="2800" dirty="0">
                <a:solidFill>
                  <a:schemeClr val="accent4">
                    <a:lumMod val="40000"/>
                    <a:lumOff val="60000"/>
                  </a:schemeClr>
                </a:solidFill>
              </a:rPr>
              <a:t>pagrindinis</a:t>
            </a:r>
            <a:r>
              <a:rPr lang="lt-LT" sz="2800" dirty="0">
                <a:solidFill>
                  <a:schemeClr val="bg1"/>
                </a:solidFill>
              </a:rPr>
              <a:t> natūralių miško buveinių apsaugos būdas</a:t>
            </a:r>
          </a:p>
          <a:p>
            <a:pPr>
              <a:spcAft>
                <a:spcPts val="1200"/>
              </a:spcAft>
            </a:pPr>
            <a:r>
              <a:rPr lang="lt-LT" sz="2800" dirty="0">
                <a:solidFill>
                  <a:schemeClr val="bg1"/>
                </a:solidFill>
              </a:rPr>
              <a:t>b. Taip garantuoti apsaugą yra palyginti paprasta, nes yra apibrėžtos teritorijos;</a:t>
            </a:r>
          </a:p>
        </p:txBody>
      </p:sp>
      <p:grpSp>
        <p:nvGrpSpPr>
          <p:cNvPr id="17" name="Group 16">
            <a:extLst>
              <a:ext uri="{FF2B5EF4-FFF2-40B4-BE49-F238E27FC236}">
                <a16:creationId xmlns:a16="http://schemas.microsoft.com/office/drawing/2014/main" id="{44BC197E-FA1C-480E-BD87-5C54C269086E}"/>
              </a:ext>
            </a:extLst>
          </p:cNvPr>
          <p:cNvGrpSpPr/>
          <p:nvPr/>
        </p:nvGrpSpPr>
        <p:grpSpPr>
          <a:xfrm>
            <a:off x="6860207" y="2193189"/>
            <a:ext cx="4971668" cy="3341463"/>
            <a:chOff x="2849290" y="2002949"/>
            <a:chExt cx="6597826" cy="4440650"/>
          </a:xfrm>
        </p:grpSpPr>
        <p:pic>
          <p:nvPicPr>
            <p:cNvPr id="9" name="Picture 8">
              <a:extLst>
                <a:ext uri="{FF2B5EF4-FFF2-40B4-BE49-F238E27FC236}">
                  <a16:creationId xmlns:a16="http://schemas.microsoft.com/office/drawing/2014/main" id="{4A72DE93-A487-47FE-ABE5-95A1F42567C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2849290" y="2002949"/>
              <a:ext cx="6597826" cy="4440650"/>
            </a:xfrm>
            <a:prstGeom prst="rect">
              <a:avLst/>
            </a:prstGeom>
          </p:spPr>
        </p:pic>
        <p:sp>
          <p:nvSpPr>
            <p:cNvPr id="12" name="Freeform: Shape 11">
              <a:extLst>
                <a:ext uri="{FF2B5EF4-FFF2-40B4-BE49-F238E27FC236}">
                  <a16:creationId xmlns:a16="http://schemas.microsoft.com/office/drawing/2014/main" id="{FA71AB4F-0489-4F74-BD60-E9E35463E516}"/>
                </a:ext>
              </a:extLst>
            </p:cNvPr>
            <p:cNvSpPr/>
            <p:nvPr/>
          </p:nvSpPr>
          <p:spPr>
            <a:xfrm>
              <a:off x="5308600" y="2237740"/>
              <a:ext cx="1140460" cy="1041400"/>
            </a:xfrm>
            <a:custGeom>
              <a:avLst/>
              <a:gdLst>
                <a:gd name="connsiteX0" fmla="*/ 170180 w 1140460"/>
                <a:gd name="connsiteY0" fmla="*/ 0 h 1041400"/>
                <a:gd name="connsiteX1" fmla="*/ 170180 w 1140460"/>
                <a:gd name="connsiteY1" fmla="*/ 0 h 1041400"/>
                <a:gd name="connsiteX2" fmla="*/ 198120 w 1140460"/>
                <a:gd name="connsiteY2" fmla="*/ 2540 h 1041400"/>
                <a:gd name="connsiteX3" fmla="*/ 233680 w 1140460"/>
                <a:gd name="connsiteY3" fmla="*/ 15240 h 1041400"/>
                <a:gd name="connsiteX4" fmla="*/ 1140460 w 1140460"/>
                <a:gd name="connsiteY4" fmla="*/ 439420 h 1041400"/>
                <a:gd name="connsiteX5" fmla="*/ 904240 w 1140460"/>
                <a:gd name="connsiteY5" fmla="*/ 952500 h 1041400"/>
                <a:gd name="connsiteX6" fmla="*/ 381000 w 1140460"/>
                <a:gd name="connsiteY6" fmla="*/ 739140 h 1041400"/>
                <a:gd name="connsiteX7" fmla="*/ 93980 w 1140460"/>
                <a:gd name="connsiteY7" fmla="*/ 1041400 h 1041400"/>
                <a:gd name="connsiteX8" fmla="*/ 0 w 1140460"/>
                <a:gd name="connsiteY8" fmla="*/ 264160 h 1041400"/>
                <a:gd name="connsiteX9" fmla="*/ 20320 w 1140460"/>
                <a:gd name="connsiteY9" fmla="*/ 246380 h 1041400"/>
                <a:gd name="connsiteX10" fmla="*/ 170180 w 1140460"/>
                <a:gd name="connsiteY10"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460" h="1041400">
                  <a:moveTo>
                    <a:pt x="170180" y="0"/>
                  </a:moveTo>
                  <a:lnTo>
                    <a:pt x="170180" y="0"/>
                  </a:lnTo>
                  <a:cubicBezTo>
                    <a:pt x="179493" y="847"/>
                    <a:pt x="189026" y="358"/>
                    <a:pt x="198120" y="2540"/>
                  </a:cubicBezTo>
                  <a:cubicBezTo>
                    <a:pt x="210359" y="5477"/>
                    <a:pt x="233680" y="15240"/>
                    <a:pt x="233680" y="15240"/>
                  </a:cubicBezTo>
                  <a:lnTo>
                    <a:pt x="1140460" y="439420"/>
                  </a:lnTo>
                  <a:lnTo>
                    <a:pt x="904240" y="952500"/>
                  </a:lnTo>
                  <a:lnTo>
                    <a:pt x="381000" y="739140"/>
                  </a:lnTo>
                  <a:lnTo>
                    <a:pt x="93980" y="1041400"/>
                  </a:lnTo>
                  <a:lnTo>
                    <a:pt x="0" y="264160"/>
                  </a:lnTo>
                  <a:lnTo>
                    <a:pt x="20320" y="246380"/>
                  </a:lnTo>
                  <a:lnTo>
                    <a:pt x="17018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5" name="Freeform: Shape 14">
              <a:extLst>
                <a:ext uri="{FF2B5EF4-FFF2-40B4-BE49-F238E27FC236}">
                  <a16:creationId xmlns:a16="http://schemas.microsoft.com/office/drawing/2014/main" id="{D1F185F7-86AE-49B1-AB8D-30C58E9CC75E}"/>
                </a:ext>
              </a:extLst>
            </p:cNvPr>
            <p:cNvSpPr/>
            <p:nvPr/>
          </p:nvSpPr>
          <p:spPr>
            <a:xfrm>
              <a:off x="5746750" y="4273550"/>
              <a:ext cx="663575" cy="977900"/>
            </a:xfrm>
            <a:custGeom>
              <a:avLst/>
              <a:gdLst>
                <a:gd name="connsiteX0" fmla="*/ 0 w 663575"/>
                <a:gd name="connsiteY0" fmla="*/ 304800 h 977900"/>
                <a:gd name="connsiteX1" fmla="*/ 279400 w 663575"/>
                <a:gd name="connsiteY1" fmla="*/ 0 h 977900"/>
                <a:gd name="connsiteX2" fmla="*/ 320675 w 663575"/>
                <a:gd name="connsiteY2" fmla="*/ 0 h 977900"/>
                <a:gd name="connsiteX3" fmla="*/ 523875 w 663575"/>
                <a:gd name="connsiteY3" fmla="*/ 38100 h 977900"/>
                <a:gd name="connsiteX4" fmla="*/ 663575 w 663575"/>
                <a:gd name="connsiteY4" fmla="*/ 200025 h 977900"/>
                <a:gd name="connsiteX5" fmla="*/ 600075 w 663575"/>
                <a:gd name="connsiteY5" fmla="*/ 977900 h 977900"/>
                <a:gd name="connsiteX6" fmla="*/ 393700 w 663575"/>
                <a:gd name="connsiteY6" fmla="*/ 866775 h 977900"/>
                <a:gd name="connsiteX7" fmla="*/ 361950 w 663575"/>
                <a:gd name="connsiteY7" fmla="*/ 358775 h 977900"/>
                <a:gd name="connsiteX8" fmla="*/ 142875 w 663575"/>
                <a:gd name="connsiteY8" fmla="*/ 488950 h 977900"/>
                <a:gd name="connsiteX9" fmla="*/ 0 w 663575"/>
                <a:gd name="connsiteY9" fmla="*/ 30480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575" h="977900">
                  <a:moveTo>
                    <a:pt x="0" y="304800"/>
                  </a:moveTo>
                  <a:lnTo>
                    <a:pt x="279400" y="0"/>
                  </a:lnTo>
                  <a:lnTo>
                    <a:pt x="320675" y="0"/>
                  </a:lnTo>
                  <a:lnTo>
                    <a:pt x="523875" y="38100"/>
                  </a:lnTo>
                  <a:lnTo>
                    <a:pt x="663575" y="200025"/>
                  </a:lnTo>
                  <a:lnTo>
                    <a:pt x="600075" y="977900"/>
                  </a:lnTo>
                  <a:lnTo>
                    <a:pt x="393700" y="866775"/>
                  </a:lnTo>
                  <a:lnTo>
                    <a:pt x="361950" y="358775"/>
                  </a:lnTo>
                  <a:lnTo>
                    <a:pt x="142875" y="488950"/>
                  </a:lnTo>
                  <a:lnTo>
                    <a:pt x="0" y="30480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Freeform: Shape 15">
              <a:extLst>
                <a:ext uri="{FF2B5EF4-FFF2-40B4-BE49-F238E27FC236}">
                  <a16:creationId xmlns:a16="http://schemas.microsoft.com/office/drawing/2014/main" id="{E130BADF-2C42-46E6-B0BA-7DD77F238EBB}"/>
                </a:ext>
              </a:extLst>
            </p:cNvPr>
            <p:cNvSpPr/>
            <p:nvPr/>
          </p:nvSpPr>
          <p:spPr>
            <a:xfrm>
              <a:off x="3889375" y="2359025"/>
              <a:ext cx="730250" cy="1530350"/>
            </a:xfrm>
            <a:custGeom>
              <a:avLst/>
              <a:gdLst>
                <a:gd name="connsiteX0" fmla="*/ 0 w 730250"/>
                <a:gd name="connsiteY0" fmla="*/ 142875 h 1530350"/>
                <a:gd name="connsiteX1" fmla="*/ 0 w 730250"/>
                <a:gd name="connsiteY1" fmla="*/ 142875 h 1530350"/>
                <a:gd name="connsiteX2" fmla="*/ 53975 w 730250"/>
                <a:gd name="connsiteY2" fmla="*/ 92075 h 1530350"/>
                <a:gd name="connsiteX3" fmla="*/ 184150 w 730250"/>
                <a:gd name="connsiteY3" fmla="*/ 0 h 1530350"/>
                <a:gd name="connsiteX4" fmla="*/ 387350 w 730250"/>
                <a:gd name="connsiteY4" fmla="*/ 292100 h 1530350"/>
                <a:gd name="connsiteX5" fmla="*/ 346075 w 730250"/>
                <a:gd name="connsiteY5" fmla="*/ 838200 h 1530350"/>
                <a:gd name="connsiteX6" fmla="*/ 558800 w 730250"/>
                <a:gd name="connsiteY6" fmla="*/ 942975 h 1530350"/>
                <a:gd name="connsiteX7" fmla="*/ 730250 w 730250"/>
                <a:gd name="connsiteY7" fmla="*/ 1530350 h 1530350"/>
                <a:gd name="connsiteX8" fmla="*/ 92075 w 730250"/>
                <a:gd name="connsiteY8" fmla="*/ 1466850 h 1530350"/>
                <a:gd name="connsiteX9" fmla="*/ 0 w 730250"/>
                <a:gd name="connsiteY9" fmla="*/ 142875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250" h="1530350">
                  <a:moveTo>
                    <a:pt x="0" y="142875"/>
                  </a:moveTo>
                  <a:lnTo>
                    <a:pt x="0" y="142875"/>
                  </a:lnTo>
                  <a:lnTo>
                    <a:pt x="53975" y="92075"/>
                  </a:lnTo>
                  <a:lnTo>
                    <a:pt x="184150" y="0"/>
                  </a:lnTo>
                  <a:lnTo>
                    <a:pt x="387350" y="292100"/>
                  </a:lnTo>
                  <a:lnTo>
                    <a:pt x="346075" y="838200"/>
                  </a:lnTo>
                  <a:lnTo>
                    <a:pt x="558800" y="942975"/>
                  </a:lnTo>
                  <a:lnTo>
                    <a:pt x="730250" y="1530350"/>
                  </a:lnTo>
                  <a:lnTo>
                    <a:pt x="92075" y="1466850"/>
                  </a:lnTo>
                  <a:lnTo>
                    <a:pt x="0" y="142875"/>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grpSp>
    </p:spTree>
    <p:extLst>
      <p:ext uri="{BB962C8B-B14F-4D97-AF65-F5344CB8AC3E}">
        <p14:creationId xmlns:p14="http://schemas.microsoft.com/office/powerpoint/2010/main" val="40745143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618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dirty="0"/>
              <a:t>Įvairių tvarkymo priemonių planavimas ir derinimas </a:t>
            </a:r>
            <a:r>
              <a:rPr lang="lt-LT" sz="4000" dirty="0"/>
              <a:t>(I)</a:t>
            </a:r>
          </a:p>
        </p:txBody>
      </p:sp>
      <p:sp>
        <p:nvSpPr>
          <p:cNvPr id="2" name="Rectangle 1">
            <a:extLst>
              <a:ext uri="{FF2B5EF4-FFF2-40B4-BE49-F238E27FC236}">
                <a16:creationId xmlns:a16="http://schemas.microsoft.com/office/drawing/2014/main" id="{E30A326C-D355-4BAF-B83E-D04B4B16015D}"/>
              </a:ext>
            </a:extLst>
          </p:cNvPr>
          <p:cNvSpPr/>
          <p:nvPr/>
        </p:nvSpPr>
        <p:spPr>
          <a:xfrm>
            <a:off x="162444" y="1294766"/>
            <a:ext cx="11644312" cy="3185296"/>
          </a:xfrm>
          <a:prstGeom prst="rect">
            <a:avLst/>
          </a:prstGeom>
        </p:spPr>
        <p:txBody>
          <a:bodyPr wrap="square">
            <a:spAutoFit/>
          </a:bodyPr>
          <a:lstStyle/>
          <a:p>
            <a:pPr lvl="0" algn="just">
              <a:lnSpc>
                <a:spcPct val="115000"/>
              </a:lnSpc>
              <a:spcAft>
                <a:spcPts val="600"/>
              </a:spcAft>
            </a:pPr>
            <a:r>
              <a:rPr lang="lt-LT" sz="2400" dirty="0">
                <a:solidFill>
                  <a:schemeClr val="bg1"/>
                </a:solidFill>
                <a:ea typeface="Times New Roman" panose="02020603050405020304" pitchFamily="18" charset="0"/>
              </a:rPr>
              <a:t>Įprastinis tvarkymo priemonių vykdymo vienetas yra natūrali miško buveinė, o planuojant kraštovaizdžio imitavimo kirtimus – vienoje valdoje esanti tarpusavyje besiribojančių buveinių grupė. Vieną natūralią miško buveinę gali sudaryti vienas ar keli </a:t>
            </a:r>
            <a:r>
              <a:rPr lang="lt-LT" sz="2400" dirty="0" err="1">
                <a:solidFill>
                  <a:schemeClr val="bg1"/>
                </a:solidFill>
                <a:ea typeface="Times New Roman" panose="02020603050405020304" pitchFamily="18" charset="0"/>
              </a:rPr>
              <a:t>taksaciniai</a:t>
            </a:r>
            <a:r>
              <a:rPr lang="lt-LT" sz="2400" dirty="0">
                <a:solidFill>
                  <a:schemeClr val="bg1"/>
                </a:solidFill>
                <a:ea typeface="Times New Roman" panose="02020603050405020304" pitchFamily="18" charset="0"/>
              </a:rPr>
              <a:t> sklypai, todėl planuojant priemones yra būtina atsižvelgti į skirtumus tarp medynų. </a:t>
            </a:r>
          </a:p>
          <a:p>
            <a:pPr lvl="0" algn="just">
              <a:lnSpc>
                <a:spcPct val="115000"/>
              </a:lnSpc>
              <a:spcAft>
                <a:spcPts val="600"/>
              </a:spcAft>
            </a:pPr>
            <a:endParaRPr lang="lt-LT" sz="2400" dirty="0">
              <a:solidFill>
                <a:schemeClr val="bg1"/>
              </a:solidFill>
              <a:ea typeface="Times New Roman" panose="02020603050405020304" pitchFamily="18" charset="0"/>
            </a:endParaRPr>
          </a:p>
          <a:p>
            <a:pPr lvl="0" algn="just">
              <a:lnSpc>
                <a:spcPct val="115000"/>
              </a:lnSpc>
              <a:spcAft>
                <a:spcPts val="600"/>
              </a:spcAft>
            </a:pPr>
            <a:r>
              <a:rPr lang="lt-LT" sz="2400" dirty="0">
                <a:solidFill>
                  <a:schemeClr val="accent4">
                    <a:lumMod val="60000"/>
                    <a:lumOff val="40000"/>
                  </a:schemeClr>
                </a:solidFill>
                <a:ea typeface="Times New Roman" panose="02020603050405020304" pitchFamily="18" charset="0"/>
              </a:rPr>
              <a:t>Pirmiausiai yra planuojamos </a:t>
            </a:r>
            <a:r>
              <a:rPr lang="lt-LT" sz="2400" dirty="0" err="1">
                <a:solidFill>
                  <a:schemeClr val="accent4">
                    <a:lumMod val="60000"/>
                    <a:lumOff val="40000"/>
                  </a:schemeClr>
                </a:solidFill>
                <a:ea typeface="Times New Roman" panose="02020603050405020304" pitchFamily="18" charset="0"/>
              </a:rPr>
              <a:t>gamtotvarkos</a:t>
            </a:r>
            <a:r>
              <a:rPr lang="lt-LT" sz="2400" dirty="0">
                <a:solidFill>
                  <a:schemeClr val="accent4">
                    <a:lumMod val="60000"/>
                    <a:lumOff val="40000"/>
                  </a:schemeClr>
                </a:solidFill>
                <a:ea typeface="Times New Roman" panose="02020603050405020304" pitchFamily="18" charset="0"/>
              </a:rPr>
              <a:t> priemonės.</a:t>
            </a:r>
            <a:r>
              <a:rPr lang="lt-LT" sz="2400" dirty="0">
                <a:solidFill>
                  <a:schemeClr val="bg1"/>
                </a:solidFill>
                <a:ea typeface="Times New Roman" panose="02020603050405020304" pitchFamily="18" charset="0"/>
              </a:rPr>
              <a:t> Jų lokalizacija, vykdymo intensyvumas yra planuojamas pagal poreikį.</a:t>
            </a:r>
          </a:p>
        </p:txBody>
      </p:sp>
    </p:spTree>
    <p:extLst>
      <p:ext uri="{BB962C8B-B14F-4D97-AF65-F5344CB8AC3E}">
        <p14:creationId xmlns:p14="http://schemas.microsoft.com/office/powerpoint/2010/main" val="1265599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149137" cy="1618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dirty="0"/>
              <a:t>Įvairių tvarkymo priemonių planavimas ir derinimas </a:t>
            </a:r>
            <a:r>
              <a:rPr lang="lt-LT" sz="4000" dirty="0"/>
              <a:t>(II)</a:t>
            </a:r>
          </a:p>
        </p:txBody>
      </p:sp>
      <p:sp>
        <p:nvSpPr>
          <p:cNvPr id="2" name="Rectangle 1">
            <a:extLst>
              <a:ext uri="{FF2B5EF4-FFF2-40B4-BE49-F238E27FC236}">
                <a16:creationId xmlns:a16="http://schemas.microsoft.com/office/drawing/2014/main" id="{E30A326C-D355-4BAF-B83E-D04B4B16015D}"/>
              </a:ext>
            </a:extLst>
          </p:cNvPr>
          <p:cNvSpPr/>
          <p:nvPr/>
        </p:nvSpPr>
        <p:spPr>
          <a:xfrm>
            <a:off x="162444" y="1294766"/>
            <a:ext cx="11644312" cy="4462760"/>
          </a:xfrm>
          <a:prstGeom prst="rect">
            <a:avLst/>
          </a:prstGeom>
        </p:spPr>
        <p:txBody>
          <a:bodyPr wrap="square">
            <a:spAutoFit/>
          </a:bodyPr>
          <a:lstStyle/>
          <a:p>
            <a:pPr lvl="0" algn="just">
              <a:spcAft>
                <a:spcPts val="1200"/>
              </a:spcAft>
            </a:pPr>
            <a:r>
              <a:rPr lang="lt-LT" sz="2400" dirty="0">
                <a:solidFill>
                  <a:schemeClr val="accent4">
                    <a:lumMod val="60000"/>
                    <a:lumOff val="40000"/>
                  </a:schemeClr>
                </a:solidFill>
                <a:ea typeface="Times New Roman" panose="02020603050405020304" pitchFamily="18" charset="0"/>
              </a:rPr>
              <a:t>Antroje eilėje planuojami kraštovaizdžio natūralios dinamikos imitavimo kirtimai</a:t>
            </a:r>
            <a:r>
              <a:rPr lang="lt-LT" sz="2400" dirty="0">
                <a:solidFill>
                  <a:schemeClr val="bg1"/>
                </a:solidFill>
                <a:ea typeface="Times New Roman" panose="02020603050405020304" pitchFamily="18" charset="0"/>
              </a:rPr>
              <a:t>.  Planuojant šiuos kirtimus reikia atsižvelgti į </a:t>
            </a:r>
            <a:r>
              <a:rPr lang="lt-LT" sz="2400" dirty="0" err="1">
                <a:solidFill>
                  <a:schemeClr val="bg1"/>
                </a:solidFill>
                <a:ea typeface="Times New Roman" panose="02020603050405020304" pitchFamily="18" charset="0"/>
              </a:rPr>
              <a:t>gamtotvarkos</a:t>
            </a:r>
            <a:r>
              <a:rPr lang="lt-LT" sz="2400" dirty="0">
                <a:solidFill>
                  <a:schemeClr val="bg1"/>
                </a:solidFill>
                <a:ea typeface="Times New Roman" panose="02020603050405020304" pitchFamily="18" charset="0"/>
              </a:rPr>
              <a:t> priemonėmis iškertamą medienos kiekį. </a:t>
            </a:r>
          </a:p>
          <a:p>
            <a:pPr lvl="0" algn="just">
              <a:spcAft>
                <a:spcPts val="1200"/>
              </a:spcAft>
            </a:pPr>
            <a:r>
              <a:rPr lang="lt-LT" sz="2400" dirty="0">
                <a:solidFill>
                  <a:schemeClr val="bg1"/>
                </a:solidFill>
                <a:ea typeface="Times New Roman" panose="02020603050405020304" pitchFamily="18" charset="0"/>
              </a:rPr>
              <a:t>Per vieną miškotvarkos projekto ciklą tame pačiame </a:t>
            </a:r>
            <a:r>
              <a:rPr lang="lt-LT" sz="2400" dirty="0" err="1">
                <a:solidFill>
                  <a:schemeClr val="bg1"/>
                </a:solidFill>
                <a:ea typeface="Times New Roman" panose="02020603050405020304" pitchFamily="18" charset="0"/>
              </a:rPr>
              <a:t>taksaciniame</a:t>
            </a:r>
            <a:r>
              <a:rPr lang="lt-LT" sz="2400" dirty="0">
                <a:solidFill>
                  <a:schemeClr val="bg1"/>
                </a:solidFill>
                <a:ea typeface="Times New Roman" panose="02020603050405020304" pitchFamily="18" charset="0"/>
              </a:rPr>
              <a:t> sklype (ar buveinėje, jų grupėje) yra pasirenkamas ir vykdomas vienas iš kraštovaizdžio natūralios dinamikos imitavimo kirtimų metodų. </a:t>
            </a:r>
          </a:p>
          <a:p>
            <a:pPr lvl="0" algn="just">
              <a:spcAft>
                <a:spcPts val="1200"/>
              </a:spcAft>
            </a:pPr>
            <a:r>
              <a:rPr lang="lt-LT" sz="2400" dirty="0">
                <a:solidFill>
                  <a:schemeClr val="bg1"/>
                </a:solidFill>
                <a:ea typeface="Times New Roman" panose="02020603050405020304" pitchFamily="18" charset="0"/>
              </a:rPr>
              <a:t>Esant poreikiui tame pačiame </a:t>
            </a:r>
            <a:r>
              <a:rPr lang="lt-LT" sz="2400" dirty="0" err="1">
                <a:solidFill>
                  <a:schemeClr val="bg1"/>
                </a:solidFill>
                <a:ea typeface="Times New Roman" panose="02020603050405020304" pitchFamily="18" charset="0"/>
              </a:rPr>
              <a:t>taksaciniame</a:t>
            </a:r>
            <a:r>
              <a:rPr lang="lt-LT" sz="2400" dirty="0">
                <a:solidFill>
                  <a:schemeClr val="bg1"/>
                </a:solidFill>
                <a:ea typeface="Times New Roman" panose="02020603050405020304" pitchFamily="18" charset="0"/>
              </a:rPr>
              <a:t> sklype kombinuoti keletą būdų, pvz. kartu vykdyti pavienių medžių ir mažų </a:t>
            </a:r>
            <a:r>
              <a:rPr lang="lt-LT" sz="2400" dirty="0" err="1">
                <a:solidFill>
                  <a:schemeClr val="bg1"/>
                </a:solidFill>
                <a:ea typeface="Times New Roman" panose="02020603050405020304" pitchFamily="18" charset="0"/>
              </a:rPr>
              <a:t>retmių</a:t>
            </a:r>
            <a:r>
              <a:rPr lang="lt-LT" sz="2400" dirty="0">
                <a:solidFill>
                  <a:schemeClr val="bg1"/>
                </a:solidFill>
                <a:ea typeface="Times New Roman" panose="02020603050405020304" pitchFamily="18" charset="0"/>
              </a:rPr>
              <a:t> formavimo kirtimus, bendras šių kirtimų vykdymas neturėtų būti pernelyg intensyvus, </a:t>
            </a:r>
            <a:r>
              <a:rPr lang="lt-LT" sz="2400" dirty="0" err="1">
                <a:solidFill>
                  <a:schemeClr val="bg1"/>
                </a:solidFill>
                <a:ea typeface="Times New Roman" panose="02020603050405020304" pitchFamily="18" charset="0"/>
              </a:rPr>
              <a:t>t.y</a:t>
            </a:r>
            <a:r>
              <a:rPr lang="lt-LT" sz="2400" dirty="0">
                <a:solidFill>
                  <a:schemeClr val="bg1"/>
                </a:solidFill>
                <a:ea typeface="Times New Roman" panose="02020603050405020304" pitchFamily="18" charset="0"/>
              </a:rPr>
              <a:t>. neturėtų būti formuojamos mažos </a:t>
            </a:r>
            <a:r>
              <a:rPr lang="lt-LT" sz="2400" dirty="0" err="1">
                <a:solidFill>
                  <a:schemeClr val="bg1"/>
                </a:solidFill>
                <a:ea typeface="Times New Roman" panose="02020603050405020304" pitchFamily="18" charset="0"/>
              </a:rPr>
              <a:t>retmės</a:t>
            </a:r>
            <a:r>
              <a:rPr lang="lt-LT" sz="2400" dirty="0">
                <a:solidFill>
                  <a:schemeClr val="bg1"/>
                </a:solidFill>
                <a:ea typeface="Times New Roman" panose="02020603050405020304" pitchFamily="18" charset="0"/>
              </a:rPr>
              <a:t> mažiausiais leistinais atstumais, o tarp jų vykdomas pavienių medžių kirtimus. Aprašytu atveju dėl pernelyg intensyvių kirtimų pablogės buveinės būklė. Siekiant išvengti neigiamų padarinių, dalis planuojamų formuoti mažų </a:t>
            </a:r>
            <a:r>
              <a:rPr lang="lt-LT" sz="2400" dirty="0" err="1">
                <a:solidFill>
                  <a:schemeClr val="bg1"/>
                </a:solidFill>
                <a:ea typeface="Times New Roman" panose="02020603050405020304" pitchFamily="18" charset="0"/>
              </a:rPr>
              <a:t>retmių</a:t>
            </a:r>
            <a:r>
              <a:rPr lang="lt-LT" sz="2400" dirty="0">
                <a:solidFill>
                  <a:schemeClr val="bg1"/>
                </a:solidFill>
                <a:ea typeface="Times New Roman" panose="02020603050405020304" pitchFamily="18" charset="0"/>
              </a:rPr>
              <a:t> turėtų būti pakeistos pavienių medžių kirtimais. </a:t>
            </a:r>
          </a:p>
        </p:txBody>
      </p:sp>
    </p:spTree>
    <p:extLst>
      <p:ext uri="{BB962C8B-B14F-4D97-AF65-F5344CB8AC3E}">
        <p14:creationId xmlns:p14="http://schemas.microsoft.com/office/powerpoint/2010/main" val="453598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229348" cy="1618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dirty="0"/>
              <a:t>Įvairių tvarkymo priemonių planavimas ir derinimas </a:t>
            </a:r>
            <a:r>
              <a:rPr lang="lt-LT" sz="4000" dirty="0"/>
              <a:t>(III)</a:t>
            </a:r>
          </a:p>
        </p:txBody>
      </p:sp>
      <p:sp>
        <p:nvSpPr>
          <p:cNvPr id="2" name="Rectangle 1">
            <a:extLst>
              <a:ext uri="{FF2B5EF4-FFF2-40B4-BE49-F238E27FC236}">
                <a16:creationId xmlns:a16="http://schemas.microsoft.com/office/drawing/2014/main" id="{E30A326C-D355-4BAF-B83E-D04B4B16015D}"/>
              </a:ext>
            </a:extLst>
          </p:cNvPr>
          <p:cNvSpPr/>
          <p:nvPr/>
        </p:nvSpPr>
        <p:spPr>
          <a:xfrm>
            <a:off x="162444" y="1294766"/>
            <a:ext cx="11644312" cy="3773021"/>
          </a:xfrm>
          <a:prstGeom prst="rect">
            <a:avLst/>
          </a:prstGeom>
        </p:spPr>
        <p:txBody>
          <a:bodyPr wrap="square">
            <a:spAutoFit/>
          </a:bodyPr>
          <a:lstStyle/>
          <a:p>
            <a:pPr lvl="0" algn="just">
              <a:lnSpc>
                <a:spcPct val="115000"/>
              </a:lnSpc>
              <a:spcAft>
                <a:spcPts val="600"/>
              </a:spcAft>
            </a:pPr>
            <a:r>
              <a:rPr lang="lt-LT" sz="2400" dirty="0">
                <a:solidFill>
                  <a:schemeClr val="accent4">
                    <a:lumMod val="60000"/>
                    <a:lumOff val="40000"/>
                  </a:schemeClr>
                </a:solidFill>
                <a:ea typeface="Times New Roman" panose="02020603050405020304" pitchFamily="18" charset="0"/>
              </a:rPr>
              <a:t>Trečioje eilėje yra planuojami miško auginimo priemonės. </a:t>
            </a:r>
            <a:r>
              <a:rPr lang="lt-LT" sz="2400" dirty="0">
                <a:solidFill>
                  <a:schemeClr val="bg1"/>
                </a:solidFill>
                <a:ea typeface="Times New Roman" panose="02020603050405020304" pitchFamily="18" charset="0"/>
              </a:rPr>
              <a:t>Šių priemonių vykdymas planuojamas nebrandžiuose medynuose, atsižvelgiant į jau suplanuotas anksčiau priemones.</a:t>
            </a:r>
          </a:p>
          <a:p>
            <a:pPr lvl="0" algn="just">
              <a:lnSpc>
                <a:spcPct val="115000"/>
              </a:lnSpc>
              <a:spcAft>
                <a:spcPts val="600"/>
              </a:spcAft>
            </a:pPr>
            <a:endParaRPr lang="lt-LT" sz="2400" dirty="0">
              <a:solidFill>
                <a:schemeClr val="bg1"/>
              </a:solidFill>
              <a:ea typeface="Times New Roman" panose="02020603050405020304" pitchFamily="18" charset="0"/>
            </a:endParaRPr>
          </a:p>
          <a:p>
            <a:pPr lvl="0" algn="just">
              <a:lnSpc>
                <a:spcPct val="115000"/>
              </a:lnSpc>
              <a:spcAft>
                <a:spcPts val="600"/>
              </a:spcAft>
            </a:pPr>
            <a:r>
              <a:rPr lang="lt-LT" sz="2400" dirty="0">
                <a:solidFill>
                  <a:schemeClr val="accent4">
                    <a:lumMod val="60000"/>
                    <a:lumOff val="40000"/>
                  </a:schemeClr>
                </a:solidFill>
                <a:ea typeface="Times New Roman" panose="02020603050405020304" pitchFamily="18" charset="0"/>
              </a:rPr>
              <a:t>Miško apsaugos priemonės </a:t>
            </a:r>
            <a:r>
              <a:rPr lang="lt-LT" sz="2400" dirty="0">
                <a:solidFill>
                  <a:schemeClr val="bg1"/>
                </a:solidFill>
                <a:ea typeface="Times New Roman" panose="02020603050405020304" pitchFamily="18" charset="0"/>
              </a:rPr>
              <a:t>yra vykdomos esant reikalui ir jų vykdymas gali įtakoti jau suplanuotų priemonių vykdymą. Esant intensyviems būtiniesiems sanitariniams kirtimams turi būti sumažinamas ar visiškai apribojamas aukščiau aprašytų priemonių vykdymas.</a:t>
            </a:r>
          </a:p>
          <a:p>
            <a:pPr lvl="0" algn="just">
              <a:lnSpc>
                <a:spcPct val="115000"/>
              </a:lnSpc>
              <a:spcAft>
                <a:spcPts val="600"/>
              </a:spcAft>
            </a:pPr>
            <a:endParaRPr lang="lt-LT" sz="2400" dirty="0">
              <a:solidFill>
                <a:schemeClr val="bg1"/>
              </a:solidFill>
              <a:ea typeface="Times New Roman" panose="02020603050405020304" pitchFamily="18" charset="0"/>
            </a:endParaRPr>
          </a:p>
          <a:p>
            <a:pPr lvl="0" algn="just">
              <a:lnSpc>
                <a:spcPct val="115000"/>
              </a:lnSpc>
              <a:spcAft>
                <a:spcPts val="600"/>
              </a:spcAft>
            </a:pPr>
            <a:r>
              <a:rPr lang="lt-LT" sz="2400" dirty="0">
                <a:solidFill>
                  <a:schemeClr val="bg1"/>
                </a:solidFill>
                <a:ea typeface="Times New Roman" panose="02020603050405020304" pitchFamily="18" charset="0"/>
              </a:rPr>
              <a:t>Visų tvarkymo priemonių metu atliekamų kirtimų apimtis turi būti vertinama bendrai.</a:t>
            </a:r>
          </a:p>
        </p:txBody>
      </p:sp>
    </p:spTree>
    <p:extLst>
      <p:ext uri="{BB962C8B-B14F-4D97-AF65-F5344CB8AC3E}">
        <p14:creationId xmlns:p14="http://schemas.microsoft.com/office/powerpoint/2010/main" val="15098117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83E203-569F-45EE-9B3D-62A2999E81B9}"/>
              </a:ext>
            </a:extLst>
          </p:cNvPr>
          <p:cNvSpPr txBox="1">
            <a:spLocks/>
          </p:cNvSpPr>
          <p:nvPr/>
        </p:nvSpPr>
        <p:spPr>
          <a:xfrm>
            <a:off x="42863" y="-131537"/>
            <a:ext cx="12229348" cy="1618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j-lt"/>
                <a:ea typeface="+mj-ea"/>
                <a:cs typeface="+mj-cs"/>
              </a:defRPr>
            </a:lvl1pPr>
          </a:lstStyle>
          <a:p>
            <a:r>
              <a:rPr lang="lt-LT" dirty="0"/>
              <a:t>Tvarkymo priemonių kirtimo apimčių apskaičiavimas</a:t>
            </a:r>
            <a:endParaRPr lang="lt-LT" sz="4000" dirty="0"/>
          </a:p>
        </p:txBody>
      </p:sp>
      <p:sp>
        <p:nvSpPr>
          <p:cNvPr id="2" name="Rectangle 1">
            <a:extLst>
              <a:ext uri="{FF2B5EF4-FFF2-40B4-BE49-F238E27FC236}">
                <a16:creationId xmlns:a16="http://schemas.microsoft.com/office/drawing/2014/main" id="{E30A326C-D355-4BAF-B83E-D04B4B16015D}"/>
              </a:ext>
            </a:extLst>
          </p:cNvPr>
          <p:cNvSpPr/>
          <p:nvPr/>
        </p:nvSpPr>
        <p:spPr>
          <a:xfrm>
            <a:off x="191320" y="1073385"/>
            <a:ext cx="11644312" cy="4985980"/>
          </a:xfrm>
          <a:prstGeom prst="rect">
            <a:avLst/>
          </a:prstGeom>
        </p:spPr>
        <p:txBody>
          <a:bodyPr wrap="square">
            <a:spAutoFit/>
          </a:bodyPr>
          <a:lstStyle/>
          <a:p>
            <a:pPr lvl="0" algn="just">
              <a:spcAft>
                <a:spcPts val="1200"/>
              </a:spcAft>
            </a:pPr>
            <a:r>
              <a:rPr lang="lt-LT" sz="2400" dirty="0">
                <a:solidFill>
                  <a:schemeClr val="bg1"/>
                </a:solidFill>
                <a:ea typeface="Times New Roman" panose="02020603050405020304" pitchFamily="18" charset="0"/>
              </a:rPr>
              <a:t>Bendras BAST visomis tvarkymo priemonėmis iškertamas medynų tūris turi būti detaliai pagrįstas ir įvertintas. </a:t>
            </a:r>
          </a:p>
          <a:p>
            <a:pPr lvl="0" algn="just">
              <a:spcAft>
                <a:spcPts val="1200"/>
              </a:spcAft>
            </a:pPr>
            <a:r>
              <a:rPr lang="lt-LT" sz="2400" dirty="0">
                <a:solidFill>
                  <a:schemeClr val="bg1"/>
                </a:solidFill>
                <a:ea typeface="Times New Roman" panose="02020603050405020304" pitchFamily="18" charset="0"/>
              </a:rPr>
              <a:t>Yra svarbu, jog taikomos tvarkymo priemonės natūraliose miško buveinėse </a:t>
            </a:r>
            <a:r>
              <a:rPr lang="lt-LT" sz="2400" dirty="0">
                <a:solidFill>
                  <a:schemeClr val="accent4">
                    <a:lumMod val="60000"/>
                    <a:lumOff val="40000"/>
                  </a:schemeClr>
                </a:solidFill>
                <a:ea typeface="Times New Roman" panose="02020603050405020304" pitchFamily="18" charset="0"/>
              </a:rPr>
              <a:t>neblogintų buveinių būklės ir bendras iškertamos medienos kiekis neviršytų apimčių</a:t>
            </a:r>
            <a:r>
              <a:rPr lang="lt-LT" sz="2400" dirty="0">
                <a:solidFill>
                  <a:schemeClr val="bg1"/>
                </a:solidFill>
                <a:ea typeface="Times New Roman" panose="02020603050405020304" pitchFamily="18" charset="0"/>
              </a:rPr>
              <a:t>, užtikrinančių miško ekosistemoms būdingą natūralią raidą ir bendras buveinių plotas netaptų mažesnis nei numatyta BAST apsaugos tiksluose. </a:t>
            </a:r>
          </a:p>
          <a:p>
            <a:pPr lvl="0" algn="just">
              <a:spcAft>
                <a:spcPts val="1200"/>
              </a:spcAft>
            </a:pPr>
            <a:r>
              <a:rPr lang="lt-LT" sz="2400" dirty="0">
                <a:solidFill>
                  <a:schemeClr val="bg1"/>
                </a:solidFill>
                <a:ea typeface="Times New Roman" panose="02020603050405020304" pitchFamily="18" charset="0"/>
              </a:rPr>
              <a:t>Atliekant naujo miškotvarkos projekto rengimo darbus bendras iškertamos medienos tūris </a:t>
            </a:r>
            <a:r>
              <a:rPr lang="lt-LT" sz="2400" dirty="0">
                <a:solidFill>
                  <a:schemeClr val="accent4">
                    <a:lumMod val="60000"/>
                    <a:lumOff val="40000"/>
                  </a:schemeClr>
                </a:solidFill>
                <a:ea typeface="Times New Roman" panose="02020603050405020304" pitchFamily="18" charset="0"/>
              </a:rPr>
              <a:t>apskaičiuojamas ir vykdomas visam projekto ciklui</a:t>
            </a:r>
            <a:r>
              <a:rPr lang="lt-LT" sz="2400" dirty="0">
                <a:solidFill>
                  <a:schemeClr val="bg1"/>
                </a:solidFill>
                <a:ea typeface="Times New Roman" panose="02020603050405020304" pitchFamily="18" charset="0"/>
              </a:rPr>
              <a:t>. Kitais atvejais bendras iškertamos medienos tūris turi būti apskaičiuojamas esamo miškotvarkos projekto galiojimo laikotarpiui. Visais atvejais iškertamos medienos tūris skaičiuojamas kiekvienam miško buveinės tipui atskirai pagal tvarkymo priemones, atskiriant brandžius ir nebrandžius medynus.</a:t>
            </a:r>
          </a:p>
          <a:p>
            <a:pPr lvl="0" algn="just">
              <a:spcAft>
                <a:spcPts val="1200"/>
              </a:spcAft>
            </a:pPr>
            <a:r>
              <a:rPr lang="lt-LT" sz="2400" dirty="0">
                <a:solidFill>
                  <a:schemeClr val="accent4">
                    <a:lumMod val="40000"/>
                    <a:lumOff val="60000"/>
                  </a:schemeClr>
                </a:solidFill>
                <a:ea typeface="Times New Roman" panose="02020603050405020304" pitchFamily="18" charset="0"/>
              </a:rPr>
              <a:t>Ar reikia konkretaus maksimaliai leidžiamo iškertamos medienos dalies?</a:t>
            </a:r>
          </a:p>
        </p:txBody>
      </p:sp>
    </p:spTree>
    <p:extLst>
      <p:ext uri="{BB962C8B-B14F-4D97-AF65-F5344CB8AC3E}">
        <p14:creationId xmlns:p14="http://schemas.microsoft.com/office/powerpoint/2010/main" val="20891000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6CB7-CB80-4D9F-933E-AB7AAEBB1277}"/>
              </a:ext>
            </a:extLst>
          </p:cNvPr>
          <p:cNvSpPr>
            <a:spLocks noGrp="1"/>
          </p:cNvSpPr>
          <p:nvPr>
            <p:ph type="title"/>
          </p:nvPr>
        </p:nvSpPr>
        <p:spPr>
          <a:xfrm>
            <a:off x="326472" y="239290"/>
            <a:ext cx="10515600" cy="926779"/>
          </a:xfrm>
        </p:spPr>
        <p:txBody>
          <a:bodyPr>
            <a:noAutofit/>
          </a:bodyPr>
          <a:lstStyle/>
          <a:p>
            <a:r>
              <a:rPr lang="lt-LT" sz="3600" dirty="0"/>
              <a:t>Rekomendacijose esantys prieštaravimai dabar galiojantiems teisės aktams</a:t>
            </a:r>
          </a:p>
        </p:txBody>
      </p:sp>
      <p:graphicFrame>
        <p:nvGraphicFramePr>
          <p:cNvPr id="5" name="Table 4">
            <a:extLst>
              <a:ext uri="{FF2B5EF4-FFF2-40B4-BE49-F238E27FC236}">
                <a16:creationId xmlns:a16="http://schemas.microsoft.com/office/drawing/2014/main" id="{0034A286-3A40-4001-9C66-04348F4A940B}"/>
              </a:ext>
            </a:extLst>
          </p:cNvPr>
          <p:cNvGraphicFramePr>
            <a:graphicFrameLocks noGrp="1"/>
          </p:cNvGraphicFramePr>
          <p:nvPr>
            <p:extLst>
              <p:ext uri="{D42A27DB-BD31-4B8C-83A1-F6EECF244321}">
                <p14:modId xmlns:p14="http://schemas.microsoft.com/office/powerpoint/2010/main" val="3303584381"/>
              </p:ext>
            </p:extLst>
          </p:nvPr>
        </p:nvGraphicFramePr>
        <p:xfrm>
          <a:off x="86627" y="1314691"/>
          <a:ext cx="11874633" cy="5469016"/>
        </p:xfrm>
        <a:graphic>
          <a:graphicData uri="http://schemas.openxmlformats.org/drawingml/2006/table">
            <a:tbl>
              <a:tblPr firstRow="1" firstCol="1" bandRow="1">
                <a:tableStyleId>{5940675A-B579-460E-94D1-54222C63F5DA}</a:tableStyleId>
              </a:tblPr>
              <a:tblGrid>
                <a:gridCol w="4177365">
                  <a:extLst>
                    <a:ext uri="{9D8B030D-6E8A-4147-A177-3AD203B41FA5}">
                      <a16:colId xmlns:a16="http://schemas.microsoft.com/office/drawing/2014/main" val="165138984"/>
                    </a:ext>
                  </a:extLst>
                </a:gridCol>
                <a:gridCol w="2598419">
                  <a:extLst>
                    <a:ext uri="{9D8B030D-6E8A-4147-A177-3AD203B41FA5}">
                      <a16:colId xmlns:a16="http://schemas.microsoft.com/office/drawing/2014/main" val="390145923"/>
                    </a:ext>
                  </a:extLst>
                </a:gridCol>
                <a:gridCol w="5098849">
                  <a:extLst>
                    <a:ext uri="{9D8B030D-6E8A-4147-A177-3AD203B41FA5}">
                      <a16:colId xmlns:a16="http://schemas.microsoft.com/office/drawing/2014/main" val="3189235064"/>
                    </a:ext>
                  </a:extLst>
                </a:gridCol>
              </a:tblGrid>
              <a:tr h="688291">
                <a:tc>
                  <a:txBody>
                    <a:bodyPr/>
                    <a:lstStyle/>
                    <a:p>
                      <a:pPr indent="0" algn="ctr">
                        <a:lnSpc>
                          <a:spcPct val="100000"/>
                        </a:lnSpc>
                        <a:spcAft>
                          <a:spcPts val="0"/>
                        </a:spcAft>
                      </a:pPr>
                      <a:r>
                        <a:rPr lang="lt-LT" sz="1800" b="1" dirty="0">
                          <a:solidFill>
                            <a:schemeClr val="bg1"/>
                          </a:solidFill>
                          <a:effectLst/>
                        </a:rPr>
                        <a:t>Rekomendacijų nuostata</a:t>
                      </a:r>
                      <a:endParaRPr lang="lt-LT" sz="1800" b="1"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ctr">
                        <a:lnSpc>
                          <a:spcPct val="100000"/>
                        </a:lnSpc>
                        <a:spcAft>
                          <a:spcPts val="0"/>
                        </a:spcAft>
                      </a:pPr>
                      <a:r>
                        <a:rPr lang="lt-LT" sz="1800" b="1" dirty="0">
                          <a:solidFill>
                            <a:schemeClr val="bg1"/>
                          </a:solidFill>
                          <a:effectLst/>
                        </a:rPr>
                        <a:t>Teisės aktai, kuriems prieštarauja ši nuostata</a:t>
                      </a:r>
                      <a:endParaRPr lang="lt-LT" sz="1800" b="1"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ctr">
                        <a:lnSpc>
                          <a:spcPct val="100000"/>
                        </a:lnSpc>
                        <a:spcAft>
                          <a:spcPts val="0"/>
                        </a:spcAft>
                      </a:pPr>
                      <a:r>
                        <a:rPr lang="lt-LT" sz="1800" b="1" dirty="0">
                          <a:solidFill>
                            <a:schemeClr val="bg1"/>
                          </a:solidFill>
                          <a:effectLst/>
                        </a:rPr>
                        <a:t>Rekomenduojami veiksmai, kol egzistuoja teisinis prieštaravimas</a:t>
                      </a:r>
                      <a:endParaRPr lang="lt-LT" sz="1800" b="1"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5302869"/>
                  </a:ext>
                </a:extLst>
              </a:tr>
              <a:tr h="1683494">
                <a:tc>
                  <a:txBody>
                    <a:bodyPr/>
                    <a:lstStyle/>
                    <a:p>
                      <a:pPr indent="0" algn="l">
                        <a:lnSpc>
                          <a:spcPct val="100000"/>
                        </a:lnSpc>
                        <a:spcAft>
                          <a:spcPts val="0"/>
                        </a:spcAft>
                      </a:pPr>
                      <a:r>
                        <a:rPr lang="lt-LT" sz="1800" dirty="0">
                          <a:solidFill>
                            <a:schemeClr val="bg1"/>
                          </a:solidFill>
                          <a:effectLst/>
                        </a:rPr>
                        <a:t>Vykdant dalinį želdinimą </a:t>
                      </a:r>
                      <a:r>
                        <a:rPr lang="lt-LT" sz="1800" dirty="0" err="1">
                          <a:solidFill>
                            <a:schemeClr val="bg1"/>
                          </a:solidFill>
                          <a:effectLst/>
                        </a:rPr>
                        <a:t>konteinerizuotus</a:t>
                      </a:r>
                      <a:r>
                        <a:rPr lang="lt-LT" sz="1800" dirty="0">
                          <a:solidFill>
                            <a:schemeClr val="bg1"/>
                          </a:solidFill>
                          <a:effectLst/>
                        </a:rPr>
                        <a:t> sodmenis sodinti į neruoštą dirvą</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lnSpc>
                          <a:spcPct val="100000"/>
                        </a:lnSpc>
                        <a:spcAft>
                          <a:spcPts val="0"/>
                        </a:spcAft>
                      </a:pPr>
                      <a:r>
                        <a:rPr lang="lt-LT" sz="1800" dirty="0">
                          <a:solidFill>
                            <a:schemeClr val="bg1"/>
                          </a:solidFill>
                          <a:effectLst/>
                        </a:rPr>
                        <a:t>Miško atkūrimo ir įveisimo nuostatai, 10 punktas</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lnSpc>
                          <a:spcPct val="100000"/>
                        </a:lnSpc>
                        <a:spcAft>
                          <a:spcPts val="0"/>
                        </a:spcAft>
                      </a:pPr>
                      <a:r>
                        <a:rPr lang="lt-LT" sz="1800" dirty="0">
                          <a:solidFill>
                            <a:schemeClr val="bg1"/>
                          </a:solidFill>
                          <a:effectLst/>
                        </a:rPr>
                        <a:t>Nesant galimybės dalinį želdinimą atlikti sodinant į neruoštą dirvą vykdyti kitokias paramos priemones skatinančias geresnį atsikūrimą (pvz. sėjimas, trako šalinimas, kirtimus vykdyti tik esant gausiam tikslinių medžių rūšių sėklų derliui, esant dideliam žvėrių tankumui – aptverti atkuriamus plotus).</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37767695"/>
                  </a:ext>
                </a:extLst>
              </a:tr>
              <a:tr h="902671">
                <a:tc>
                  <a:txBody>
                    <a:bodyPr/>
                    <a:lstStyle/>
                    <a:p>
                      <a:pPr indent="0" algn="l">
                        <a:lnSpc>
                          <a:spcPct val="100000"/>
                        </a:lnSpc>
                        <a:spcAft>
                          <a:spcPts val="0"/>
                        </a:spcAft>
                      </a:pPr>
                      <a:r>
                        <a:rPr lang="lt-LT" sz="1800" dirty="0">
                          <a:solidFill>
                            <a:schemeClr val="bg1"/>
                          </a:solidFill>
                          <a:effectLst/>
                        </a:rPr>
                        <a:t>Ugdymo kirtimų tikslai nepilnai atitinka/neatitinka keliamus taisyklėse, ypač IV ir III </a:t>
                      </a:r>
                      <a:r>
                        <a:rPr lang="lt-LT" sz="1800" dirty="0" err="1">
                          <a:solidFill>
                            <a:schemeClr val="bg1"/>
                          </a:solidFill>
                          <a:effectLst/>
                        </a:rPr>
                        <a:t>gr</a:t>
                      </a:r>
                      <a:r>
                        <a:rPr lang="lt-LT" sz="1800" dirty="0">
                          <a:solidFill>
                            <a:schemeClr val="bg1"/>
                          </a:solidFill>
                          <a:effectLst/>
                        </a:rPr>
                        <a:t>.</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lnSpc>
                          <a:spcPct val="100000"/>
                        </a:lnSpc>
                        <a:spcAft>
                          <a:spcPts val="0"/>
                        </a:spcAft>
                      </a:pPr>
                      <a:r>
                        <a:rPr lang="lt-LT" sz="1800" dirty="0">
                          <a:solidFill>
                            <a:schemeClr val="bg1"/>
                          </a:solidFill>
                          <a:effectLst/>
                        </a:rPr>
                        <a:t>Miško kirtimo taisyklės 55 punktas</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lnSpc>
                          <a:spcPct val="100000"/>
                        </a:lnSpc>
                        <a:spcAft>
                          <a:spcPts val="0"/>
                        </a:spcAft>
                      </a:pPr>
                      <a:r>
                        <a:rPr lang="lt-LT" sz="1800" dirty="0">
                          <a:solidFill>
                            <a:schemeClr val="bg1"/>
                          </a:solidFill>
                          <a:effectLst/>
                        </a:rPr>
                        <a:t>Nesant galimybės laikytis rekomendacijose iškeltų ugdymo kirtimo tikslų ugdymo kirtimai nėra vykdomi.</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37591590"/>
                  </a:ext>
                </a:extLst>
              </a:tr>
              <a:tr h="579619">
                <a:tc>
                  <a:txBody>
                    <a:bodyPr/>
                    <a:lstStyle/>
                    <a:p>
                      <a:pPr indent="0" algn="l">
                        <a:lnSpc>
                          <a:spcPct val="100000"/>
                        </a:lnSpc>
                        <a:spcAft>
                          <a:spcPts val="0"/>
                        </a:spcAft>
                      </a:pPr>
                      <a:r>
                        <a:rPr lang="lt-LT" sz="1800" dirty="0">
                          <a:solidFill>
                            <a:schemeClr val="bg1"/>
                          </a:solidFill>
                          <a:effectLst/>
                        </a:rPr>
                        <a:t>Mažo intensyvumo kontroliuojamas paklotės deginimas</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lnSpc>
                          <a:spcPct val="100000"/>
                        </a:lnSpc>
                        <a:spcAft>
                          <a:spcPts val="0"/>
                        </a:spcAft>
                      </a:pPr>
                      <a:r>
                        <a:rPr lang="lt-LT" sz="1800" dirty="0">
                          <a:solidFill>
                            <a:schemeClr val="bg1"/>
                          </a:solidFill>
                          <a:effectLst/>
                        </a:rPr>
                        <a:t>Miškų įstatymas, Miškų priešgaisrinės apsaugos taisyklės</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lnSpc>
                          <a:spcPct val="100000"/>
                        </a:lnSpc>
                        <a:spcAft>
                          <a:spcPts val="0"/>
                        </a:spcAft>
                      </a:pPr>
                      <a:r>
                        <a:rPr lang="lt-LT" sz="1800" dirty="0">
                          <a:solidFill>
                            <a:schemeClr val="bg1"/>
                          </a:solidFill>
                          <a:effectLst/>
                        </a:rPr>
                        <a:t>Nevykdyti, kol nebus suformuotos tai leidžiančios nuostatos.</a:t>
                      </a:r>
                      <a:endParaRPr lang="lt-LT" sz="1800" dirty="0">
                        <a:solidFill>
                          <a:schemeClr val="bg1"/>
                        </a:solidFill>
                        <a:effectLst/>
                        <a:latin typeface="+mn-lt"/>
                        <a:ea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5725375"/>
                  </a:ext>
                </a:extLst>
              </a:tr>
              <a:tr h="579619">
                <a:tc>
                  <a:txBody>
                    <a:bodyPr/>
                    <a:lstStyle/>
                    <a:p>
                      <a:pPr indent="0" algn="l">
                        <a:lnSpc>
                          <a:spcPct val="100000"/>
                        </a:lnSpc>
                      </a:pPr>
                      <a:r>
                        <a:rPr lang="lt-LT" sz="1800" dirty="0">
                          <a:solidFill>
                            <a:schemeClr val="bg1"/>
                          </a:solidFill>
                          <a:effectLst/>
                          <a:latin typeface="Times New Roman" panose="02020603050405020304" pitchFamily="18" charset="0"/>
                          <a:ea typeface="Times New Roman" panose="02020603050405020304" pitchFamily="18" charset="0"/>
                        </a:rPr>
                        <a:t>Medyno žūtis, Vabzdžių </a:t>
                      </a:r>
                      <a:r>
                        <a:rPr lang="lt-LT" sz="1800" dirty="0" err="1">
                          <a:solidFill>
                            <a:schemeClr val="bg1"/>
                          </a:solidFill>
                          <a:effectLst/>
                          <a:latin typeface="Times New Roman" panose="02020603050405020304" pitchFamily="18" charset="0"/>
                          <a:ea typeface="Times New Roman" panose="02020603050405020304" pitchFamily="18" charset="0"/>
                        </a:rPr>
                        <a:t>fitofagų</a:t>
                      </a:r>
                      <a:r>
                        <a:rPr lang="lt-LT" sz="1800" dirty="0">
                          <a:solidFill>
                            <a:schemeClr val="bg1"/>
                          </a:solidFill>
                          <a:effectLst/>
                          <a:latin typeface="Times New Roman" panose="02020603050405020304" pitchFamily="18" charset="0"/>
                          <a:ea typeface="Times New Roman" panose="02020603050405020304" pitchFamily="18" charset="0"/>
                        </a:rPr>
                        <a:t> antplūdžiai tai yra medynus formuojantys trikdžiai priskiriami neutraliems veiksniams, o plynieji sanitariniai kirtimai dažnai lemia buveinės sunaikinimą</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lnSpc>
                          <a:spcPct val="100000"/>
                        </a:lnSpc>
                      </a:pPr>
                      <a:r>
                        <a:rPr lang="lt-LT" sz="1800" dirty="0">
                          <a:solidFill>
                            <a:schemeClr val="bg1"/>
                          </a:solidFill>
                          <a:effectLst/>
                          <a:latin typeface="Times New Roman" panose="02020603050405020304" pitchFamily="18" charset="0"/>
                          <a:ea typeface="Times New Roman" panose="02020603050405020304" pitchFamily="18" charset="0"/>
                        </a:rPr>
                        <a:t>Sanitarinės miško apsaugos taisyklės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0" algn="l">
                        <a:lnSpc>
                          <a:spcPct val="100000"/>
                        </a:lnSpc>
                      </a:pPr>
                      <a:r>
                        <a:rPr lang="lt-LT" sz="1800" dirty="0">
                          <a:solidFill>
                            <a:schemeClr val="bg1"/>
                          </a:solidFill>
                          <a:effectLst/>
                          <a:latin typeface="Times New Roman" panose="02020603050405020304" pitchFamily="18" charset="0"/>
                          <a:ea typeface="Times New Roman" panose="02020603050405020304" pitchFamily="18" charset="0"/>
                        </a:rPr>
                        <a:t>Vykdyti būtinąją sanitarinę medynų priežiūrą šalinant tik sanitariniu atžvilgiu pavojingus medžius. Ten kur yra galimybė taikyti alternatyvius medžių šalinimui būdus.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6862269"/>
                  </a:ext>
                </a:extLst>
              </a:tr>
            </a:tbl>
          </a:graphicData>
        </a:graphic>
      </p:graphicFrame>
    </p:spTree>
    <p:extLst>
      <p:ext uri="{BB962C8B-B14F-4D97-AF65-F5344CB8AC3E}">
        <p14:creationId xmlns:p14="http://schemas.microsoft.com/office/powerpoint/2010/main" val="1142598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10C3-8F7C-4B2A-BBAC-C2A3658A7A33}"/>
              </a:ext>
            </a:extLst>
          </p:cNvPr>
          <p:cNvSpPr txBox="1">
            <a:spLocks noGrp="1"/>
          </p:cNvSpPr>
          <p:nvPr>
            <p:ph type="title"/>
          </p:nvPr>
        </p:nvSpPr>
        <p:spPr>
          <a:xfrm>
            <a:off x="285750" y="236536"/>
            <a:ext cx="10515600" cy="963613"/>
          </a:xfrm>
        </p:spPr>
        <p:txBody>
          <a:bodyPr/>
          <a:lstStyle/>
          <a:p>
            <a:pPr lvl="0"/>
            <a:r>
              <a:rPr lang="lt-LT"/>
              <a:t>91T0 Kerpiniai pušynai (I)</a:t>
            </a:r>
          </a:p>
        </p:txBody>
      </p:sp>
      <p:sp>
        <p:nvSpPr>
          <p:cNvPr id="3" name="Rectangle 4">
            <a:extLst>
              <a:ext uri="{FF2B5EF4-FFF2-40B4-BE49-F238E27FC236}">
                <a16:creationId xmlns:a16="http://schemas.microsoft.com/office/drawing/2014/main" id="{F540FC93-49BB-46F9-B3F6-1320BAD6EB63}"/>
              </a:ext>
            </a:extLst>
          </p:cNvPr>
          <p:cNvSpPr/>
          <p:nvPr/>
        </p:nvSpPr>
        <p:spPr>
          <a:xfrm>
            <a:off x="159544" y="1200150"/>
            <a:ext cx="7387010" cy="2923877"/>
          </a:xfrm>
          <a:prstGeom prst="rect">
            <a:avLst/>
          </a:prstGeom>
          <a:noFill/>
          <a:ln cap="flat">
            <a:noFill/>
            <a:prstDash val="solid"/>
          </a:ln>
        </p:spPr>
        <p:txBody>
          <a:bodyPr vert="horz" wrap="square" lIns="91440" tIns="45720" rIns="91440" bIns="45720" anchor="t" anchorCtr="0" compatLnSpc="1">
            <a:spAutoFit/>
          </a:bodyPr>
          <a:lstStyle/>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Buveinė</a:t>
            </a:r>
            <a:r>
              <a:rPr lang="lt-LT" sz="2000" b="0" i="0" u="none" strike="noStrike" kern="1200" cap="none" spc="0" dirty="0">
                <a:solidFill>
                  <a:srgbClr val="FFFFFF"/>
                </a:solidFill>
                <a:uFillTx/>
                <a:latin typeface="Arial" panose="020B0604020202020204" pitchFamily="34" charset="0"/>
                <a:ea typeface="Times New Roman" pitchFamily="18"/>
                <a:cs typeface="Arial" panose="020B0604020202020204" pitchFamily="34" charset="0"/>
              </a:rPr>
              <a:t> formuojasi </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ypač sausose, nederlingose </a:t>
            </a:r>
            <a:r>
              <a:rPr lang="lt-LT"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augavietėse</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(Na, Ša).</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Medyn</a:t>
            </a:r>
            <a:r>
              <a:rPr lang="en-US"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e </a:t>
            </a:r>
            <a:r>
              <a:rPr lang="en-US"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vyrauja</a:t>
            </a:r>
            <a:r>
              <a:rPr lang="en-US"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pušys</a:t>
            </a:r>
            <a:r>
              <a:rPr lang="en-US"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a:t>
            </a:r>
            <a:r>
              <a:rPr lang="en-US" sz="2000" b="0" i="0" u="none" strike="noStrike" kern="1200" cap="none" spc="0" dirty="0">
                <a:solidFill>
                  <a:srgbClr val="FFFFFF"/>
                </a:solidFill>
                <a:uFillTx/>
                <a:latin typeface="Arial" panose="020B0604020202020204" pitchFamily="34" charset="0"/>
                <a:ea typeface="Times New Roman" pitchFamily="18"/>
                <a:cs typeface="Arial" panose="020B0604020202020204" pitchFamily="34" charset="0"/>
              </a:rPr>
              <a:t> </a:t>
            </a:r>
            <a:r>
              <a:rPr lang="en-US" sz="2000" b="0" i="0" u="none" strike="noStrike" kern="1200" cap="none" spc="0" dirty="0" err="1">
                <a:solidFill>
                  <a:srgbClr val="FFFFFF"/>
                </a:solidFill>
                <a:uFillTx/>
                <a:latin typeface="Arial" panose="020B0604020202020204" pitchFamily="34" charset="0"/>
                <a:ea typeface="Times New Roman" pitchFamily="18"/>
                <a:cs typeface="Arial" panose="020B0604020202020204" pitchFamily="34" charset="0"/>
              </a:rPr>
              <a:t>galima</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ne</a:t>
            </a:r>
            <a:r>
              <a:rPr lang="en-US"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didel</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ė beržų dalis. </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Krūmų ardas negausus su vyraujančiais kadagiais. </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Žolių danga skurdi. </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Samanų ir kerpių danga </a:t>
            </a:r>
            <a:r>
              <a:rPr lang="lt-LT" sz="2000" b="0" i="0" u="none" strike="noStrike" kern="1200" cap="none" spc="0" baseline="0" dirty="0" err="1">
                <a:solidFill>
                  <a:srgbClr val="FFFFFF"/>
                </a:solidFill>
                <a:uFillTx/>
                <a:latin typeface="Arial" panose="020B0604020202020204" pitchFamily="34" charset="0"/>
                <a:ea typeface="Times New Roman" pitchFamily="18"/>
                <a:cs typeface="Arial" panose="020B0604020202020204" pitchFamily="34" charset="0"/>
              </a:rPr>
              <a:t>mozaikiška</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su atviro smėlio intarpais. </a:t>
            </a:r>
          </a:p>
          <a:p>
            <a:pPr marL="342900" marR="0" lvl="0" indent="-342900" algn="just" defTabSz="914400" rtl="0" fontAlgn="auto" hangingPunct="1">
              <a:lnSpc>
                <a:spcPct val="115000"/>
              </a:lnSpc>
              <a:spcBef>
                <a:spcPts val="0"/>
              </a:spcBef>
              <a:spcAft>
                <a:spcPts val="0"/>
              </a:spcAft>
              <a:buFont typeface="Wingdings" panose="05000000000000000000" pitchFamily="2" charset="2"/>
              <a:buChar char="§"/>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Gaisras yra natūralus buveines palaikantis veiksnys.</a:t>
            </a:r>
          </a:p>
        </p:txBody>
      </p:sp>
      <p:sp>
        <p:nvSpPr>
          <p:cNvPr id="4" name="Rectangle 4">
            <a:extLst>
              <a:ext uri="{FF2B5EF4-FFF2-40B4-BE49-F238E27FC236}">
                <a16:creationId xmlns:a16="http://schemas.microsoft.com/office/drawing/2014/main" id="{9DD8CAD5-91DA-4737-B109-47A184BB18F0}"/>
              </a:ext>
            </a:extLst>
          </p:cNvPr>
          <p:cNvSpPr/>
          <p:nvPr/>
        </p:nvSpPr>
        <p:spPr>
          <a:xfrm>
            <a:off x="285750" y="4560294"/>
            <a:ext cx="7426051" cy="1154162"/>
          </a:xfrm>
          <a:prstGeom prst="rect">
            <a:avLst/>
          </a:prstGeom>
          <a:noFill/>
          <a:ln cap="flat">
            <a:noFill/>
            <a:prstDash val="solid"/>
          </a:ln>
        </p:spPr>
        <p:txBody>
          <a:bodyPr vert="horz" wrap="square" lIns="91440" tIns="45720" rIns="91440" bIns="45720" anchor="t" anchorCtr="0" compatLnSpc="1">
            <a:spAutoFit/>
          </a:bodyPr>
          <a:lstStyle/>
          <a:p>
            <a:pPr marL="0" marR="0" lvl="0" indent="342900" algn="just"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lt-LT" sz="2000" b="1"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Tvarkymo tikslas</a:t>
            </a:r>
            <a:r>
              <a:rPr lang="lt-LT" sz="2000" b="0" i="0" u="none" strike="noStrike" kern="1200" cap="none" spc="0" baseline="0" dirty="0">
                <a:solidFill>
                  <a:srgbClr val="FFFFFF"/>
                </a:solidFill>
                <a:uFillTx/>
                <a:latin typeface="Arial" panose="020B0604020202020204" pitchFamily="34" charset="0"/>
                <a:ea typeface="Times New Roman" pitchFamily="18"/>
                <a:cs typeface="Arial" panose="020B0604020202020204" pitchFamily="34" charset="0"/>
              </a:rPr>
              <a:t> – išlaikyti ar atkurti sąlyginai retą pušų medyną su negausiu krūmų ardu, gerai įšildoma miško paklote, kuriai būdinga skurdi žolinė augalija ir gausi kerpių danga.</a:t>
            </a:r>
          </a:p>
        </p:txBody>
      </p:sp>
      <p:pic>
        <p:nvPicPr>
          <p:cNvPr id="5" name="Picture 4">
            <a:extLst>
              <a:ext uri="{FF2B5EF4-FFF2-40B4-BE49-F238E27FC236}">
                <a16:creationId xmlns:a16="http://schemas.microsoft.com/office/drawing/2014/main" id="{907B5DAA-2CC4-4D1E-9DF8-EE1C386927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1801" y="1200149"/>
            <a:ext cx="4480199" cy="3360145"/>
          </a:xfrm>
          <a:prstGeom prst="rect">
            <a:avLst/>
          </a:prstGeom>
          <a:noFill/>
          <a:ln cap="flat">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355-B5FA-4E34-AEA3-39D783911BD4}"/>
              </a:ext>
            </a:extLst>
          </p:cNvPr>
          <p:cNvSpPr txBox="1">
            <a:spLocks noGrp="1"/>
          </p:cNvSpPr>
          <p:nvPr>
            <p:ph type="title"/>
          </p:nvPr>
        </p:nvSpPr>
        <p:spPr>
          <a:xfrm>
            <a:off x="285750" y="236536"/>
            <a:ext cx="10515600" cy="963613"/>
          </a:xfrm>
        </p:spPr>
        <p:txBody>
          <a:bodyPr/>
          <a:lstStyle/>
          <a:p>
            <a:pPr lvl="0"/>
            <a:r>
              <a:rPr lang="lt-LT" dirty="0"/>
              <a:t>91T0 Kerpiniai pušynai (II)</a:t>
            </a:r>
          </a:p>
        </p:txBody>
      </p:sp>
      <p:sp>
        <p:nvSpPr>
          <p:cNvPr id="3" name="Rectangle 4">
            <a:extLst>
              <a:ext uri="{FF2B5EF4-FFF2-40B4-BE49-F238E27FC236}">
                <a16:creationId xmlns:a16="http://schemas.microsoft.com/office/drawing/2014/main" id="{A9F41139-1561-428C-8185-4B297C5218BF}"/>
              </a:ext>
            </a:extLst>
          </p:cNvPr>
          <p:cNvSpPr/>
          <p:nvPr/>
        </p:nvSpPr>
        <p:spPr>
          <a:xfrm>
            <a:off x="207166" y="1247771"/>
            <a:ext cx="11777664" cy="304698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1" i="0" u="sng" strike="noStrike" kern="1200" cap="none" spc="0" baseline="0" dirty="0">
                <a:solidFill>
                  <a:srgbClr val="FFFFFF"/>
                </a:solidFill>
                <a:uFillTx/>
                <a:latin typeface="Calibri"/>
              </a:rPr>
              <a:t>Natūralios buveinės tvarkymo rekomendacijos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none" strike="noStrike" kern="1200" cap="none" spc="0" baseline="0" dirty="0">
                <a:solidFill>
                  <a:srgbClr val="FFFFFF"/>
                </a:solidFill>
                <a:uFillTx/>
                <a:latin typeface="Calibri"/>
              </a:rPr>
              <a:t>Kerpiniai pušynai priskirti II buveinių kategorijai, šiai natūraliai buveinei galimas tiek </a:t>
            </a:r>
            <a:r>
              <a:rPr lang="lt-LT" sz="2400" b="0" i="0" u="none" strike="noStrike" kern="1200" cap="none" spc="0" baseline="0" dirty="0" err="1">
                <a:solidFill>
                  <a:srgbClr val="FFFFFF"/>
                </a:solidFill>
                <a:uFillTx/>
                <a:latin typeface="Calibri"/>
              </a:rPr>
              <a:t>gamtotvarkos</a:t>
            </a:r>
            <a:r>
              <a:rPr lang="lt-LT" sz="2400" b="0" i="0" u="none" strike="noStrike" kern="1200" cap="none" spc="0" baseline="0" dirty="0">
                <a:solidFill>
                  <a:srgbClr val="FFFFFF"/>
                </a:solidFill>
                <a:uFillTx/>
                <a:latin typeface="Calibri"/>
              </a:rPr>
              <a:t> priemonių tiek ir buveinių tvarkymo priemonių BAST lygiu įgyvendinimas pagal bendroje dalyje pateiktus reikalavimus.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1" i="0" u="none" strike="noStrike" kern="1200" cap="none" spc="0" baseline="0" dirty="0">
                <a:solidFill>
                  <a:srgbClr val="FFFFFF"/>
                </a:solidFill>
                <a:uFillTx/>
                <a:latin typeface="Calibri"/>
              </a:rPr>
              <a:t>Geros būklės </a:t>
            </a:r>
            <a:r>
              <a:rPr lang="lt-LT" sz="2400" b="0" i="0" u="none" strike="noStrike" kern="1200" cap="none" spc="0" baseline="0" dirty="0">
                <a:solidFill>
                  <a:srgbClr val="FFFFFF"/>
                </a:solidFill>
                <a:uFillTx/>
                <a:latin typeface="Calibri"/>
              </a:rPr>
              <a:t>kerpinių pušynų natūraliose buveinėse geriausias apsaugos režimas – ūkinės veiklos nevykdymas, todėl jose nerekomenduojama planuoti ūkinio naudojimo priemonių.</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6165-4E3E-4B74-9E1D-E28B4BCE4CE6}"/>
              </a:ext>
            </a:extLst>
          </p:cNvPr>
          <p:cNvSpPr txBox="1">
            <a:spLocks noGrp="1"/>
          </p:cNvSpPr>
          <p:nvPr>
            <p:ph type="title"/>
          </p:nvPr>
        </p:nvSpPr>
        <p:spPr>
          <a:xfrm>
            <a:off x="285750" y="236536"/>
            <a:ext cx="10515600" cy="963613"/>
          </a:xfrm>
        </p:spPr>
        <p:txBody>
          <a:bodyPr/>
          <a:lstStyle/>
          <a:p>
            <a:pPr lvl="0"/>
            <a:r>
              <a:rPr lang="lt-LT" dirty="0"/>
              <a:t>91T0 Kerpiniai pušynai (III)</a:t>
            </a:r>
          </a:p>
        </p:txBody>
      </p:sp>
      <p:sp>
        <p:nvSpPr>
          <p:cNvPr id="3" name="Rectangle 4">
            <a:extLst>
              <a:ext uri="{FF2B5EF4-FFF2-40B4-BE49-F238E27FC236}">
                <a16:creationId xmlns:a16="http://schemas.microsoft.com/office/drawing/2014/main" id="{66470CC9-AB41-43BD-BF6D-63CA5C445B2E}"/>
              </a:ext>
            </a:extLst>
          </p:cNvPr>
          <p:cNvSpPr/>
          <p:nvPr/>
        </p:nvSpPr>
        <p:spPr>
          <a:xfrm>
            <a:off x="240505" y="1009653"/>
            <a:ext cx="11777664" cy="341632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sng" strike="noStrike" kern="1200" cap="none" spc="0" baseline="0" dirty="0">
                <a:solidFill>
                  <a:srgbClr val="FFFFFF"/>
                </a:solidFill>
                <a:uFillTx/>
                <a:latin typeface="Calibri"/>
              </a:rPr>
              <a:t>BAST lygmeniu įgyvendinamos priemonės</a:t>
            </a: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none" strike="noStrike" kern="1200" cap="none" spc="0" baseline="0" dirty="0">
                <a:solidFill>
                  <a:srgbClr val="FFFFFF"/>
                </a:solidFill>
                <a:uFillTx/>
                <a:latin typeface="Calibri"/>
              </a:rPr>
              <a:t>1. Priklausomai nuo bendro Kerpinių pušynų natūralių buveinių ploto saugomoje teritorijoje galimos šios priemonės:</a:t>
            </a:r>
          </a:p>
          <a:p>
            <a:pPr marL="892175" marR="0" lvl="0" algn="l" defTabSz="9144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lt-LT" sz="2400" dirty="0">
                <a:solidFill>
                  <a:srgbClr val="FFFFFF"/>
                </a:solidFill>
                <a:latin typeface="Calibri"/>
              </a:rPr>
              <a:t> </a:t>
            </a:r>
            <a:r>
              <a:rPr lang="lt-LT" sz="2400" b="0" i="0" u="none" strike="noStrike" kern="1200" cap="none" spc="0" baseline="0" dirty="0">
                <a:solidFill>
                  <a:srgbClr val="FFFFFF"/>
                </a:solidFill>
                <a:uFillTx/>
                <a:latin typeface="Calibri"/>
              </a:rPr>
              <a:t>Kai plotas yra 50 - 100 ha - medžių grupių kirtimai;</a:t>
            </a:r>
          </a:p>
          <a:p>
            <a:pPr marL="892175" marR="0" lvl="0" algn="l" defTabSz="9144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lt-LT" sz="2400" dirty="0">
                <a:solidFill>
                  <a:srgbClr val="FFFFFF"/>
                </a:solidFill>
                <a:latin typeface="Calibri"/>
              </a:rPr>
              <a:t> </a:t>
            </a:r>
            <a:r>
              <a:rPr lang="lt-LT" sz="2400" b="0" i="0" u="none" strike="noStrike" kern="1200" cap="none" spc="0" baseline="0" dirty="0">
                <a:solidFill>
                  <a:srgbClr val="FFFFFF"/>
                </a:solidFill>
                <a:uFillTx/>
                <a:latin typeface="Calibri"/>
              </a:rPr>
              <a:t>Kai plotas yra &gt;100 ha</a:t>
            </a:r>
            <a:r>
              <a:rPr lang="lt-LT" sz="2400" b="0" i="0" u="none" strike="noStrike" kern="1200" cap="none" spc="0" dirty="0">
                <a:solidFill>
                  <a:srgbClr val="FFFFFF"/>
                </a:solidFill>
                <a:uFillTx/>
                <a:latin typeface="Calibri"/>
              </a:rPr>
              <a:t> - </a:t>
            </a:r>
            <a:r>
              <a:rPr lang="lt-LT" sz="2400" b="0" i="0" u="none" strike="noStrike" kern="1200" cap="none" spc="0" baseline="0" dirty="0">
                <a:solidFill>
                  <a:srgbClr val="FFFFFF"/>
                </a:solidFill>
                <a:uFillTx/>
                <a:latin typeface="Calibri"/>
              </a:rPr>
              <a:t>medžių grupių kirtimai</a:t>
            </a:r>
            <a:r>
              <a:rPr lang="lt-LT" sz="2400" b="0" i="0" u="none" strike="noStrike" kern="1200" cap="none" spc="0" dirty="0">
                <a:solidFill>
                  <a:srgbClr val="FFFFFF"/>
                </a:solidFill>
                <a:uFillTx/>
                <a:latin typeface="Calibri"/>
              </a:rPr>
              <a:t> ir </a:t>
            </a:r>
            <a:r>
              <a:rPr lang="lt-LT" sz="2400" b="0" i="0" u="none" strike="noStrike" kern="1200" cap="none" spc="0" baseline="0" dirty="0">
                <a:solidFill>
                  <a:srgbClr val="FFFFFF"/>
                </a:solidFill>
                <a:uFillTx/>
                <a:latin typeface="Calibri"/>
              </a:rPr>
              <a:t>plynių kirtimai.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none" strike="noStrike" kern="1200" cap="none" spc="0" baseline="0" dirty="0">
                <a:solidFill>
                  <a:srgbClr val="FFFFFF"/>
                </a:solidFill>
                <a:uFillTx/>
                <a:latin typeface="Calibri"/>
              </a:rPr>
              <a:t>2. Vykdant plynių kirtimus rekomenduojama palikti medžius didelėmis plačiomis lajomis, kur įmanoma juos paliekant grupėmis. Bendras paliekamų medžių skalsumas turi būti apie 0,2. Baigus darbus, iki 75 proc. iškirstos teritorijos rekomenduojama išdeginti miško paklotę.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C92D-097E-4A85-B125-9E1043620718}"/>
              </a:ext>
            </a:extLst>
          </p:cNvPr>
          <p:cNvSpPr txBox="1">
            <a:spLocks noGrp="1"/>
          </p:cNvSpPr>
          <p:nvPr>
            <p:ph type="title"/>
          </p:nvPr>
        </p:nvSpPr>
        <p:spPr>
          <a:xfrm>
            <a:off x="285750" y="236536"/>
            <a:ext cx="10515600" cy="963613"/>
          </a:xfrm>
        </p:spPr>
        <p:txBody>
          <a:bodyPr/>
          <a:lstStyle/>
          <a:p>
            <a:pPr lvl="0"/>
            <a:r>
              <a:rPr lang="lt-LT" dirty="0"/>
              <a:t>91T0 Kerpiniai pušynai (IV)</a:t>
            </a:r>
          </a:p>
        </p:txBody>
      </p:sp>
      <p:sp>
        <p:nvSpPr>
          <p:cNvPr id="3" name="Rectangle 4">
            <a:extLst>
              <a:ext uri="{FF2B5EF4-FFF2-40B4-BE49-F238E27FC236}">
                <a16:creationId xmlns:a16="http://schemas.microsoft.com/office/drawing/2014/main" id="{32644769-CEFC-47FD-8272-8150A00CDC02}"/>
              </a:ext>
            </a:extLst>
          </p:cNvPr>
          <p:cNvSpPr/>
          <p:nvPr/>
        </p:nvSpPr>
        <p:spPr>
          <a:xfrm>
            <a:off x="250033" y="1138235"/>
            <a:ext cx="11777664" cy="517064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1" i="0" u="none" strike="noStrike" kern="1200" cap="none" spc="0" baseline="0" dirty="0">
                <a:solidFill>
                  <a:srgbClr val="FFFFFF"/>
                </a:solidFill>
                <a:uFillTx/>
                <a:latin typeface="Arial" panose="020B0604020202020204" pitchFamily="34" charset="0"/>
                <a:cs typeface="Arial" panose="020B0604020202020204" pitchFamily="34" charset="0"/>
              </a:rPr>
              <a:t>Blogos būklės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kerpinių pušynų natūraliose buveinėse rekomenduojama vykdyti šias </a:t>
            </a:r>
            <a:r>
              <a:rPr lang="lt-LT" sz="2000" b="0" i="0" u="none" strike="noStrike" kern="1200" cap="none" spc="0" baseline="0" dirty="0" err="1">
                <a:solidFill>
                  <a:srgbClr val="FFFFFF"/>
                </a:solidFill>
                <a:uFillTx/>
                <a:latin typeface="Arial" panose="020B0604020202020204" pitchFamily="34" charset="0"/>
                <a:cs typeface="Arial" panose="020B0604020202020204" pitchFamily="34" charset="0"/>
              </a:rPr>
              <a:t>gamtotvarkos</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 priemonės: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lt-LT" sz="2000" b="0" u="sng" strike="noStrike" kern="1200" cap="none" spc="0" baseline="0" dirty="0">
                <a:solidFill>
                  <a:srgbClr val="FFFFFF"/>
                </a:solidFill>
                <a:uFillTx/>
                <a:latin typeface="Arial" panose="020B0604020202020204" pitchFamily="34" charset="0"/>
                <a:cs typeface="Arial" panose="020B0604020202020204" pitchFamily="34" charset="0"/>
              </a:rPr>
              <a:t>Tinkamo medyno skalsumo palaikymas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(optimalus skalsumas yra 0,5 – 0,7). Jei skalsumas viršija 0,7 - medynas gali būti retinamas gerinant apšvietimo sąlygas. </a:t>
            </a:r>
          </a:p>
          <a:p>
            <a:pPr lvl="0">
              <a:spcBef>
                <a:spcPts val="600"/>
              </a:spcBef>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2. </a:t>
            </a:r>
            <a:r>
              <a:rPr lang="lt-LT" sz="2000" u="sng" dirty="0" err="1">
                <a:solidFill>
                  <a:srgbClr val="FFFFFF"/>
                </a:solidFill>
                <a:latin typeface="Arial" panose="020B0604020202020204" pitchFamily="34" charset="0"/>
                <a:cs typeface="Arial" panose="020B0604020202020204" pitchFamily="34" charset="0"/>
              </a:rPr>
              <a:t>Sukcesijos</a:t>
            </a:r>
            <a:r>
              <a:rPr lang="lt-LT" sz="2000" u="sng" dirty="0">
                <a:solidFill>
                  <a:srgbClr val="FFFFFF"/>
                </a:solidFill>
                <a:latin typeface="Arial" panose="020B0604020202020204" pitchFamily="34" charset="0"/>
                <a:cs typeface="Arial" panose="020B0604020202020204" pitchFamily="34" charset="0"/>
              </a:rPr>
              <a:t> stabdymas:</a:t>
            </a:r>
          </a:p>
          <a:p>
            <a:pPr marL="914400" lvl="1" indent="-457200">
              <a:buAutoNum type="alphaUcPeriod"/>
              <a:defRPr sz="1800" b="0" i="0" u="none" strike="noStrike" kern="0" cap="none" spc="0" baseline="0">
                <a:solidFill>
                  <a:srgbClr val="000000"/>
                </a:solidFill>
                <a:uFillTx/>
              </a:defRPr>
            </a:pPr>
            <a:r>
              <a:rPr lang="lt-LT" sz="2000" i="1" dirty="0">
                <a:solidFill>
                  <a:srgbClr val="FFFFFF"/>
                </a:solidFill>
                <a:latin typeface="Arial" panose="020B0604020202020204" pitchFamily="34" charset="0"/>
                <a:cs typeface="Arial" panose="020B0604020202020204" pitchFamily="34" charset="0"/>
              </a:rPr>
              <a:t>Eglių šalinimas. </a:t>
            </a:r>
            <a:r>
              <a:rPr lang="lt-LT" sz="2000" dirty="0">
                <a:solidFill>
                  <a:srgbClr val="FFFFFF"/>
                </a:solidFill>
                <a:latin typeface="Arial" panose="020B0604020202020204" pitchFamily="34" charset="0"/>
                <a:cs typeface="Arial" panose="020B0604020202020204" pitchFamily="34" charset="0"/>
              </a:rPr>
              <a:t>Eglių atsiradimas ilgainiui gali sumažinti buveinės būklę ar lemti buveinės </a:t>
            </a:r>
            <a:r>
              <a:rPr lang="lt-LT" sz="2000" dirty="0" err="1">
                <a:solidFill>
                  <a:srgbClr val="FFFFFF"/>
                </a:solidFill>
                <a:latin typeface="Arial" panose="020B0604020202020204" pitchFamily="34" charset="0"/>
                <a:cs typeface="Arial" panose="020B0604020202020204" pitchFamily="34" charset="0"/>
              </a:rPr>
              <a:t>sukcesiją</a:t>
            </a:r>
            <a:r>
              <a:rPr lang="lt-LT" sz="2000" dirty="0">
                <a:solidFill>
                  <a:srgbClr val="FFFFFF"/>
                </a:solidFill>
                <a:latin typeface="Arial" panose="020B0604020202020204" pitchFamily="34" charset="0"/>
                <a:cs typeface="Arial" panose="020B0604020202020204" pitchFamily="34" charset="0"/>
              </a:rPr>
              <a:t> į Vakarų taigos natūralią buveinę. </a:t>
            </a:r>
          </a:p>
          <a:p>
            <a:pPr lvl="0" defTabSz="452438">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B. </a:t>
            </a:r>
            <a:r>
              <a:rPr lang="lt-LT" sz="2000" i="1" dirty="0">
                <a:solidFill>
                  <a:srgbClr val="FFFFFF"/>
                </a:solidFill>
                <a:latin typeface="Arial" panose="020B0604020202020204" pitchFamily="34" charset="0"/>
                <a:cs typeface="Arial" panose="020B0604020202020204" pitchFamily="34" charset="0"/>
              </a:rPr>
              <a:t>Dalies lapuočių medžių šalinimas. </a:t>
            </a:r>
            <a:r>
              <a:rPr lang="lt-LT" sz="2000" dirty="0">
                <a:solidFill>
                  <a:srgbClr val="FFFFFF"/>
                </a:solidFill>
                <a:latin typeface="Arial" panose="020B0604020202020204" pitchFamily="34" charset="0"/>
                <a:cs typeface="Arial" panose="020B0604020202020204" pitchFamily="34" charset="0"/>
              </a:rPr>
              <a:t>Siekiama palaikyti lapuočių medžių dalį ne daugiau 20 proc. </a:t>
            </a:r>
          </a:p>
          <a:p>
            <a:pPr lvl="0">
              <a:spcBef>
                <a:spcPts val="600"/>
              </a:spcBef>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3. </a:t>
            </a:r>
            <a:r>
              <a:rPr lang="lt-LT" sz="2000" u="sng" dirty="0">
                <a:solidFill>
                  <a:srgbClr val="FFFFFF"/>
                </a:solidFill>
                <a:latin typeface="Arial" panose="020B0604020202020204" pitchFamily="34" charset="0"/>
                <a:cs typeface="Arial" panose="020B0604020202020204" pitchFamily="34" charset="0"/>
              </a:rPr>
              <a:t>Mažo intensyvumo kontroliuojamas paklotės deginimas. </a:t>
            </a:r>
            <a:r>
              <a:rPr lang="lt-LT" sz="2000" dirty="0">
                <a:solidFill>
                  <a:srgbClr val="FFFFFF"/>
                </a:solidFill>
                <a:latin typeface="Arial" panose="020B0604020202020204" pitchFamily="34" charset="0"/>
                <a:cs typeface="Arial" panose="020B0604020202020204" pitchFamily="34" charset="0"/>
              </a:rPr>
              <a:t>Priemonė planuojama kai:</a:t>
            </a:r>
          </a:p>
          <a:p>
            <a:pPr lvl="1">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Įsivyrauja nebūdinga žolinė ir sumedėjusi augmenija.</a:t>
            </a:r>
          </a:p>
          <a:p>
            <a:pPr lvl="1">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Didėja humuso kiekis miško paklotėje ar miško paklotės storis.</a:t>
            </a:r>
          </a:p>
          <a:p>
            <a:pPr lvl="1">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Reikia paskatinti medyno atsikūrimą ar paruošti dirvą. </a:t>
            </a:r>
          </a:p>
          <a:p>
            <a:pPr lvl="0">
              <a:defRPr sz="1800" b="0" i="0" u="none" strike="noStrike" kern="0" cap="none" spc="0" baseline="0">
                <a:solidFill>
                  <a:srgbClr val="000000"/>
                </a:solidFill>
                <a:uFillTx/>
              </a:defRPr>
            </a:pPr>
            <a:endParaRPr lang="lt-LT" sz="2000" dirty="0">
              <a:solidFill>
                <a:srgbClr val="FFFFFF"/>
              </a:solidFill>
              <a:latin typeface="Arial" panose="020B0604020202020204" pitchFamily="34" charset="0"/>
              <a:cs typeface="Arial" panose="020B060402020202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203200"/>
            <a:ext cx="10515600" cy="1325563"/>
          </a:xfrm>
        </p:spPr>
        <p:txBody>
          <a:bodyPr/>
          <a:lstStyle/>
          <a:p>
            <a:r>
              <a:rPr lang="lt-LT" dirty="0"/>
              <a:t>9080 *Pelkėti lapuočių miškai (I)</a:t>
            </a:r>
          </a:p>
        </p:txBody>
      </p:sp>
      <p:sp>
        <p:nvSpPr>
          <p:cNvPr id="5" name="Rectangle 4">
            <a:extLst>
              <a:ext uri="{FF2B5EF4-FFF2-40B4-BE49-F238E27FC236}">
                <a16:creationId xmlns:a16="http://schemas.microsoft.com/office/drawing/2014/main" id="{C6FB9D03-10B9-4DEC-BC19-2776176D652B}"/>
              </a:ext>
            </a:extLst>
          </p:cNvPr>
          <p:cNvSpPr/>
          <p:nvPr/>
        </p:nvSpPr>
        <p:spPr>
          <a:xfrm>
            <a:off x="180975" y="1211784"/>
            <a:ext cx="6207793" cy="3093154"/>
          </a:xfrm>
          <a:prstGeom prst="rect">
            <a:avLst/>
          </a:prstGeom>
        </p:spPr>
        <p:txBody>
          <a:bodyPr wrap="square">
            <a:spAutoFit/>
          </a:bodyPr>
          <a:lstStyle/>
          <a:p>
            <a:pPr marL="342900" indent="-342900" algn="just">
              <a:spcAft>
                <a:spcPts val="60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 formuojasi nuolat paviršiuje telkšančio ir kasmet užliejamo polaidžio vandens veikimo zonoje.</a:t>
            </a:r>
          </a:p>
          <a:p>
            <a:pPr marL="342900" indent="-342900" algn="just">
              <a:spcAft>
                <a:spcPts val="60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Šiam tipui būdingi šlapi juodalksnynai, beržynai su galima ąžuolo, uosio ir eglės priemaiša. </a:t>
            </a:r>
          </a:p>
          <a:p>
            <a:pPr marL="342900" indent="-342900" algn="just">
              <a:spcAft>
                <a:spcPts val="60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 yra stabili, kuriai didžiausią įtaką turi hidrologinio režimo pokyčiai ir miško ūkinė veikla. </a:t>
            </a:r>
          </a:p>
          <a:p>
            <a:pPr marL="342900" indent="-342900" algn="just">
              <a:spcAft>
                <a:spcPts val="0"/>
              </a:spcAft>
              <a:buFont typeface="Arial" panose="020B0604020202020204" pitchFamily="34" charset="0"/>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Dažniausiai šioms buveinėms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priemonės netaikomos.</a:t>
            </a:r>
          </a:p>
        </p:txBody>
      </p:sp>
      <p:pic>
        <p:nvPicPr>
          <p:cNvPr id="1026" name="Picture 2" descr="https://upload.wikimedia.org/wikipedia/commons/thumb/0/06/Briesetal_bei_Briese.JPG/1024px-Briesetal_bei_Briese.JPG?159695682732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4369" y="1496387"/>
            <a:ext cx="5416268" cy="40622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871" y="4537667"/>
            <a:ext cx="6096000" cy="1124090"/>
          </a:xfrm>
          <a:prstGeom prst="rect">
            <a:avLst/>
          </a:prstGeom>
        </p:spPr>
        <p:txBody>
          <a:bodyPr>
            <a:spAutoFit/>
          </a:bodyPr>
          <a:lstStyle/>
          <a:p>
            <a:pPr indent="342900" algn="just">
              <a:lnSpc>
                <a:spcPct val="115000"/>
              </a:lnSpc>
              <a:spcAft>
                <a:spcPts val="0"/>
              </a:spcAft>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Tvarkymo tikslas </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išlaikyti ar atkurti stabilų hidrologinį režimą ir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vienaardį</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ar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dviardį</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buveinei būdingą medyną.</a:t>
            </a:r>
          </a:p>
        </p:txBody>
      </p:sp>
    </p:spTree>
    <p:extLst>
      <p:ext uri="{BB962C8B-B14F-4D97-AF65-F5344CB8AC3E}">
        <p14:creationId xmlns:p14="http://schemas.microsoft.com/office/powerpoint/2010/main" val="425737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78164C-E286-4398-AEF2-A430D098C91E}"/>
              </a:ext>
            </a:extLst>
          </p:cNvPr>
          <p:cNvSpPr/>
          <p:nvPr/>
        </p:nvSpPr>
        <p:spPr>
          <a:xfrm>
            <a:off x="390915" y="302844"/>
            <a:ext cx="10960693" cy="707886"/>
          </a:xfrm>
          <a:prstGeom prst="rect">
            <a:avLst/>
          </a:prstGeom>
        </p:spPr>
        <p:txBody>
          <a:bodyPr wrap="none">
            <a:spAutoFit/>
          </a:bodyPr>
          <a:lstStyle/>
          <a:p>
            <a:pPr lvl="0"/>
            <a:r>
              <a:rPr lang="lt-LT" sz="4000" dirty="0">
                <a:solidFill>
                  <a:schemeClr val="bg1"/>
                </a:solidFill>
              </a:rPr>
              <a:t>ES Svarbos natūralių miško buveinių apsaugos būdai</a:t>
            </a:r>
          </a:p>
        </p:txBody>
      </p:sp>
      <p:sp>
        <p:nvSpPr>
          <p:cNvPr id="8" name="TextBox 7">
            <a:extLst>
              <a:ext uri="{FF2B5EF4-FFF2-40B4-BE49-F238E27FC236}">
                <a16:creationId xmlns:a16="http://schemas.microsoft.com/office/drawing/2014/main" id="{E281D7B9-4F72-461A-A6D9-17FC7540D7BA}"/>
              </a:ext>
            </a:extLst>
          </p:cNvPr>
          <p:cNvSpPr txBox="1"/>
          <p:nvPr/>
        </p:nvSpPr>
        <p:spPr>
          <a:xfrm>
            <a:off x="271153" y="1826748"/>
            <a:ext cx="6446208" cy="5570756"/>
          </a:xfrm>
          <a:prstGeom prst="rect">
            <a:avLst/>
          </a:prstGeom>
          <a:noFill/>
        </p:spPr>
        <p:txBody>
          <a:bodyPr wrap="square" rtlCol="0">
            <a:spAutoFit/>
          </a:bodyPr>
          <a:lstStyle/>
          <a:p>
            <a:pPr>
              <a:spcAft>
                <a:spcPts val="1200"/>
              </a:spcAft>
            </a:pPr>
            <a:r>
              <a:rPr lang="lt-LT" sz="2800" dirty="0">
                <a:solidFill>
                  <a:schemeClr val="bg1"/>
                </a:solidFill>
              </a:rPr>
              <a:t>c. Daugelyje mūsų regiono valstybių BAST teritorijose visa veikla yra vertinama kokią įtaką ji turės saugomoms vertybėms ir vykdoma veikla, kuri </a:t>
            </a:r>
            <a:r>
              <a:rPr lang="lt-LT" sz="2800" dirty="0">
                <a:solidFill>
                  <a:schemeClr val="accent4">
                    <a:lumMod val="40000"/>
                    <a:lumOff val="60000"/>
                  </a:schemeClr>
                </a:solidFill>
              </a:rPr>
              <a:t>pagerins ar palaikys saugomų vertybių gerą būklę</a:t>
            </a:r>
            <a:r>
              <a:rPr lang="lt-LT" sz="2800" dirty="0">
                <a:solidFill>
                  <a:schemeClr val="bg1"/>
                </a:solidFill>
              </a:rPr>
              <a:t>;</a:t>
            </a:r>
          </a:p>
          <a:p>
            <a:pPr>
              <a:spcAft>
                <a:spcPts val="1200"/>
              </a:spcAft>
            </a:pPr>
            <a:r>
              <a:rPr lang="lt-LT" sz="2800" dirty="0">
                <a:solidFill>
                  <a:schemeClr val="bg1"/>
                </a:solidFill>
              </a:rPr>
              <a:t>d. Natūralios buveinės nėra rezervatai, todėl yra valstybių (pvz. Vokietija), kuriose dalyje natūralių buveinių yra leidžiamas naudojimas kertant medžius ar nedideles jų grupes, </a:t>
            </a:r>
            <a:r>
              <a:rPr lang="lt-LT" sz="2800" dirty="0">
                <a:solidFill>
                  <a:schemeClr val="accent4">
                    <a:lumMod val="40000"/>
                    <a:lumOff val="60000"/>
                  </a:schemeClr>
                </a:solidFill>
              </a:rPr>
              <a:t>imituojant natūralius trikdymo veiksnius</a:t>
            </a:r>
            <a:r>
              <a:rPr lang="lt-LT" sz="2800" dirty="0">
                <a:solidFill>
                  <a:schemeClr val="bg1"/>
                </a:solidFill>
              </a:rPr>
              <a:t>. </a:t>
            </a:r>
          </a:p>
          <a:p>
            <a:pPr marL="457200" indent="-457200">
              <a:spcAft>
                <a:spcPts val="1200"/>
              </a:spcAft>
              <a:buFontTx/>
              <a:buChar char="-"/>
            </a:pPr>
            <a:endParaRPr lang="lt-LT" sz="2800" dirty="0">
              <a:solidFill>
                <a:schemeClr val="bg1"/>
              </a:solidFill>
            </a:endParaRPr>
          </a:p>
        </p:txBody>
      </p:sp>
      <p:grpSp>
        <p:nvGrpSpPr>
          <p:cNvPr id="5" name="Group 4">
            <a:extLst>
              <a:ext uri="{FF2B5EF4-FFF2-40B4-BE49-F238E27FC236}">
                <a16:creationId xmlns:a16="http://schemas.microsoft.com/office/drawing/2014/main" id="{61698C55-2DD1-4DD4-8B41-EC3B5E5E6BA9}"/>
              </a:ext>
            </a:extLst>
          </p:cNvPr>
          <p:cNvGrpSpPr/>
          <p:nvPr/>
        </p:nvGrpSpPr>
        <p:grpSpPr>
          <a:xfrm>
            <a:off x="6860207" y="2193189"/>
            <a:ext cx="4971668" cy="3341463"/>
            <a:chOff x="2849290" y="2002949"/>
            <a:chExt cx="6597826" cy="4440650"/>
          </a:xfrm>
        </p:grpSpPr>
        <p:pic>
          <p:nvPicPr>
            <p:cNvPr id="9" name="Picture 8">
              <a:extLst>
                <a:ext uri="{FF2B5EF4-FFF2-40B4-BE49-F238E27FC236}">
                  <a16:creationId xmlns:a16="http://schemas.microsoft.com/office/drawing/2014/main" id="{4F260480-2F94-4619-A2A0-9927939F431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2849290" y="2002949"/>
              <a:ext cx="6597826" cy="4440650"/>
            </a:xfrm>
            <a:prstGeom prst="rect">
              <a:avLst/>
            </a:prstGeom>
          </p:spPr>
        </p:pic>
        <p:sp>
          <p:nvSpPr>
            <p:cNvPr id="10" name="Freeform: Shape 9">
              <a:extLst>
                <a:ext uri="{FF2B5EF4-FFF2-40B4-BE49-F238E27FC236}">
                  <a16:creationId xmlns:a16="http://schemas.microsoft.com/office/drawing/2014/main" id="{65533851-D3CE-4E2E-B9A7-FA3EFDF38BF3}"/>
                </a:ext>
              </a:extLst>
            </p:cNvPr>
            <p:cNvSpPr/>
            <p:nvPr/>
          </p:nvSpPr>
          <p:spPr>
            <a:xfrm>
              <a:off x="5308600" y="2237740"/>
              <a:ext cx="1140460" cy="1041400"/>
            </a:xfrm>
            <a:custGeom>
              <a:avLst/>
              <a:gdLst>
                <a:gd name="connsiteX0" fmla="*/ 170180 w 1140460"/>
                <a:gd name="connsiteY0" fmla="*/ 0 h 1041400"/>
                <a:gd name="connsiteX1" fmla="*/ 170180 w 1140460"/>
                <a:gd name="connsiteY1" fmla="*/ 0 h 1041400"/>
                <a:gd name="connsiteX2" fmla="*/ 198120 w 1140460"/>
                <a:gd name="connsiteY2" fmla="*/ 2540 h 1041400"/>
                <a:gd name="connsiteX3" fmla="*/ 233680 w 1140460"/>
                <a:gd name="connsiteY3" fmla="*/ 15240 h 1041400"/>
                <a:gd name="connsiteX4" fmla="*/ 1140460 w 1140460"/>
                <a:gd name="connsiteY4" fmla="*/ 439420 h 1041400"/>
                <a:gd name="connsiteX5" fmla="*/ 904240 w 1140460"/>
                <a:gd name="connsiteY5" fmla="*/ 952500 h 1041400"/>
                <a:gd name="connsiteX6" fmla="*/ 381000 w 1140460"/>
                <a:gd name="connsiteY6" fmla="*/ 739140 h 1041400"/>
                <a:gd name="connsiteX7" fmla="*/ 93980 w 1140460"/>
                <a:gd name="connsiteY7" fmla="*/ 1041400 h 1041400"/>
                <a:gd name="connsiteX8" fmla="*/ 0 w 1140460"/>
                <a:gd name="connsiteY8" fmla="*/ 264160 h 1041400"/>
                <a:gd name="connsiteX9" fmla="*/ 20320 w 1140460"/>
                <a:gd name="connsiteY9" fmla="*/ 246380 h 1041400"/>
                <a:gd name="connsiteX10" fmla="*/ 170180 w 1140460"/>
                <a:gd name="connsiteY10"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0460" h="1041400">
                  <a:moveTo>
                    <a:pt x="170180" y="0"/>
                  </a:moveTo>
                  <a:lnTo>
                    <a:pt x="170180" y="0"/>
                  </a:lnTo>
                  <a:cubicBezTo>
                    <a:pt x="179493" y="847"/>
                    <a:pt x="189026" y="358"/>
                    <a:pt x="198120" y="2540"/>
                  </a:cubicBezTo>
                  <a:cubicBezTo>
                    <a:pt x="210359" y="5477"/>
                    <a:pt x="233680" y="15240"/>
                    <a:pt x="233680" y="15240"/>
                  </a:cubicBezTo>
                  <a:lnTo>
                    <a:pt x="1140460" y="439420"/>
                  </a:lnTo>
                  <a:lnTo>
                    <a:pt x="904240" y="952500"/>
                  </a:lnTo>
                  <a:lnTo>
                    <a:pt x="381000" y="739140"/>
                  </a:lnTo>
                  <a:lnTo>
                    <a:pt x="93980" y="1041400"/>
                  </a:lnTo>
                  <a:lnTo>
                    <a:pt x="0" y="264160"/>
                  </a:lnTo>
                  <a:lnTo>
                    <a:pt x="20320" y="246380"/>
                  </a:lnTo>
                  <a:lnTo>
                    <a:pt x="17018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Freeform: Shape 10">
              <a:extLst>
                <a:ext uri="{FF2B5EF4-FFF2-40B4-BE49-F238E27FC236}">
                  <a16:creationId xmlns:a16="http://schemas.microsoft.com/office/drawing/2014/main" id="{E0E1DC9B-39AB-40C8-8A21-AC91DA4C9BEC}"/>
                </a:ext>
              </a:extLst>
            </p:cNvPr>
            <p:cNvSpPr/>
            <p:nvPr/>
          </p:nvSpPr>
          <p:spPr>
            <a:xfrm>
              <a:off x="5746750" y="4273550"/>
              <a:ext cx="663575" cy="977900"/>
            </a:xfrm>
            <a:custGeom>
              <a:avLst/>
              <a:gdLst>
                <a:gd name="connsiteX0" fmla="*/ 0 w 663575"/>
                <a:gd name="connsiteY0" fmla="*/ 304800 h 977900"/>
                <a:gd name="connsiteX1" fmla="*/ 279400 w 663575"/>
                <a:gd name="connsiteY1" fmla="*/ 0 h 977900"/>
                <a:gd name="connsiteX2" fmla="*/ 320675 w 663575"/>
                <a:gd name="connsiteY2" fmla="*/ 0 h 977900"/>
                <a:gd name="connsiteX3" fmla="*/ 523875 w 663575"/>
                <a:gd name="connsiteY3" fmla="*/ 38100 h 977900"/>
                <a:gd name="connsiteX4" fmla="*/ 663575 w 663575"/>
                <a:gd name="connsiteY4" fmla="*/ 200025 h 977900"/>
                <a:gd name="connsiteX5" fmla="*/ 600075 w 663575"/>
                <a:gd name="connsiteY5" fmla="*/ 977900 h 977900"/>
                <a:gd name="connsiteX6" fmla="*/ 393700 w 663575"/>
                <a:gd name="connsiteY6" fmla="*/ 866775 h 977900"/>
                <a:gd name="connsiteX7" fmla="*/ 361950 w 663575"/>
                <a:gd name="connsiteY7" fmla="*/ 358775 h 977900"/>
                <a:gd name="connsiteX8" fmla="*/ 142875 w 663575"/>
                <a:gd name="connsiteY8" fmla="*/ 488950 h 977900"/>
                <a:gd name="connsiteX9" fmla="*/ 0 w 663575"/>
                <a:gd name="connsiteY9" fmla="*/ 30480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575" h="977900">
                  <a:moveTo>
                    <a:pt x="0" y="304800"/>
                  </a:moveTo>
                  <a:lnTo>
                    <a:pt x="279400" y="0"/>
                  </a:lnTo>
                  <a:lnTo>
                    <a:pt x="320675" y="0"/>
                  </a:lnTo>
                  <a:lnTo>
                    <a:pt x="523875" y="38100"/>
                  </a:lnTo>
                  <a:lnTo>
                    <a:pt x="663575" y="200025"/>
                  </a:lnTo>
                  <a:lnTo>
                    <a:pt x="600075" y="977900"/>
                  </a:lnTo>
                  <a:lnTo>
                    <a:pt x="393700" y="866775"/>
                  </a:lnTo>
                  <a:lnTo>
                    <a:pt x="361950" y="358775"/>
                  </a:lnTo>
                  <a:lnTo>
                    <a:pt x="142875" y="488950"/>
                  </a:lnTo>
                  <a:lnTo>
                    <a:pt x="0" y="30480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Freeform: Shape 11">
              <a:extLst>
                <a:ext uri="{FF2B5EF4-FFF2-40B4-BE49-F238E27FC236}">
                  <a16:creationId xmlns:a16="http://schemas.microsoft.com/office/drawing/2014/main" id="{B032DC7D-CAC9-4262-A1AF-6369F1A8DB92}"/>
                </a:ext>
              </a:extLst>
            </p:cNvPr>
            <p:cNvSpPr/>
            <p:nvPr/>
          </p:nvSpPr>
          <p:spPr>
            <a:xfrm>
              <a:off x="3889375" y="2359025"/>
              <a:ext cx="730250" cy="1530350"/>
            </a:xfrm>
            <a:custGeom>
              <a:avLst/>
              <a:gdLst>
                <a:gd name="connsiteX0" fmla="*/ 0 w 730250"/>
                <a:gd name="connsiteY0" fmla="*/ 142875 h 1530350"/>
                <a:gd name="connsiteX1" fmla="*/ 0 w 730250"/>
                <a:gd name="connsiteY1" fmla="*/ 142875 h 1530350"/>
                <a:gd name="connsiteX2" fmla="*/ 53975 w 730250"/>
                <a:gd name="connsiteY2" fmla="*/ 92075 h 1530350"/>
                <a:gd name="connsiteX3" fmla="*/ 184150 w 730250"/>
                <a:gd name="connsiteY3" fmla="*/ 0 h 1530350"/>
                <a:gd name="connsiteX4" fmla="*/ 387350 w 730250"/>
                <a:gd name="connsiteY4" fmla="*/ 292100 h 1530350"/>
                <a:gd name="connsiteX5" fmla="*/ 346075 w 730250"/>
                <a:gd name="connsiteY5" fmla="*/ 838200 h 1530350"/>
                <a:gd name="connsiteX6" fmla="*/ 558800 w 730250"/>
                <a:gd name="connsiteY6" fmla="*/ 942975 h 1530350"/>
                <a:gd name="connsiteX7" fmla="*/ 730250 w 730250"/>
                <a:gd name="connsiteY7" fmla="*/ 1530350 h 1530350"/>
                <a:gd name="connsiteX8" fmla="*/ 92075 w 730250"/>
                <a:gd name="connsiteY8" fmla="*/ 1466850 h 1530350"/>
                <a:gd name="connsiteX9" fmla="*/ 0 w 730250"/>
                <a:gd name="connsiteY9" fmla="*/ 142875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250" h="1530350">
                  <a:moveTo>
                    <a:pt x="0" y="142875"/>
                  </a:moveTo>
                  <a:lnTo>
                    <a:pt x="0" y="142875"/>
                  </a:lnTo>
                  <a:lnTo>
                    <a:pt x="53975" y="92075"/>
                  </a:lnTo>
                  <a:lnTo>
                    <a:pt x="184150" y="0"/>
                  </a:lnTo>
                  <a:lnTo>
                    <a:pt x="387350" y="292100"/>
                  </a:lnTo>
                  <a:lnTo>
                    <a:pt x="346075" y="838200"/>
                  </a:lnTo>
                  <a:lnTo>
                    <a:pt x="558800" y="942975"/>
                  </a:lnTo>
                  <a:lnTo>
                    <a:pt x="730250" y="1530350"/>
                  </a:lnTo>
                  <a:lnTo>
                    <a:pt x="92075" y="1466850"/>
                  </a:lnTo>
                  <a:lnTo>
                    <a:pt x="0" y="142875"/>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grpSp>
      <p:sp>
        <p:nvSpPr>
          <p:cNvPr id="13" name="Rectangle 12">
            <a:extLst>
              <a:ext uri="{FF2B5EF4-FFF2-40B4-BE49-F238E27FC236}">
                <a16:creationId xmlns:a16="http://schemas.microsoft.com/office/drawing/2014/main" id="{E649C0C9-B660-4CAE-BF79-B639FDF6D303}"/>
              </a:ext>
            </a:extLst>
          </p:cNvPr>
          <p:cNvSpPr/>
          <p:nvPr/>
        </p:nvSpPr>
        <p:spPr>
          <a:xfrm>
            <a:off x="3244424" y="995751"/>
            <a:ext cx="8707852" cy="830997"/>
          </a:xfrm>
          <a:prstGeom prst="rect">
            <a:avLst/>
          </a:prstGeom>
        </p:spPr>
        <p:txBody>
          <a:bodyPr wrap="square">
            <a:spAutoFit/>
          </a:bodyPr>
          <a:lstStyle/>
          <a:p>
            <a:r>
              <a:rPr lang="lt-LT" sz="2400" dirty="0">
                <a:solidFill>
                  <a:schemeClr val="accent4">
                    <a:lumMod val="20000"/>
                    <a:lumOff val="80000"/>
                  </a:schemeClr>
                </a:solidFill>
              </a:rPr>
              <a:t>„Išsaugoti palankioje apsaugos būklėje buveinę „ 9080, Pelkėti lapuočių miškai“ ne mažesniame kaip 328 ha plote“</a:t>
            </a:r>
          </a:p>
        </p:txBody>
      </p:sp>
    </p:spTree>
    <p:extLst>
      <p:ext uri="{BB962C8B-B14F-4D97-AF65-F5344CB8AC3E}">
        <p14:creationId xmlns:p14="http://schemas.microsoft.com/office/powerpoint/2010/main" val="30007880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355-B5FA-4E34-AEA3-39D783911BD4}"/>
              </a:ext>
            </a:extLst>
          </p:cNvPr>
          <p:cNvSpPr txBox="1">
            <a:spLocks noGrp="1"/>
          </p:cNvSpPr>
          <p:nvPr>
            <p:ph type="title"/>
          </p:nvPr>
        </p:nvSpPr>
        <p:spPr>
          <a:xfrm>
            <a:off x="285750" y="236536"/>
            <a:ext cx="10515600" cy="963613"/>
          </a:xfrm>
        </p:spPr>
        <p:txBody>
          <a:bodyPr/>
          <a:lstStyle/>
          <a:p>
            <a:pPr lvl="0"/>
            <a:r>
              <a:rPr lang="lt-LT" dirty="0"/>
              <a:t>9080 *Pelkėti lapuočių miškai (II)</a:t>
            </a:r>
          </a:p>
        </p:txBody>
      </p:sp>
      <p:sp>
        <p:nvSpPr>
          <p:cNvPr id="3" name="Rectangle 4">
            <a:extLst>
              <a:ext uri="{FF2B5EF4-FFF2-40B4-BE49-F238E27FC236}">
                <a16:creationId xmlns:a16="http://schemas.microsoft.com/office/drawing/2014/main" id="{A9F41139-1561-428C-8185-4B297C5218BF}"/>
              </a:ext>
            </a:extLst>
          </p:cNvPr>
          <p:cNvSpPr/>
          <p:nvPr/>
        </p:nvSpPr>
        <p:spPr>
          <a:xfrm>
            <a:off x="207166" y="1247771"/>
            <a:ext cx="11777664" cy="378565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1" i="0" u="sng" strike="noStrike" kern="1200" cap="none" spc="0" baseline="0" dirty="0">
                <a:solidFill>
                  <a:srgbClr val="FFFFFF"/>
                </a:solidFill>
                <a:uFillTx/>
                <a:latin typeface="Calibri"/>
              </a:rPr>
              <a:t>Natūralios buveinės tvarkymo rekomendacijos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0" i="0" u="none" strike="noStrike" kern="1200" cap="none" spc="0" baseline="0" dirty="0">
                <a:solidFill>
                  <a:srgbClr val="FFFFFF"/>
                </a:solidFill>
                <a:uFillTx/>
                <a:latin typeface="Calibri"/>
              </a:rPr>
              <a:t>Pelkiniai lapuočių miškai priskirti II buveinių kategorijai, šiai natūraliai buveinei galimas tiek </a:t>
            </a:r>
            <a:r>
              <a:rPr lang="lt-LT" sz="2400" b="0" i="0" u="none" strike="noStrike" kern="1200" cap="none" spc="0" baseline="0" dirty="0" err="1">
                <a:solidFill>
                  <a:srgbClr val="FFFFFF"/>
                </a:solidFill>
                <a:uFillTx/>
                <a:latin typeface="Calibri"/>
              </a:rPr>
              <a:t>gamtotvarkos</a:t>
            </a:r>
            <a:r>
              <a:rPr lang="lt-LT" sz="2400" b="0" i="0" u="none" strike="noStrike" kern="1200" cap="none" spc="0" baseline="0" dirty="0">
                <a:solidFill>
                  <a:srgbClr val="FFFFFF"/>
                </a:solidFill>
                <a:uFillTx/>
                <a:latin typeface="Calibri"/>
              </a:rPr>
              <a:t> priemonių tiek ir buveinių tvarkymo priemonių BAST lygiu įgyvendinimas pagal bendroje dalyje pateiktus reikalavimus.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400" b="1" i="0" u="none" strike="noStrike" kern="1200" cap="none" spc="0" baseline="0" dirty="0">
                <a:solidFill>
                  <a:srgbClr val="FFFFFF"/>
                </a:solidFill>
                <a:uFillTx/>
                <a:latin typeface="Calibri"/>
              </a:rPr>
              <a:t>Geros būklės </a:t>
            </a:r>
            <a:r>
              <a:rPr lang="lt-LT" sz="2400" b="0" i="0" u="none" strike="noStrike" kern="1200" cap="none" spc="0" baseline="0" dirty="0">
                <a:solidFill>
                  <a:srgbClr val="FFFFFF"/>
                </a:solidFill>
                <a:uFillTx/>
                <a:latin typeface="Calibri"/>
              </a:rPr>
              <a:t>pelkėtų lapuočių miškų natūraliose buveinėse geriausias apsaugos režimas – ūkinės veiklos nevykdymas, todėl jose nerekomenduojama planuoti ūkinio naudojimo priemonių.</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p:txBody>
      </p:sp>
    </p:spTree>
    <p:extLst>
      <p:ext uri="{BB962C8B-B14F-4D97-AF65-F5344CB8AC3E}">
        <p14:creationId xmlns:p14="http://schemas.microsoft.com/office/powerpoint/2010/main" val="11729513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6165-4E3E-4B74-9E1D-E28B4BCE4CE6}"/>
              </a:ext>
            </a:extLst>
          </p:cNvPr>
          <p:cNvSpPr txBox="1">
            <a:spLocks noGrp="1"/>
          </p:cNvSpPr>
          <p:nvPr>
            <p:ph type="title"/>
          </p:nvPr>
        </p:nvSpPr>
        <p:spPr>
          <a:xfrm>
            <a:off x="285750" y="236536"/>
            <a:ext cx="10515600" cy="963613"/>
          </a:xfrm>
        </p:spPr>
        <p:txBody>
          <a:bodyPr/>
          <a:lstStyle/>
          <a:p>
            <a:pPr lvl="0"/>
            <a:r>
              <a:rPr lang="lt-LT" dirty="0"/>
              <a:t>9080 *Pelkėti lapuočių miškai (III)</a:t>
            </a:r>
          </a:p>
        </p:txBody>
      </p:sp>
      <p:sp>
        <p:nvSpPr>
          <p:cNvPr id="3" name="Rectangle 4">
            <a:extLst>
              <a:ext uri="{FF2B5EF4-FFF2-40B4-BE49-F238E27FC236}">
                <a16:creationId xmlns:a16="http://schemas.microsoft.com/office/drawing/2014/main" id="{66470CC9-AB41-43BD-BF6D-63CA5C445B2E}"/>
              </a:ext>
            </a:extLst>
          </p:cNvPr>
          <p:cNvSpPr/>
          <p:nvPr/>
        </p:nvSpPr>
        <p:spPr>
          <a:xfrm>
            <a:off x="240505" y="1009653"/>
            <a:ext cx="11777664" cy="501675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0" i="0" u="sng" strike="noStrike" kern="1200" cap="none" spc="0" baseline="0" dirty="0">
                <a:solidFill>
                  <a:srgbClr val="FFFFFF"/>
                </a:solidFill>
                <a:uFillTx/>
                <a:latin typeface="Arial" panose="020B0604020202020204" pitchFamily="34" charset="0"/>
                <a:cs typeface="Arial" panose="020B0604020202020204" pitchFamily="34" charset="0"/>
              </a:rPr>
              <a:t>BAST lygmeniu įgyvendinamos priemonės</a:t>
            </a: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1. Priklausomai nuo bendro Pelkėtų lapuočių miškų natūralių buveinių ploto saugomoje teritorijoje galimos šios priemonės:</a:t>
            </a:r>
          </a:p>
          <a:p>
            <a:pPr marL="892175" marR="0" lvl="0" algn="l" defTabSz="9144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Kai plotas yra 50 - 100 ha - medžių grupių kirtimai;</a:t>
            </a:r>
          </a:p>
          <a:p>
            <a:pPr marL="892175" marR="0" lvl="0" algn="l" defTabSz="914400" rtl="0" fontAlgn="auto" hangingPunct="1">
              <a:lnSpc>
                <a:spcPct val="100000"/>
              </a:lnSpc>
              <a:spcBef>
                <a:spcPts val="0"/>
              </a:spcBef>
              <a:spcAft>
                <a:spcPts val="1200"/>
              </a:spcAft>
              <a:buFont typeface="Arial" panose="020B0604020202020204" pitchFamily="34" charset="0"/>
              <a:buChar char="•"/>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Kai plotas yra &gt;100 ha</a:t>
            </a:r>
            <a:r>
              <a:rPr lang="lt-LT" sz="2000" b="0" i="0" u="none" strike="noStrike" kern="1200" cap="none" spc="0" dirty="0">
                <a:solidFill>
                  <a:srgbClr val="FFFFFF"/>
                </a:solidFill>
                <a:uFillTx/>
                <a:latin typeface="Arial" panose="020B0604020202020204" pitchFamily="34" charset="0"/>
                <a:cs typeface="Arial" panose="020B0604020202020204" pitchFamily="34" charset="0"/>
              </a:rPr>
              <a:t> -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medžių grupių kirtimai</a:t>
            </a:r>
            <a:r>
              <a:rPr lang="lt-LT" sz="2000" b="0" i="0" u="none" strike="noStrike" kern="1200" cap="none" spc="0" dirty="0">
                <a:solidFill>
                  <a:srgbClr val="FFFFFF"/>
                </a:solidFill>
                <a:uFillTx/>
                <a:latin typeface="Arial" panose="020B0604020202020204" pitchFamily="34" charset="0"/>
                <a:cs typeface="Arial" panose="020B0604020202020204" pitchFamily="34" charset="0"/>
              </a:rPr>
              <a:t> ir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plynių kirtimai.</a:t>
            </a:r>
          </a:p>
          <a:p>
            <a:pPr marR="0" lvl="0" algn="l" defTabSz="914400" rtl="0" fontAlgn="auto" hangingPunct="1">
              <a:lnSpc>
                <a:spcPct val="100000"/>
              </a:lnSpc>
              <a:spcBef>
                <a:spcPts val="0"/>
              </a:spcBef>
              <a:spcAft>
                <a:spcPts val="1200"/>
              </a:spcAft>
              <a:defRPr sz="1800" b="0" i="0" u="none" strike="noStrike" kern="0" cap="none" spc="0" baseline="0">
                <a:solidFill>
                  <a:srgbClr val="000000"/>
                </a:solidFill>
                <a:uFillTx/>
              </a:defRP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2. Kertant medžių grupes ir plynes formuojamos aikštelės/</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retmės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atsižvelgiant į esamo pomiškio ar II ardo buvimą ar į tikėtiną jaunuolyno atsiradimą. Po kirtimo formuojamoje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retmėje</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reikia palikti 0,2-0,3 skalsumo medyną. Apie pusę paliekamų medžių reikėtų palikti grupėmis. </a:t>
            </a:r>
          </a:p>
          <a:p>
            <a:pPr marR="0" lvl="0" algn="l" defTabSz="914400" rtl="0" fontAlgn="auto" hangingPunct="1">
              <a:lnSpc>
                <a:spcPct val="100000"/>
              </a:lnSpc>
              <a:spcBef>
                <a:spcPts val="0"/>
              </a:spcBef>
              <a:spcAft>
                <a:spcPts val="1200"/>
              </a:spcAft>
              <a:defRPr sz="1800" b="0" i="0" u="none" strike="noStrike" kern="0" cap="none" spc="0" baseline="0">
                <a:solidFill>
                  <a:srgbClr val="000000"/>
                </a:solidFill>
                <a:uFillTx/>
              </a:defRP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3. Atkuriant šias buveines formuojami medynai, kuriuos sudaro gryni ir mišrūs juodalksnynai, su beržais ir uosiais. Toleruotini ir kiti pavieniai vietinių rūšių medžiai. </a:t>
            </a:r>
          </a:p>
          <a:p>
            <a:pPr marR="0" lvl="0" algn="l" defTabSz="914400" rtl="0" fontAlgn="auto" hangingPunct="1">
              <a:lnSpc>
                <a:spcPct val="100000"/>
              </a:lnSpc>
              <a:spcBef>
                <a:spcPts val="0"/>
              </a:spcBef>
              <a:spcAft>
                <a:spcPts val="1200"/>
              </a:spcAft>
              <a:defRPr sz="1800" b="0" i="0" u="none" strike="noStrike" kern="0" cap="none" spc="0" baseline="0">
                <a:solidFill>
                  <a:srgbClr val="000000"/>
                </a:solidFill>
                <a:uFillTx/>
              </a:defRP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4. Esant labai tankiam ir medyno atsikūrimą stabdančiam trako ardui, galimas dalinis jo pašalinimas formuojamų aikštelių ir perspektyvaus jaunuolyno augimo vietose. </a:t>
            </a:r>
          </a:p>
          <a:p>
            <a:pPr marL="892175" marR="0" lvl="0" algn="l" defTabSz="9144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8911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203200"/>
            <a:ext cx="10515600" cy="1325563"/>
          </a:xfrm>
        </p:spPr>
        <p:txBody>
          <a:bodyPr/>
          <a:lstStyle/>
          <a:p>
            <a:r>
              <a:rPr lang="lt-LT" dirty="0"/>
              <a:t>9080 *Pelkėti lapuočių miškai (IV)</a:t>
            </a:r>
          </a:p>
        </p:txBody>
      </p:sp>
      <p:sp>
        <p:nvSpPr>
          <p:cNvPr id="3" name="Rectangle 2">
            <a:extLst>
              <a:ext uri="{FF2B5EF4-FFF2-40B4-BE49-F238E27FC236}">
                <a16:creationId xmlns:a16="http://schemas.microsoft.com/office/drawing/2014/main" id="{655FBDBD-E2D7-4501-9504-56A8A8A4D85A}"/>
              </a:ext>
            </a:extLst>
          </p:cNvPr>
          <p:cNvSpPr/>
          <p:nvPr/>
        </p:nvSpPr>
        <p:spPr>
          <a:xfrm>
            <a:off x="338139" y="1269127"/>
            <a:ext cx="6216898" cy="3447098"/>
          </a:xfrm>
          <a:prstGeom prst="rect">
            <a:avLst/>
          </a:prstGeom>
        </p:spPr>
        <p:txBody>
          <a:bodyPr wrap="square">
            <a:spAutoFit/>
          </a:bodyPr>
          <a:lstStyle/>
          <a:p>
            <a:pPr algn="just">
              <a:lnSpc>
                <a:spcPct val="115000"/>
              </a:lnSpc>
              <a:spcAft>
                <a:spcPts val="0"/>
              </a:spcAft>
            </a:pPr>
            <a:r>
              <a:rPr lang="lt-LT" sz="2000" b="1" u="sng"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sz="2000" b="1" u="sng" dirty="0">
                <a:solidFill>
                  <a:schemeClr val="bg1"/>
                </a:solidFill>
                <a:latin typeface="Arial" panose="020B0604020202020204" pitchFamily="34" charset="0"/>
                <a:ea typeface="Times New Roman" panose="02020603050405020304" pitchFamily="18" charset="0"/>
                <a:cs typeface="Arial" panose="020B0604020202020204" pitchFamily="34" charset="0"/>
              </a:rPr>
              <a:t> priemonės medyno lygiu</a:t>
            </a: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indent="457200" algn="just">
              <a:lnSpc>
                <a:spcPct val="115000"/>
              </a:lnSpc>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Invazinių rūšių naikinimas;</a:t>
            </a:r>
          </a:p>
          <a:p>
            <a:pPr marL="342900" lvl="0" indent="-342900" algn="just">
              <a:lnSpc>
                <a:spcPct val="115000"/>
              </a:lnSpc>
              <a:spcAft>
                <a:spcPts val="0"/>
              </a:spcAft>
              <a:buFont typeface="+mj-lt"/>
              <a:buAutoNum type="arabicPeriod"/>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Bebrų skaičiaus reguliavimas ir naujų bebrų patvankų šalinimas; </a:t>
            </a:r>
          </a:p>
          <a:p>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3. Hidrologinio režimo atstatymas. Priemonė taikoma gerai būklei atstatyti natūraliose buveinėse neigiamai paveiktose sausinimo.</a:t>
            </a:r>
            <a:endParaRPr lang="lt-LT" sz="2000" dirty="0">
              <a:solidFill>
                <a:schemeClr val="bg1"/>
              </a:solidFill>
              <a:latin typeface="Arial" panose="020B0604020202020204" pitchFamily="34" charset="0"/>
              <a:cs typeface="Arial" panose="020B0604020202020204" pitchFamily="34" charset="0"/>
            </a:endParaRPr>
          </a:p>
        </p:txBody>
      </p:sp>
      <p:pic>
        <p:nvPicPr>
          <p:cNvPr id="5" name="Picture 6" descr="pelk lap misk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73535" y="1875055"/>
            <a:ext cx="5418465" cy="406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858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1"/>
            <a:ext cx="10515600" cy="991518"/>
          </a:xfrm>
        </p:spPr>
        <p:txBody>
          <a:bodyPr/>
          <a:lstStyle/>
          <a:p>
            <a:r>
              <a:rPr lang="lt-LT" dirty="0"/>
              <a:t>9010 *Vakarų taiga (I)</a:t>
            </a:r>
          </a:p>
        </p:txBody>
      </p:sp>
      <p:sp>
        <p:nvSpPr>
          <p:cNvPr id="3" name="Rectangle 2">
            <a:extLst>
              <a:ext uri="{FF2B5EF4-FFF2-40B4-BE49-F238E27FC236}">
                <a16:creationId xmlns:a16="http://schemas.microsoft.com/office/drawing/2014/main" id="{6C06F493-6838-433F-8138-8122210CF645}"/>
              </a:ext>
            </a:extLst>
          </p:cNvPr>
          <p:cNvSpPr/>
          <p:nvPr/>
        </p:nvSpPr>
        <p:spPr>
          <a:xfrm>
            <a:off x="223837" y="819443"/>
            <a:ext cx="6699861" cy="5078313"/>
          </a:xfrm>
          <a:prstGeom prst="rect">
            <a:avLst/>
          </a:prstGeom>
        </p:spPr>
        <p:txBody>
          <a:bodyPr wrap="square">
            <a:spAutoFit/>
          </a:bodyPr>
          <a:lstStyle/>
          <a:p>
            <a:pPr marL="342900" indent="-342900" algn="just">
              <a:lnSpc>
                <a:spcPct val="115000"/>
              </a:lnSpc>
              <a:spcAft>
                <a:spcPts val="1200"/>
              </a:spcAft>
              <a:buFont typeface="Wingdings" panose="05000000000000000000" pitchFamily="2" charset="2"/>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Buveinė formuojasi maisto medžiagų neturtinguose sausuose ir vidutinio drėkinimo jauriniuose smėlio dirvožemiuose.</a:t>
            </a:r>
          </a:p>
          <a:p>
            <a:pPr marL="342900" indent="-342900" algn="just">
              <a:lnSpc>
                <a:spcPct val="115000"/>
              </a:lnSpc>
              <a:spcAft>
                <a:spcPts val="1200"/>
              </a:spcAft>
              <a:buFont typeface="Wingdings" panose="05000000000000000000" pitchFamily="2" charset="2"/>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Būdingi natūralūs seni spygliuočių ir mišrūs su beržu ir drebule miškai, taip pat gaisravietėse besiformuojantys pakaitiniai spygliuočių ir lapuočių medžių jaunuolynai. </a:t>
            </a:r>
          </a:p>
          <a:p>
            <a:pPr marL="342900" indent="-342900" algn="just">
              <a:lnSpc>
                <a:spcPct val="115000"/>
              </a:lnSpc>
              <a:spcAft>
                <a:spcPts val="1200"/>
              </a:spcAft>
              <a:buFont typeface="Wingdings" panose="05000000000000000000" pitchFamily="2" charset="2"/>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Būdinga rūšių neturtinga žolinė augalija ir gausi samanų danga. </a:t>
            </a:r>
          </a:p>
          <a:p>
            <a:pPr marL="342900" indent="-342900">
              <a:spcAft>
                <a:spcPts val="1200"/>
              </a:spcAft>
              <a:buFont typeface="Wingdings" panose="05000000000000000000" pitchFamily="2" charset="2"/>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Svarbiausi šios buveinės požymiai: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heterogeniška</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medyno amžiaus ir vertikalioji struktūra, daug negyvos ir pūvančios medienos, pavieniai seni medžiai, gaisrų pažaidos. </a:t>
            </a:r>
          </a:p>
          <a:p>
            <a:pPr marL="342900" indent="-342900">
              <a:buFont typeface="Wingdings" panose="05000000000000000000" pitchFamily="2" charset="2"/>
              <a:buChar char="§"/>
            </a:pPr>
            <a:r>
              <a:rPr lang="lt-LT" sz="2000" dirty="0">
                <a:solidFill>
                  <a:schemeClr val="bg1"/>
                </a:solidFill>
                <a:latin typeface="Arial" panose="020B0604020202020204" pitchFamily="34" charset="0"/>
                <a:cs typeface="Arial" panose="020B0604020202020204" pitchFamily="34" charset="0"/>
              </a:rPr>
              <a:t>Išskiriami 6 Vakarų taigos buveinės potipiai.</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1856" y="2148289"/>
            <a:ext cx="5027094" cy="3773277"/>
          </a:xfrm>
          <a:prstGeom prst="rect">
            <a:avLst/>
          </a:prstGeom>
        </p:spPr>
      </p:pic>
    </p:spTree>
    <p:extLst>
      <p:ext uri="{BB962C8B-B14F-4D97-AF65-F5344CB8AC3E}">
        <p14:creationId xmlns:p14="http://schemas.microsoft.com/office/powerpoint/2010/main" val="23424099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355-B5FA-4E34-AEA3-39D783911BD4}"/>
              </a:ext>
            </a:extLst>
          </p:cNvPr>
          <p:cNvSpPr txBox="1">
            <a:spLocks noGrp="1"/>
          </p:cNvSpPr>
          <p:nvPr>
            <p:ph type="title"/>
          </p:nvPr>
        </p:nvSpPr>
        <p:spPr>
          <a:xfrm>
            <a:off x="285750" y="236536"/>
            <a:ext cx="10515600" cy="963613"/>
          </a:xfrm>
        </p:spPr>
        <p:txBody>
          <a:bodyPr/>
          <a:lstStyle/>
          <a:p>
            <a:pPr lvl="0"/>
            <a:r>
              <a:rPr lang="lt-LT" dirty="0"/>
              <a:t>9010 *Vakarų taiga (II)</a:t>
            </a:r>
          </a:p>
        </p:txBody>
      </p:sp>
      <p:sp>
        <p:nvSpPr>
          <p:cNvPr id="3" name="Rectangle 4">
            <a:extLst>
              <a:ext uri="{FF2B5EF4-FFF2-40B4-BE49-F238E27FC236}">
                <a16:creationId xmlns:a16="http://schemas.microsoft.com/office/drawing/2014/main" id="{A9F41139-1561-428C-8185-4B297C5218BF}"/>
              </a:ext>
            </a:extLst>
          </p:cNvPr>
          <p:cNvSpPr/>
          <p:nvPr/>
        </p:nvSpPr>
        <p:spPr>
          <a:xfrm>
            <a:off x="207166" y="1247771"/>
            <a:ext cx="11777664" cy="421653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lt-LT"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Tvarkymo tikslas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išlaikyti ar atkurti medyną kuriame gausu negyvos medienos, didelė natūraliai buveinei būdingų kerpių, grybų, vabzdžių bei dirvožemio organizmų rūšių įvairovė. Palaikyti natūralią Vakarų taigai būdingą vystymosi dinamiką.</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1" i="0" u="sng"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1" i="0" u="sng" strike="noStrike" kern="1200" cap="none" spc="0" baseline="0" dirty="0">
                <a:solidFill>
                  <a:srgbClr val="FFFFFF"/>
                </a:solidFill>
                <a:uFillTx/>
                <a:latin typeface="Arial" panose="020B0604020202020204" pitchFamily="34" charset="0"/>
                <a:cs typeface="Arial" panose="020B0604020202020204" pitchFamily="34" charset="0"/>
              </a:rPr>
              <a:t>Natūralios buveinės tvarkymo rekomendacijos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Vakarų taiga priskirta II buveinių kategorijai, šiai natūraliai buveinei galimas tiek </a:t>
            </a:r>
            <a:r>
              <a:rPr lang="lt-LT" sz="2000" b="0" i="0" u="none" strike="noStrike" kern="1200" cap="none" spc="0" baseline="0" dirty="0" err="1">
                <a:solidFill>
                  <a:srgbClr val="FFFFFF"/>
                </a:solidFill>
                <a:uFillTx/>
                <a:latin typeface="Arial" panose="020B0604020202020204" pitchFamily="34" charset="0"/>
                <a:cs typeface="Arial" panose="020B0604020202020204" pitchFamily="34" charset="0"/>
              </a:rPr>
              <a:t>gamtotvarkos</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 priemonių tiek ir buveinių tvarkymo priemonių BAST lygiu įgyvendinimas pagal bendroje dalyje pateiktus reikalavimus.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000" b="0" i="0" u="none" strike="noStrike" kern="1200" cap="none" spc="0" baseline="0" dirty="0">
              <a:solidFill>
                <a:srgbClr val="FFFFFF"/>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1" i="0" u="none" strike="noStrike" kern="1200" cap="none" spc="0" baseline="0" dirty="0">
                <a:solidFill>
                  <a:srgbClr val="FFFFFF"/>
                </a:solidFill>
                <a:uFillTx/>
                <a:latin typeface="Arial" panose="020B0604020202020204" pitchFamily="34" charset="0"/>
                <a:cs typeface="Arial" panose="020B0604020202020204" pitchFamily="34" charset="0"/>
              </a:rPr>
              <a:t>Geros būklės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Vakarų taigos</a:t>
            </a:r>
            <a:r>
              <a:rPr lang="lt-LT" sz="2000" b="0" i="0" u="none" strike="noStrike" kern="1200" cap="none" spc="0" dirty="0">
                <a:solidFill>
                  <a:srgbClr val="FFFFFF"/>
                </a:solidFill>
                <a:uFillTx/>
                <a:latin typeface="Arial" panose="020B0604020202020204" pitchFamily="34" charset="0"/>
                <a:cs typeface="Arial" panose="020B0604020202020204" pitchFamily="34" charset="0"/>
              </a:rPr>
              <a:t> </a:t>
            </a:r>
            <a:r>
              <a:rPr lang="lt-LT" sz="2000" b="0" i="0" u="none" strike="noStrike" kern="1200" cap="none" spc="0" baseline="0" dirty="0">
                <a:solidFill>
                  <a:srgbClr val="FFFFFF"/>
                </a:solidFill>
                <a:uFillTx/>
                <a:latin typeface="Arial" panose="020B0604020202020204" pitchFamily="34" charset="0"/>
                <a:cs typeface="Arial" panose="020B0604020202020204" pitchFamily="34" charset="0"/>
              </a:rPr>
              <a:t>natūraliose buveinėse geriausias apsaugos režimas – ūkinės veiklos nevykdymas, todėl jose nerekomenduojama planuoti ūkinio naudojimo priemonių.</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t-LT" sz="2400" b="0" i="0" u="none" strike="noStrike" kern="1200" cap="none" spc="0" baseline="0" dirty="0">
              <a:solidFill>
                <a:srgbClr val="FFFFFF"/>
              </a:solidFill>
              <a:uFillTx/>
              <a:latin typeface="Calibri"/>
            </a:endParaRPr>
          </a:p>
        </p:txBody>
      </p:sp>
    </p:spTree>
    <p:extLst>
      <p:ext uri="{BB962C8B-B14F-4D97-AF65-F5344CB8AC3E}">
        <p14:creationId xmlns:p14="http://schemas.microsoft.com/office/powerpoint/2010/main" val="22801481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203200"/>
            <a:ext cx="10515600" cy="1325563"/>
          </a:xfrm>
        </p:spPr>
        <p:txBody>
          <a:bodyPr/>
          <a:lstStyle/>
          <a:p>
            <a:r>
              <a:rPr lang="lt-LT" dirty="0"/>
              <a:t>9010 *Vakarų taiga (III)</a:t>
            </a:r>
          </a:p>
        </p:txBody>
      </p:sp>
      <p:sp>
        <p:nvSpPr>
          <p:cNvPr id="3" name="Rectangle 2">
            <a:extLst>
              <a:ext uri="{FF2B5EF4-FFF2-40B4-BE49-F238E27FC236}">
                <a16:creationId xmlns:a16="http://schemas.microsoft.com/office/drawing/2014/main" id="{01E538D6-46BC-495B-A75B-25953A104A9F}"/>
              </a:ext>
            </a:extLst>
          </p:cNvPr>
          <p:cNvSpPr/>
          <p:nvPr/>
        </p:nvSpPr>
        <p:spPr>
          <a:xfrm>
            <a:off x="169068" y="1142801"/>
            <a:ext cx="11853863" cy="4247317"/>
          </a:xfrm>
          <a:prstGeom prst="rect">
            <a:avLst/>
          </a:prstGeom>
        </p:spPr>
        <p:txBody>
          <a:bodyPr wrap="square">
            <a:spAutoFit/>
          </a:bodyPr>
          <a:lstStyle/>
          <a:p>
            <a:pPr algn="just">
              <a:spcAft>
                <a:spcPts val="0"/>
              </a:spcAft>
            </a:pP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BAST lygmeniu įgyvendinamos priemonės</a:t>
            </a: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Priemonių įgyvendinimas vadovaujantis reikalavimais pateiktais bendroje rekomendacijų dalyje galimas tik šiuose potipiuose: </a:t>
            </a: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natūraliuose senuose eglynuose;</a:t>
            </a: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natūraliuose senuose pušynuose;</a:t>
            </a: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natūraliuose senuose mišriuose miškuose; </a:t>
            </a:r>
          </a:p>
          <a:p>
            <a:pPr algn="just">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 natūraliuose senuose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smulkialapių</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miškuose.</a:t>
            </a:r>
          </a:p>
          <a:p>
            <a:pPr algn="just">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1. Priklausomai nuo bendro Vakarų taigos natūralių buveinių ploto saugomoje teritorijoje galimos šios priemonės:</a:t>
            </a:r>
          </a:p>
          <a:p>
            <a:pPr marL="892175" lvl="0">
              <a:buFont typeface="Arial" panose="020B0604020202020204" pitchFamily="34" charset="0"/>
              <a:buChar char="•"/>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Kai plotas yra 50 - 100 ha – pavienių medžių kirtimai ir medžių grupių kirtimai;</a:t>
            </a:r>
          </a:p>
          <a:p>
            <a:pPr marL="892175" lvl="0">
              <a:spcAft>
                <a:spcPts val="1200"/>
              </a:spcAft>
              <a:buFont typeface="Arial" panose="020B0604020202020204" pitchFamily="34" charset="0"/>
              <a:buChar char="•"/>
              <a:defRPr sz="1800" b="0" i="0" u="none" strike="noStrike" kern="0" cap="none" spc="0" baseline="0">
                <a:solidFill>
                  <a:srgbClr val="000000"/>
                </a:solidFill>
                <a:uFillTx/>
              </a:defRPr>
            </a:pPr>
            <a:r>
              <a:rPr lang="lt-LT" sz="2000" dirty="0">
                <a:solidFill>
                  <a:srgbClr val="FFFFFF"/>
                </a:solidFill>
                <a:latin typeface="Arial" panose="020B0604020202020204" pitchFamily="34" charset="0"/>
                <a:cs typeface="Arial" panose="020B0604020202020204" pitchFamily="34" charset="0"/>
              </a:rPr>
              <a:t> Kai plotas yra &gt;100 ha – pavienių medžių kirtimai, medžių grupių kirtimai ir plynių kirtimai.</a:t>
            </a:r>
          </a:p>
          <a:p>
            <a:pPr algn="just">
              <a:spcAft>
                <a:spcPts val="0"/>
              </a:spcAft>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0920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61937" y="0"/>
            <a:ext cx="10515600" cy="1325563"/>
          </a:xfrm>
        </p:spPr>
        <p:txBody>
          <a:bodyPr/>
          <a:lstStyle/>
          <a:p>
            <a:r>
              <a:rPr lang="lt-LT" dirty="0"/>
              <a:t>9010 *Vakarų taiga (IV)</a:t>
            </a:r>
          </a:p>
        </p:txBody>
      </p:sp>
      <p:sp>
        <p:nvSpPr>
          <p:cNvPr id="3" name="Rectangle 2">
            <a:extLst>
              <a:ext uri="{FF2B5EF4-FFF2-40B4-BE49-F238E27FC236}">
                <a16:creationId xmlns:a16="http://schemas.microsoft.com/office/drawing/2014/main" id="{F925D3DE-81B9-4737-9675-37D113136A6B}"/>
              </a:ext>
            </a:extLst>
          </p:cNvPr>
          <p:cNvSpPr/>
          <p:nvPr/>
        </p:nvSpPr>
        <p:spPr>
          <a:xfrm>
            <a:off x="261937" y="1082656"/>
            <a:ext cx="11615737" cy="4801314"/>
          </a:xfrm>
          <a:prstGeom prst="rect">
            <a:avLst/>
          </a:prstGeom>
        </p:spPr>
        <p:txBody>
          <a:bodyPr wrap="square">
            <a:spAutoFit/>
          </a:bodyPr>
          <a:lstStyle/>
          <a:p>
            <a:pPr marL="265113" indent="-265113" algn="just">
              <a:lnSpc>
                <a:spcPct val="115000"/>
              </a:lnSpc>
              <a:spcAft>
                <a:spcPts val="120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2. Vykdant medžių grupių ir plynių kirtimus yra paliekama dalis I ir II ardo medžių. I ardo medžiai turi sudaryti ne mažiau nei pusę visų paliekamų medžių. Bendras paliekamų medžių skalsumas - ne mažiau nei 0,2. Bent pusė paliekamų medžių turi būti išdėstyti grupėse.</a:t>
            </a:r>
          </a:p>
          <a:p>
            <a:pPr marL="265113" indent="-265113"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3. Vykdant plynių kirtimus Vakarų taigoje privaloma:</a:t>
            </a:r>
          </a:p>
          <a:p>
            <a:pPr marL="715963" lvl="0" indent="-342900" algn="just">
              <a:lnSpc>
                <a:spcPct val="115000"/>
              </a:lnSpc>
              <a:spcAft>
                <a:spcPts val="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Natūralių senų pušynų potipyje bent 30 proc. iškertamų kirtaviečių plotų vykdyti mažo intensyvumo kontroliuojamą paklotės deginimą;</a:t>
            </a:r>
          </a:p>
          <a:p>
            <a:pPr marL="715963" lvl="0" indent="-342900" algn="just">
              <a:lnSpc>
                <a:spcPct val="115000"/>
              </a:lnSpc>
              <a:spcAft>
                <a:spcPts val="1200"/>
              </a:spcAft>
              <a:buFont typeface="+mj-lt"/>
              <a:buAutoNum type="alphaLcPeriod"/>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Natūralių senų eglynų potipyje dalyje iškertamų medžių kirtaviečių vykdyti mažo intensyvumo kontroliuojamą paklotės deginimą.</a:t>
            </a:r>
          </a:p>
          <a:p>
            <a:pPr lvl="0" algn="just">
              <a:lnSpc>
                <a:spcPct val="115000"/>
              </a:lnSpc>
              <a:spcAft>
                <a:spcPts val="120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4. Kertant eglynus ar medynus su eglėmis visada saugoti esamą eglės pomiškį ir II ardą.</a:t>
            </a:r>
          </a:p>
          <a:p>
            <a:pPr lvl="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5. Atkuriamuose medynuose turi vyrauti pušys, eglės su beržų, drebulių, rečiau kitų rūšių lapuočių medžių dalimi, priklausomai nuo formuojamo Vakarų taigos natūralių buveinių potipio. </a:t>
            </a:r>
          </a:p>
          <a:p>
            <a:pPr marL="342900" lvl="0" indent="-342900" algn="just">
              <a:lnSpc>
                <a:spcPct val="115000"/>
              </a:lnSpc>
              <a:spcAft>
                <a:spcPts val="0"/>
              </a:spcAft>
              <a:buFont typeface="+mj-lt"/>
              <a:buAutoNum type="alphaLcPeriod"/>
            </a:pPr>
            <a:endPar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27851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D571-3CA3-48D4-B7D0-3D7B9A97FF82}"/>
              </a:ext>
            </a:extLst>
          </p:cNvPr>
          <p:cNvSpPr>
            <a:spLocks noGrp="1"/>
          </p:cNvSpPr>
          <p:nvPr>
            <p:ph type="title"/>
          </p:nvPr>
        </p:nvSpPr>
        <p:spPr>
          <a:xfrm>
            <a:off x="223837" y="203200"/>
            <a:ext cx="10515600" cy="1325563"/>
          </a:xfrm>
        </p:spPr>
        <p:txBody>
          <a:bodyPr/>
          <a:lstStyle/>
          <a:p>
            <a:r>
              <a:rPr lang="lt-LT" dirty="0"/>
              <a:t>9010 *Vakarų taiga (V)</a:t>
            </a:r>
          </a:p>
        </p:txBody>
      </p:sp>
      <p:sp>
        <p:nvSpPr>
          <p:cNvPr id="3" name="Rectangle 2">
            <a:extLst>
              <a:ext uri="{FF2B5EF4-FFF2-40B4-BE49-F238E27FC236}">
                <a16:creationId xmlns:a16="http://schemas.microsoft.com/office/drawing/2014/main" id="{204632C0-DDCA-4008-871B-9C4C070CC522}"/>
              </a:ext>
            </a:extLst>
          </p:cNvPr>
          <p:cNvSpPr/>
          <p:nvPr/>
        </p:nvSpPr>
        <p:spPr>
          <a:xfrm>
            <a:off x="383697" y="1388489"/>
            <a:ext cx="11329988" cy="4293483"/>
          </a:xfrm>
          <a:prstGeom prst="rect">
            <a:avLst/>
          </a:prstGeom>
        </p:spPr>
        <p:txBody>
          <a:bodyPr wrap="square">
            <a:spAutoFit/>
          </a:bodyPr>
          <a:lstStyle/>
          <a:p>
            <a:pPr indent="457200" algn="just">
              <a:lnSpc>
                <a:spcPct val="115000"/>
              </a:lnSpc>
              <a:spcAft>
                <a:spcPts val="0"/>
              </a:spcAft>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Blogos būklės Vakarų taigos natūraliose buveinėse rekomenduojama vykdyti šias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gamtotvarkos</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priemonės:</a:t>
            </a:r>
          </a:p>
          <a:p>
            <a:pPr marL="342900" lvl="0" indent="-342900" algn="just">
              <a:lnSpc>
                <a:spcPct val="115000"/>
              </a:lnSpc>
              <a:spcAft>
                <a:spcPts val="1200"/>
              </a:spcAft>
              <a:buFont typeface="+mj-lt"/>
              <a:buAutoNum type="arabicPeriod"/>
            </a:pP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Invazinių rūšių naikinimas.</a:t>
            </a:r>
          </a:p>
          <a:p>
            <a:pPr marL="342900" indent="-342900" algn="just">
              <a:lnSpc>
                <a:spcPct val="115000"/>
              </a:lnSpc>
              <a:buFont typeface="+mj-lt"/>
              <a:buAutoNum type="arabicPeriod"/>
            </a:pP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Mažo intensyvumo kontroliuojamas paklotės deginimas. </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a:t>
            </a:r>
          </a:p>
          <a:p>
            <a:pPr marL="800100" lvl="1" indent="-342900" algn="just">
              <a:lnSpc>
                <a:spcPct val="115000"/>
              </a:lnSpc>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iškertamų medžių grupių ir plynių vietose prieš arba po kirtimo; </a:t>
            </a:r>
          </a:p>
          <a:p>
            <a:pPr marL="800100" lvl="1" indent="-342900" algn="just">
              <a:lnSpc>
                <a:spcPct val="115000"/>
              </a:lnSpc>
              <a:spcAft>
                <a:spcPts val="1200"/>
              </a:spcAft>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normalaus drėgnumo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augavietėse</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esančiose spygliuočių ir mišriuose su spygliuočiais medynuose.</a:t>
            </a:r>
          </a:p>
          <a:p>
            <a:pPr marL="342900" lvl="0" indent="-342900" algn="just">
              <a:lnSpc>
                <a:spcPct val="115000"/>
              </a:lnSpc>
              <a:spcAft>
                <a:spcPts val="0"/>
              </a:spcAft>
              <a:buFont typeface="+mj-lt"/>
              <a:buAutoNum type="arabicPeriod"/>
            </a:pPr>
            <a:r>
              <a:rPr lang="lt-LT" sz="2000" u="sng" dirty="0">
                <a:solidFill>
                  <a:schemeClr val="bg1"/>
                </a:solidFill>
                <a:latin typeface="Arial" panose="020B0604020202020204" pitchFamily="34" charset="0"/>
                <a:ea typeface="Times New Roman" panose="02020603050405020304" pitchFamily="18" charset="0"/>
                <a:cs typeface="Arial" panose="020B0604020202020204" pitchFamily="34" charset="0"/>
              </a:rPr>
              <a:t>Tinkamo medyno skalsumo ir struktūros palaikymas. </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Priemonė taikoma siekiant:</a:t>
            </a:r>
          </a:p>
          <a:p>
            <a:pPr marL="800100" lvl="1" indent="-342900" algn="just">
              <a:lnSpc>
                <a:spcPct val="115000"/>
              </a:lnSpc>
              <a:buFontTx/>
              <a:buChar char="-"/>
            </a:pP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vienaamžiuose</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eglynuose ir medynuose su egle (ar unksminių rūšių dominuojančiuose medynuose) formuoti tvarų </a:t>
            </a:r>
            <a:r>
              <a:rPr lang="lt-LT"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įvairiaamžį</a:t>
            </a: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medyną; </a:t>
            </a:r>
          </a:p>
          <a:p>
            <a:pPr marL="800100" lvl="1" indent="-342900" algn="just">
              <a:lnSpc>
                <a:spcPct val="115000"/>
              </a:lnSpc>
              <a:buFontTx/>
              <a:buChar char="-"/>
            </a:pPr>
            <a:r>
              <a:rPr lang="lt-LT" sz="2000" dirty="0">
                <a:solidFill>
                  <a:schemeClr val="bg1"/>
                </a:solidFill>
                <a:latin typeface="Arial" panose="020B0604020202020204" pitchFamily="34" charset="0"/>
                <a:ea typeface="Times New Roman" panose="02020603050405020304" pitchFamily="18" charset="0"/>
                <a:cs typeface="Arial" panose="020B0604020202020204" pitchFamily="34" charset="0"/>
              </a:rPr>
              <a:t>sudaryti palankias apšvietimo sąlygas saugomoms rūšims. </a:t>
            </a:r>
          </a:p>
        </p:txBody>
      </p:sp>
    </p:spTree>
    <p:extLst>
      <p:ext uri="{BB962C8B-B14F-4D97-AF65-F5344CB8AC3E}">
        <p14:creationId xmlns:p14="http://schemas.microsoft.com/office/powerpoint/2010/main" val="6188150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31DB18-2F6E-4632-A25A-44F02092412B}"/>
              </a:ext>
            </a:extLst>
          </p:cNvPr>
          <p:cNvSpPr txBox="1">
            <a:spLocks/>
          </p:cNvSpPr>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bg1"/>
                </a:solidFill>
                <a:latin typeface="+mn-lt"/>
              </a:rPr>
              <a:t>D</a:t>
            </a:r>
            <a:r>
              <a:rPr lang="lt-LT" sz="6600" b="1">
                <a:solidFill>
                  <a:schemeClr val="bg1"/>
                </a:solidFill>
                <a:latin typeface="+mn-lt"/>
              </a:rPr>
              <a:t>ĖKOJAME UŽ DĖMESĮ</a:t>
            </a:r>
            <a:r>
              <a:rPr lang="en-GB" sz="6600" b="1" dirty="0">
                <a:solidFill>
                  <a:schemeClr val="bg1"/>
                </a:solidFill>
                <a:latin typeface="+mn-lt"/>
              </a:rPr>
              <a:t>!</a:t>
            </a:r>
            <a:endParaRPr lang="lt-LT" sz="6600" b="1" dirty="0">
              <a:solidFill>
                <a:schemeClr val="bg1"/>
              </a:solidFill>
              <a:latin typeface="+mn-lt"/>
            </a:endParaRPr>
          </a:p>
        </p:txBody>
      </p:sp>
    </p:spTree>
    <p:extLst>
      <p:ext uri="{BB962C8B-B14F-4D97-AF65-F5344CB8AC3E}">
        <p14:creationId xmlns:p14="http://schemas.microsoft.com/office/powerpoint/2010/main" val="398561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6824</TotalTime>
  <Words>9384</Words>
  <Application>Microsoft Office PowerPoint</Application>
  <PresentationFormat>Widescreen</PresentationFormat>
  <Paragraphs>1526</Paragraphs>
  <Slides>98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Arial Black</vt:lpstr>
      <vt:lpstr>Calibri</vt:lpstr>
      <vt:lpstr>Calibri Light</vt:lpstr>
      <vt:lpstr>Times New Roman</vt:lpstr>
      <vt:lpstr>Wingdings</vt:lpstr>
      <vt:lpstr>Office Theme</vt:lpstr>
      <vt:lpstr>EB svarbos natūralių miško buveinių BAST teritorijose tvarkymo rekomendacijos</vt:lpstr>
      <vt:lpstr>PowerPoint Presentation</vt:lpstr>
      <vt:lpstr>Įvadas</vt:lpstr>
      <vt:lpstr>PowerPoint Presentation</vt:lpstr>
      <vt:lpstr>Įvadas</vt:lpstr>
      <vt:lpstr>EB svarbos natūralios buveinės Lietuvos teritorijoje</vt:lpstr>
      <vt:lpstr>ES Svarbos natūralių buveinių apsauga Lietuvoje</vt:lpstr>
      <vt:lpstr>PowerPoint Presentation</vt:lpstr>
      <vt:lpstr>PowerPoint Presentation</vt:lpstr>
      <vt:lpstr>Natūralūs trikdymo veiksniai, kodėl svarbu ūkinės veiklos metu imituoti jų poveikį</vt:lpstr>
      <vt:lpstr>Natūralūs trikdymo veiksniai, kodėl svarbu ūkinės veiklos metu imituoti jų poveikį</vt:lpstr>
      <vt:lpstr>2020m. atlikta analizė: NATŪRALIŲ MIŠKO BUVEINIŲ BŪKLĖS PRIKLAUSOMYBĖ NUO JOS STRUKTŪROS BEI VYKDYTŲ KIRTIMŲ</vt:lpstr>
      <vt:lpstr>NATŪRALIŲ MIŠKO BUVEINIŲ BŪKLĖS ANALIZĖ PRIKLAUSOMAI NUO JOS STRUKTŪROS BEI VYKDYTŲ KIRTIMŲ</vt:lpstr>
      <vt:lpstr>NATŪRALIŲ MIŠKO BUVEINIŲ BŪKLĖS ANALIZĖ PRIKLAUSOMAI NUO JOS STRUKTŪROS BEI VYKDYTŲ KIRTIMŲ</vt:lpstr>
      <vt:lpstr>REZULTATAI: natūralias miško buveines veikiančių GLMM modelis, sudarytas žingsniniu metodu</vt:lpstr>
      <vt:lpstr>PowerPoint Presentation</vt:lpstr>
      <vt:lpstr>REZULTATAI: natūralias miško buveines veikiančių GLMM modelis, sudarytas žingsniniu metodu</vt:lpstr>
      <vt:lpstr>REZULTATAI: natūralias miško buveines veikiančių GLMM modelis, sudarytas žingsniniu metodu</vt:lpstr>
      <vt:lpstr>PowerPoint Presentation</vt:lpstr>
      <vt:lpstr>PowerPoint Presentation</vt:lpstr>
      <vt:lpstr>Natūralių buveinių skirstymas į grupes</vt:lpstr>
      <vt:lpstr>Pirma natūralių buveinių kategorija</vt:lpstr>
      <vt:lpstr>Antra natūralių buveinių kategorija</vt:lpstr>
      <vt:lpstr>PowerPoint Presentation</vt:lpstr>
      <vt:lpstr>PowerPoint Presentation</vt:lpstr>
      <vt:lpstr>PowerPoint Presentation</vt:lpstr>
      <vt:lpstr>30-70 taisyklė:</vt:lpstr>
      <vt:lpstr>30-70 taisyklė:</vt:lpstr>
      <vt:lpstr>30-70 taisyklė?</vt:lpstr>
      <vt:lpstr>Priskyrimas sklypo lygmeniu tvarkomoms buveinės: 30-70</vt:lpstr>
      <vt:lpstr>Buveinių hierarchinės atrankos rezultatai</vt:lpstr>
      <vt:lpstr>Priskyrimas sklypo lygmeniu tvarkomoms buveinės: 30-70</vt:lpstr>
      <vt:lpstr>PowerPoint Presentation</vt:lpstr>
      <vt:lpstr>PowerPoint Presentation</vt:lpstr>
      <vt:lpstr>Gamtotvarkos priemonės skirtos išsaugoti ar atkurti gerą natūralių buveinių būklę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Kam reikalingi BAST lygmeniu planuojami kraštovaizdžio natūralios dinamikos imitavimo kirtimai?</vt:lpstr>
      <vt:lpstr>Kirtimų klasifikacija -kraštovaizdžio natūralios dinamikos imitavimo kirtimai</vt:lpstr>
      <vt:lpstr>Kodėl kraštovaizdžio natūralios dinamikos imitavimo kirtimai?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Negyvos medienos kiekiai natūraliose buveinėse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Rekomendacijose esantys prieštaravimai dabar galiojantiems teisės aktams</vt:lpstr>
      <vt:lpstr>91T0 Kerpiniai pušynai (I)</vt:lpstr>
      <vt:lpstr>91T0 Kerpiniai pušynai (II)</vt:lpstr>
      <vt:lpstr>91T0 Kerpiniai pušynai (III)</vt:lpstr>
      <vt:lpstr>91T0 Kerpiniai pušynai (IV)</vt:lpstr>
      <vt:lpstr>9080 *Pelkėti lapuočių miškai (I)</vt:lpstr>
      <vt:lpstr>9080 *Pelkėti lapuočių miškai (II)</vt:lpstr>
      <vt:lpstr>9080 *Pelkėti lapuočių miškai (III)</vt:lpstr>
      <vt:lpstr>9080 *Pelkėti lapuočių miškai (IV)</vt:lpstr>
      <vt:lpstr>9010 *Vakarų taiga (I)</vt:lpstr>
      <vt:lpstr>9010 *Vakarų taiga (II)</vt:lpstr>
      <vt:lpstr>9010 *Vakarų taiga (III)</vt:lpstr>
      <vt:lpstr>9010 *Vakarų taiga (IV)</vt:lpstr>
      <vt:lpstr>9010 *Vakarų taiga (V)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Gamtos apsaugos prioritetai miškų ekosistemoms: mokslinis požiūris</dc:title>
  <dc:creator>G Brazaitis</dc:creator>
  <cp:lastModifiedBy>Gediminas Brazaitis</cp:lastModifiedBy>
  <cp:revision>485</cp:revision>
  <dcterms:created xsi:type="dcterms:W3CDTF">2019-01-22T13:27:27Z</dcterms:created>
  <dcterms:modified xsi:type="dcterms:W3CDTF">2021-03-09T15:04:22Z</dcterms:modified>
</cp:coreProperties>
</file>