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2" r:id="rId6"/>
  </p:sldMasterIdLst>
  <p:sldIdLst>
    <p:sldId id="256" r:id="rId7"/>
    <p:sldId id="269" r:id="rId8"/>
    <p:sldId id="275" r:id="rId9"/>
    <p:sldId id="270" r:id="rId10"/>
    <p:sldId id="276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 Semi-Bold Bold" panose="020B0604020202020204" charset="-70"/>
      <p:regular r:id="rId16"/>
    </p:embeddedFont>
    <p:embeddedFont>
      <p:font typeface="Montserrat" panose="020B0604020202020204" charset="-70"/>
      <p:regular r:id="rId17"/>
    </p:embeddedFont>
    <p:embeddedFont>
      <p:font typeface="Luthier" panose="020B0604020202020204" charset="-70"/>
      <p:regular r:id="rId18"/>
    </p:embeddedFont>
    <p:embeddedFont>
      <p:font typeface="Montserrat Classic" panose="020B0604020202020204" charset="-7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E5B09F-00FA-2000-B593-E6CD042D4B54}" v="2" dt="2021-03-04T07:45:20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708" autoAdjust="0"/>
  </p:normalViewPr>
  <p:slideViewPr>
    <p:cSldViewPr snapToGrid="0">
      <p:cViewPr varScale="1">
        <p:scale>
          <a:sx n="54" d="100"/>
          <a:sy n="54" d="100"/>
        </p:scale>
        <p:origin x="-629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324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55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89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99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7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78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58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7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16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28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87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229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2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560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46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68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07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6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23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51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67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1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6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468" b="1246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716325" y="1028700"/>
            <a:ext cx="95250" cy="8229600"/>
          </a:xfrm>
          <a:prstGeom prst="rect">
            <a:avLst/>
          </a:prstGeom>
          <a:solidFill>
            <a:srgbClr val="E6E7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811575" y="3569063"/>
            <a:ext cx="3284354" cy="314887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3420533"/>
            <a:ext cx="13129260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lt-LT" sz="4800" spc="128" dirty="0">
                <a:solidFill>
                  <a:srgbClr val="F6F6ED"/>
                </a:solidFill>
                <a:latin typeface="Luthier"/>
              </a:rPr>
              <a:t>EB SVARBOS NATŪRALIŲ MIŠKO BUVEINIŲ </a:t>
            </a:r>
            <a:r>
              <a:rPr lang="lt-LT" sz="4800" spc="128" dirty="0" smtClean="0">
                <a:solidFill>
                  <a:srgbClr val="F6F6ED"/>
                </a:solidFill>
                <a:latin typeface="Luthier"/>
              </a:rPr>
              <a:t>TVARKYMO REKOMENDACIJOS</a:t>
            </a:r>
          </a:p>
          <a:p>
            <a:pPr>
              <a:lnSpc>
                <a:spcPts val="8000"/>
              </a:lnSpc>
            </a:pPr>
            <a:endParaRPr lang="lt-LT" sz="4800" spc="128" dirty="0" smtClean="0">
              <a:solidFill>
                <a:srgbClr val="F6F6ED"/>
              </a:solidFill>
              <a:latin typeface="Luthier"/>
            </a:endParaRPr>
          </a:p>
          <a:p>
            <a:pPr algn="ctr">
              <a:lnSpc>
                <a:spcPts val="8000"/>
              </a:lnSpc>
            </a:pPr>
            <a:r>
              <a:rPr lang="lt-LT" sz="4800" spc="128" dirty="0" smtClean="0">
                <a:solidFill>
                  <a:srgbClr val="F6F6ED"/>
                </a:solidFill>
                <a:latin typeface="Luthier"/>
              </a:rPr>
              <a:t>Kodėl </a:t>
            </a:r>
            <a:r>
              <a:rPr lang="lt-LT" sz="4800" spc="128" dirty="0">
                <a:solidFill>
                  <a:srgbClr val="F6F6ED"/>
                </a:solidFill>
                <a:latin typeface="Luthier"/>
              </a:rPr>
              <a:t>reikia tokio dokumento?</a:t>
            </a:r>
            <a:endParaRPr lang="en-US" sz="6400" spc="128" dirty="0">
              <a:solidFill>
                <a:srgbClr val="F6F6ED"/>
              </a:solidFill>
              <a:latin typeface="Luth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1760" y="8122920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dirty="0" smtClean="0">
                <a:solidFill>
                  <a:schemeClr val="bg1"/>
                </a:solidFill>
              </a:rPr>
              <a:t>Algirdas Klimavičius</a:t>
            </a:r>
          </a:p>
          <a:p>
            <a:pPr algn="ctr"/>
            <a:r>
              <a:rPr lang="lt-LT" sz="3200" dirty="0" smtClean="0">
                <a:solidFill>
                  <a:schemeClr val="bg1"/>
                </a:solidFill>
              </a:rPr>
              <a:t>Aplinkos ministerijos Gamtos apsaugos politikos grupės vadovas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6" name="Picture 4" descr="A close up of a sign&#10;&#10;Description generated with very high confidence">
            <a:extLst>
              <a:ext uri="{FF2B5EF4-FFF2-40B4-BE49-F238E27FC236}">
                <a16:creationId xmlns="" xmlns:a16="http://schemas.microsoft.com/office/drawing/2014/main" id="{D62D8D79-375F-488B-9A1B-E5C7FD9DE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297" y="9332289"/>
            <a:ext cx="996627" cy="720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B1F990-909A-4F9B-B7F7-2F0AFDABA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600" y="9332290"/>
            <a:ext cx="1046811" cy="7205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DB2385B1-C762-41BC-BAF2-EF9D97B48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325" y="9056226"/>
            <a:ext cx="1159974" cy="12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492652" y="584173"/>
            <a:ext cx="8576148" cy="628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lt-LT" sz="5600" spc="112" dirty="0" smtClean="0">
                <a:solidFill>
                  <a:srgbClr val="F6F6ED"/>
                </a:solidFill>
                <a:latin typeface="Montserrat Classic"/>
              </a:rPr>
              <a:t>Kuris </a:t>
            </a:r>
            <a:r>
              <a:rPr lang="lt-LT" sz="5600" spc="112" dirty="0">
                <a:solidFill>
                  <a:srgbClr val="F6F6ED"/>
                </a:solidFill>
                <a:latin typeface="Montserrat Classic"/>
              </a:rPr>
              <a:t>iš klausimų svarbesnis: </a:t>
            </a:r>
            <a:endParaRPr lang="lt-LT" sz="5600" spc="112" dirty="0" smtClean="0">
              <a:solidFill>
                <a:srgbClr val="F6F6ED"/>
              </a:solidFill>
              <a:latin typeface="Montserrat Classic"/>
            </a:endParaRPr>
          </a:p>
          <a:p>
            <a:pPr>
              <a:lnSpc>
                <a:spcPts val="7000"/>
              </a:lnSpc>
            </a:pPr>
            <a:endParaRPr lang="lt-LT" sz="5600" spc="112" dirty="0">
              <a:solidFill>
                <a:srgbClr val="F6F6ED"/>
              </a:solidFill>
              <a:latin typeface="Montserrat Classic"/>
            </a:endParaRPr>
          </a:p>
          <a:p>
            <a:pPr>
              <a:lnSpc>
                <a:spcPts val="7000"/>
              </a:lnSpc>
            </a:pPr>
            <a:endParaRPr lang="lt-LT" sz="5600" spc="112" dirty="0" smtClean="0">
              <a:solidFill>
                <a:srgbClr val="F6F6ED"/>
              </a:solidFill>
              <a:latin typeface="Montserrat Classic"/>
            </a:endParaRPr>
          </a:p>
          <a:p>
            <a:pPr>
              <a:lnSpc>
                <a:spcPts val="7000"/>
              </a:lnSpc>
            </a:pPr>
            <a:r>
              <a:rPr lang="lt-LT" sz="5600" i="1" spc="112" dirty="0" smtClean="0">
                <a:solidFill>
                  <a:srgbClr val="F6F6ED"/>
                </a:solidFill>
                <a:latin typeface="Montserrat Classic"/>
              </a:rPr>
              <a:t>Kiek saugoti?</a:t>
            </a:r>
          </a:p>
          <a:p>
            <a:pPr>
              <a:lnSpc>
                <a:spcPts val="7000"/>
              </a:lnSpc>
            </a:pPr>
            <a:r>
              <a:rPr lang="lt-LT" sz="5600" spc="112" dirty="0" smtClean="0">
                <a:solidFill>
                  <a:srgbClr val="F6F6ED"/>
                </a:solidFill>
                <a:latin typeface="Montserrat Classic"/>
              </a:rPr>
              <a:t>ar </a:t>
            </a:r>
          </a:p>
          <a:p>
            <a:pPr>
              <a:lnSpc>
                <a:spcPts val="7000"/>
              </a:lnSpc>
            </a:pPr>
            <a:r>
              <a:rPr lang="lt-LT" sz="5600" i="1" spc="112" dirty="0" smtClean="0">
                <a:solidFill>
                  <a:srgbClr val="F6F6ED"/>
                </a:solidFill>
                <a:latin typeface="Montserrat Classic"/>
              </a:rPr>
              <a:t>Kaip </a:t>
            </a:r>
            <a:r>
              <a:rPr lang="lt-LT" sz="5600" i="1" spc="112" dirty="0">
                <a:solidFill>
                  <a:srgbClr val="F6F6ED"/>
                </a:solidFill>
                <a:latin typeface="Montserrat Classic"/>
              </a:rPr>
              <a:t>saugoti?</a:t>
            </a:r>
            <a:endParaRPr lang="en-US" sz="5600" i="1" spc="112" dirty="0">
              <a:solidFill>
                <a:srgbClr val="F6F6ED"/>
              </a:solidFill>
              <a:latin typeface="Montserrat Classic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778229" y="-181443"/>
            <a:ext cx="47625" cy="10439400"/>
          </a:xfrm>
          <a:prstGeom prst="rect">
            <a:avLst/>
          </a:prstGeom>
          <a:solidFill>
            <a:srgbClr val="F6F6ED"/>
          </a:solidFill>
        </p:spPr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DB2385B1-C762-41BC-BAF2-EF9D97B48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765" y="8791951"/>
            <a:ext cx="1159974" cy="12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4520" y="7543800"/>
            <a:ext cx="14188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4000" dirty="0">
                <a:solidFill>
                  <a:schemeClr val="bg1"/>
                </a:solidFill>
              </a:rPr>
              <a:t>Koks </a:t>
            </a:r>
            <a:r>
              <a:rPr lang="lt-LT" sz="4000" dirty="0" smtClean="0">
                <a:solidFill>
                  <a:schemeClr val="bg1"/>
                </a:solidFill>
              </a:rPr>
              <a:t>miško buveinių apsaugos uždavinys - plotas? </a:t>
            </a:r>
          </a:p>
          <a:p>
            <a:pPr lvl="0"/>
            <a:r>
              <a:rPr lang="lt-LT" sz="4000" dirty="0" smtClean="0">
                <a:solidFill>
                  <a:schemeClr val="bg1"/>
                </a:solidFill>
              </a:rPr>
              <a:t>Kokia miško </a:t>
            </a:r>
            <a:r>
              <a:rPr lang="lt-LT" sz="4000" dirty="0">
                <a:solidFill>
                  <a:schemeClr val="bg1"/>
                </a:solidFill>
              </a:rPr>
              <a:t>buveinių </a:t>
            </a:r>
            <a:r>
              <a:rPr lang="lt-LT" sz="4000" dirty="0" smtClean="0">
                <a:solidFill>
                  <a:schemeClr val="bg1"/>
                </a:solidFill>
              </a:rPr>
              <a:t>dalis yra </a:t>
            </a:r>
            <a:r>
              <a:rPr lang="lt-LT" sz="4000" dirty="0">
                <a:solidFill>
                  <a:schemeClr val="bg1"/>
                </a:solidFill>
              </a:rPr>
              <a:t>N2000 tinkle?</a:t>
            </a:r>
          </a:p>
          <a:p>
            <a:r>
              <a:rPr lang="lt-LT" sz="4000" dirty="0" smtClean="0">
                <a:solidFill>
                  <a:schemeClr val="bg1"/>
                </a:solidFill>
              </a:rPr>
              <a:t>Kodėl radus atsakymą į „kaip saugoti?“ palengvėja klausimas „kiek saugoti?“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DB2385B1-C762-41BC-BAF2-EF9D97B48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765" y="8791951"/>
            <a:ext cx="1159974" cy="12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4" y="748948"/>
            <a:ext cx="15215236" cy="85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9982" y="140677"/>
            <a:ext cx="4895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>
                <a:solidFill>
                  <a:schemeClr val="bg1"/>
                </a:solidFill>
              </a:rPr>
              <a:t>2021 m. sausio mėn. situacija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91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281" b="334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8374"/>
            <a:ext cx="18620623" cy="11345349"/>
          </a:xfrm>
          <a:prstGeom prst="rect">
            <a:avLst/>
          </a:prstGeom>
          <a:solidFill>
            <a:srgbClr val="000000">
              <a:alpha val="69803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6866"/>
            <a:ext cx="4493213" cy="10287000"/>
            <a:chOff x="0" y="0"/>
            <a:chExt cx="5990951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497" r="5497"/>
            <a:stretch>
              <a:fillRect/>
            </a:stretch>
          </p:blipFill>
          <p:spPr>
            <a:xfrm>
              <a:off x="0" y="0"/>
              <a:ext cx="5990951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7127" t="6832"/>
            <a:stretch>
              <a:fillRect/>
            </a:stretch>
          </p:blipFill>
          <p:spPr>
            <a:xfrm>
              <a:off x="0" y="4614333"/>
              <a:ext cx="5990951" cy="44873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37" b="37"/>
            <a:stretch>
              <a:fillRect/>
            </a:stretch>
          </p:blipFill>
          <p:spPr>
            <a:xfrm>
              <a:off x="0" y="9228667"/>
              <a:ext cx="5990951" cy="4487333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7148688" y="346060"/>
            <a:ext cx="1113931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lt-LT" sz="2799" spc="83" dirty="0" smtClean="0">
                <a:solidFill>
                  <a:srgbClr val="F6F6ED"/>
                </a:solidFill>
                <a:latin typeface="Montserrat Semi-Bold Bold"/>
              </a:rPr>
              <a:t>KOKS YRA BUVEINIŲ KOKYBĖS SPEKTRAS IR KOKIOS BŪKLĖS BUVEINĖS TURI MUMS RŪPĖTI?</a:t>
            </a:r>
            <a:endParaRPr lang="en-US" sz="2799" u="none" spc="83" dirty="0">
              <a:solidFill>
                <a:srgbClr val="F6F6ED"/>
              </a:solidFill>
              <a:latin typeface="Montserrat Semi-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09406" y="5103652"/>
            <a:ext cx="1113931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lt-LT" sz="2799" spc="83" dirty="0" smtClean="0">
                <a:solidFill>
                  <a:srgbClr val="F6F6ED"/>
                </a:solidFill>
                <a:latin typeface="Montserrat Semi-Bold Bold"/>
              </a:rPr>
              <a:t>AR </a:t>
            </a:r>
            <a:r>
              <a:rPr lang="lt-LT" sz="2799" spc="83" dirty="0" smtClean="0">
                <a:solidFill>
                  <a:srgbClr val="F6F6ED"/>
                </a:solidFill>
                <a:latin typeface="Montserrat Semi-Bold Bold"/>
              </a:rPr>
              <a:t>LT </a:t>
            </a:r>
            <a:r>
              <a:rPr lang="lt-LT" sz="2799" spc="83" dirty="0" smtClean="0">
                <a:solidFill>
                  <a:srgbClr val="F6F6ED"/>
                </a:solidFill>
                <a:latin typeface="Montserrat Semi-Bold Bold"/>
              </a:rPr>
              <a:t>AKTUALU ATKURTI MIŠKŲ NATŪRALUMĄ?</a:t>
            </a:r>
            <a:endParaRPr lang="en-US" sz="2799" u="none" spc="83" dirty="0">
              <a:solidFill>
                <a:srgbClr val="F6F6ED"/>
              </a:solidFill>
              <a:latin typeface="Montserrat Semi-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189130" y="8832037"/>
            <a:ext cx="10532207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lt-LT" sz="2799" spc="83" dirty="0" smtClean="0">
                <a:solidFill>
                  <a:srgbClr val="F6F6ED"/>
                </a:solidFill>
                <a:latin typeface="Montserrat Semi-Bold Bold"/>
              </a:rPr>
              <a:t>KOKIĄ TAKTIKĄ RINKTIS: PASYVI APSAUGA </a:t>
            </a:r>
            <a:r>
              <a:rPr lang="lt-LT" sz="2799" i="1" spc="83" dirty="0" err="1" smtClean="0">
                <a:solidFill>
                  <a:srgbClr val="F6F6ED"/>
                </a:solidFill>
                <a:latin typeface="Montserrat Semi-Bold Bold"/>
              </a:rPr>
              <a:t>vs</a:t>
            </a:r>
            <a:r>
              <a:rPr lang="lt-LT" sz="2799" spc="83" dirty="0" smtClean="0">
                <a:solidFill>
                  <a:srgbClr val="F6F6ED"/>
                </a:solidFill>
                <a:latin typeface="Montserrat Semi-Bold Bold"/>
              </a:rPr>
              <a:t>. AKTYVUS BUVEINIŲ KOKYBĖS ATKŪRIMAS?</a:t>
            </a:r>
            <a:endParaRPr lang="en-US" sz="2799" spc="83" dirty="0">
              <a:solidFill>
                <a:srgbClr val="F6F6ED"/>
              </a:solidFill>
              <a:latin typeface="Montserrat Semi-Bol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189130" y="9828156"/>
            <a:ext cx="11139312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Ar laukimas</a:t>
            </a:r>
            <a:r>
              <a:rPr lang="lt-LT" sz="2000" i="1" spc="52" dirty="0">
                <a:solidFill>
                  <a:srgbClr val="E6E7E2"/>
                </a:solidFill>
                <a:latin typeface="Montserrat"/>
              </a:rPr>
              <a:t>, </a:t>
            </a: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t.y. lėtas </a:t>
            </a:r>
            <a:r>
              <a:rPr lang="lt-LT" sz="2000" i="1" spc="52" dirty="0" err="1">
                <a:solidFill>
                  <a:srgbClr val="E6E7E2"/>
                </a:solidFill>
                <a:latin typeface="Montserrat"/>
              </a:rPr>
              <a:t>natūralėjimo</a:t>
            </a:r>
            <a:r>
              <a:rPr lang="lt-LT" sz="2000" i="1" spc="52" dirty="0">
                <a:solidFill>
                  <a:srgbClr val="E6E7E2"/>
                </a:solidFill>
                <a:latin typeface="Montserrat"/>
              </a:rPr>
              <a:t> </a:t>
            </a: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procesas, yra geriausia praktika?</a:t>
            </a:r>
            <a:endParaRPr lang="en-US" sz="2000" i="1" spc="52" dirty="0">
              <a:solidFill>
                <a:srgbClr val="E6E7E2"/>
              </a:solidFill>
              <a:latin typeface="Montserrat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300987" y="336535"/>
            <a:ext cx="404943" cy="404943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E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6301890" y="5048407"/>
            <a:ext cx="404943" cy="40494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ED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381614" y="8819879"/>
            <a:ext cx="404943" cy="404943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ED"/>
            </a:solidFill>
          </p:spPr>
        </p:sp>
      </p:grpSp>
      <p:pic>
        <p:nvPicPr>
          <p:cNvPr id="31" name="Picture 2">
            <a:extLst>
              <a:ext uri="{FF2B5EF4-FFF2-40B4-BE49-F238E27FC236}">
                <a16:creationId xmlns="" xmlns:a16="http://schemas.microsoft.com/office/drawing/2014/main" id="{DB2385B1-C762-41BC-BAF2-EF9D97B48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8060" y="9371159"/>
            <a:ext cx="1159974" cy="12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12"/>
          <p:cNvSpPr txBox="1"/>
          <p:nvPr/>
        </p:nvSpPr>
        <p:spPr>
          <a:xfrm>
            <a:off x="6805853" y="5605585"/>
            <a:ext cx="1113931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lt-LT" sz="2000" i="1" u="none" spc="52" dirty="0" smtClean="0">
                <a:solidFill>
                  <a:srgbClr val="E6E7E2"/>
                </a:solidFill>
                <a:latin typeface="Montserrat"/>
              </a:rPr>
              <a:t>Tai viena iš  rengiamo dokumento paskirčių, nepaisant, kad siūlomos intervencijos trumpuoju laikotarpiu gali atrodyti įtartinai</a:t>
            </a:r>
            <a:endParaRPr lang="en-US" sz="2000" i="1" u="none" spc="52" dirty="0">
              <a:solidFill>
                <a:srgbClr val="E6E7E2"/>
              </a:solidFill>
              <a:latin typeface="Montserrat"/>
            </a:endParaRPr>
          </a:p>
        </p:txBody>
      </p:sp>
      <p:sp>
        <p:nvSpPr>
          <p:cNvPr id="33" name="TextBox 12"/>
          <p:cNvSpPr txBox="1"/>
          <p:nvPr/>
        </p:nvSpPr>
        <p:spPr>
          <a:xfrm>
            <a:off x="6845135" y="1126101"/>
            <a:ext cx="1113931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Buveinės kokybė = natūralumas. Kaip miškas atrodytų be žmogaus tikslingo tvarkymo - efektyvaus atkūrimo, konkurencinės kovos reguliavimo, gero ugdymo, apsaugos nuo gaisrų ir kenkėjų?</a:t>
            </a:r>
            <a:endParaRPr lang="en-US" sz="2000" i="1" u="none" spc="52" dirty="0">
              <a:solidFill>
                <a:srgbClr val="E6E7E2"/>
              </a:solidFill>
              <a:latin typeface="Montserrat"/>
            </a:endParaRPr>
          </a:p>
        </p:txBody>
      </p:sp>
      <p:sp>
        <p:nvSpPr>
          <p:cNvPr id="34" name="TextBox 7"/>
          <p:cNvSpPr txBox="1"/>
          <p:nvPr/>
        </p:nvSpPr>
        <p:spPr>
          <a:xfrm>
            <a:off x="7173890" y="2636945"/>
            <a:ext cx="1113931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lt-LT" sz="2799" spc="83" dirty="0" smtClean="0">
                <a:solidFill>
                  <a:srgbClr val="F6F6ED"/>
                </a:solidFill>
                <a:latin typeface="Montserrat Semi-Bold Bold"/>
              </a:rPr>
              <a:t>AR VISI MIŠKAI SAUGOMOSE TERITORIJOSE YRA DIDELIO NATŪRALUMO?</a:t>
            </a:r>
            <a:endParaRPr lang="en-US" sz="2799" u="none" spc="83" dirty="0">
              <a:solidFill>
                <a:srgbClr val="F6F6ED"/>
              </a:solidFill>
              <a:latin typeface="Montserrat Semi-Bold Bold"/>
            </a:endParaRPr>
          </a:p>
        </p:txBody>
      </p:sp>
      <p:grpSp>
        <p:nvGrpSpPr>
          <p:cNvPr id="35" name="Group 13"/>
          <p:cNvGrpSpPr/>
          <p:nvPr/>
        </p:nvGrpSpPr>
        <p:grpSpPr>
          <a:xfrm>
            <a:off x="6326189" y="2627420"/>
            <a:ext cx="404943" cy="404943"/>
            <a:chOff x="0" y="0"/>
            <a:chExt cx="6350000" cy="6350000"/>
          </a:xfrm>
        </p:grpSpPr>
        <p:sp>
          <p:nvSpPr>
            <p:cNvPr id="36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ED"/>
            </a:solidFill>
          </p:spPr>
        </p:sp>
      </p:grpSp>
      <p:sp>
        <p:nvSpPr>
          <p:cNvPr id="37" name="TextBox 12"/>
          <p:cNvSpPr txBox="1"/>
          <p:nvPr/>
        </p:nvSpPr>
        <p:spPr>
          <a:xfrm>
            <a:off x="6717937" y="3402299"/>
            <a:ext cx="1113931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Didelio </a:t>
            </a:r>
            <a:r>
              <a:rPr lang="lt-LT" sz="2000" i="1" spc="52" dirty="0">
                <a:solidFill>
                  <a:srgbClr val="E6E7E2"/>
                </a:solidFill>
                <a:latin typeface="Montserrat"/>
              </a:rPr>
              <a:t>natūralumo miškas – miškas, kuriame nesutrikdyta natūralių trikdžių dinamika, ARBA trikdžių atitikmenys sukeliami dirbtiniu </a:t>
            </a: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būdu. </a:t>
            </a:r>
          </a:p>
          <a:p>
            <a:pPr lvl="0"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Reikalingas posūkis </a:t>
            </a:r>
            <a:r>
              <a:rPr lang="lt-LT" sz="2000" i="1" spc="52" dirty="0">
                <a:solidFill>
                  <a:srgbClr val="E6E7E2"/>
                </a:solidFill>
                <a:latin typeface="Montserrat"/>
              </a:rPr>
              <a:t>nuo statinės apsaugos prie dinaminio </a:t>
            </a: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išsaugojimo.</a:t>
            </a:r>
            <a:endParaRPr lang="en-US" sz="2000" i="1" u="none" spc="52" dirty="0">
              <a:solidFill>
                <a:srgbClr val="E6E7E2"/>
              </a:solidFill>
              <a:latin typeface="Montserrat"/>
            </a:endParaRPr>
          </a:p>
        </p:txBody>
      </p:sp>
      <p:sp>
        <p:nvSpPr>
          <p:cNvPr id="38" name="TextBox 11"/>
          <p:cNvSpPr txBox="1"/>
          <p:nvPr/>
        </p:nvSpPr>
        <p:spPr>
          <a:xfrm>
            <a:off x="7158650" y="6652717"/>
            <a:ext cx="10532207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lt-LT" sz="2799" spc="83" dirty="0" smtClean="0">
                <a:solidFill>
                  <a:schemeClr val="bg1"/>
                </a:solidFill>
                <a:latin typeface="Montserrat Semi-Bold Bold"/>
              </a:rPr>
              <a:t>AR TURI RŪPĖTI GLOBALIOS KLIMATO KAITOS KELIAMOMS RIZIKOS</a:t>
            </a:r>
            <a:r>
              <a:rPr lang="lt-LT" sz="2799" spc="83" dirty="0" smtClean="0">
                <a:solidFill>
                  <a:srgbClr val="F6F6ED"/>
                </a:solidFill>
                <a:latin typeface="Montserrat Semi-Bold Bold"/>
              </a:rPr>
              <a:t>?</a:t>
            </a:r>
            <a:endParaRPr lang="en-US" sz="2799" spc="83" dirty="0">
              <a:solidFill>
                <a:srgbClr val="F6F6ED"/>
              </a:solidFill>
              <a:latin typeface="Montserrat Semi-Bold Bold"/>
            </a:endParaRPr>
          </a:p>
        </p:txBody>
      </p:sp>
      <p:sp>
        <p:nvSpPr>
          <p:cNvPr id="39" name="TextBox 12"/>
          <p:cNvSpPr txBox="1"/>
          <p:nvPr/>
        </p:nvSpPr>
        <p:spPr>
          <a:xfrm>
            <a:off x="6869090" y="7648836"/>
            <a:ext cx="1113931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Atspariausi </a:t>
            </a:r>
            <a:r>
              <a:rPr lang="lt-LT" sz="2000" i="1" spc="52" dirty="0">
                <a:solidFill>
                  <a:srgbClr val="E6E7E2"/>
                </a:solidFill>
                <a:latin typeface="Montserrat"/>
              </a:rPr>
              <a:t>globalios klimato kaitos keliamoms </a:t>
            </a: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katastrofoms yra didelio natūralumo miškai, nuolat patiriantys </a:t>
            </a:r>
            <a:r>
              <a:rPr lang="lt-LT" sz="2000" i="1" spc="52" dirty="0">
                <a:solidFill>
                  <a:srgbClr val="E6E7E2"/>
                </a:solidFill>
                <a:latin typeface="Montserrat"/>
              </a:rPr>
              <a:t>mažų katastrofų </a:t>
            </a: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medynų lygmeniu</a:t>
            </a:r>
            <a:endParaRPr lang="en-US" sz="2000" i="1" spc="52" dirty="0">
              <a:solidFill>
                <a:srgbClr val="E6E7E2"/>
              </a:solidFill>
              <a:latin typeface="Montserrat"/>
            </a:endParaRPr>
          </a:p>
        </p:txBody>
      </p:sp>
      <p:grpSp>
        <p:nvGrpSpPr>
          <p:cNvPr id="40" name="Group 17"/>
          <p:cNvGrpSpPr/>
          <p:nvPr/>
        </p:nvGrpSpPr>
        <p:grpSpPr>
          <a:xfrm>
            <a:off x="6351134" y="6640559"/>
            <a:ext cx="404943" cy="404943"/>
            <a:chOff x="0" y="0"/>
            <a:chExt cx="6350000" cy="6350000"/>
          </a:xfrm>
        </p:grpSpPr>
        <p:sp>
          <p:nvSpPr>
            <p:cNvPr id="41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ED"/>
            </a:solid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281" b="334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8374"/>
            <a:ext cx="18620623" cy="11345349"/>
          </a:xfrm>
          <a:prstGeom prst="rect">
            <a:avLst/>
          </a:prstGeom>
          <a:solidFill>
            <a:srgbClr val="000000">
              <a:alpha val="69803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028700" y="6866"/>
            <a:ext cx="4493213" cy="10287000"/>
            <a:chOff x="0" y="0"/>
            <a:chExt cx="5990951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5497" r="5497"/>
            <a:stretch>
              <a:fillRect/>
            </a:stretch>
          </p:blipFill>
          <p:spPr>
            <a:xfrm>
              <a:off x="0" y="0"/>
              <a:ext cx="5990951" cy="44873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7127" t="6832"/>
            <a:stretch>
              <a:fillRect/>
            </a:stretch>
          </p:blipFill>
          <p:spPr>
            <a:xfrm>
              <a:off x="0" y="4614333"/>
              <a:ext cx="5990951" cy="44873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37" b="37"/>
            <a:stretch>
              <a:fillRect/>
            </a:stretch>
          </p:blipFill>
          <p:spPr>
            <a:xfrm>
              <a:off x="0" y="9228667"/>
              <a:ext cx="5990951" cy="4487333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7148688" y="1921676"/>
            <a:ext cx="11139312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lt-LT" sz="2799" spc="83" dirty="0" smtClean="0">
                <a:solidFill>
                  <a:srgbClr val="F6F6ED"/>
                </a:solidFill>
                <a:latin typeface="Montserrat Semi-Bold Bold"/>
              </a:rPr>
              <a:t>KOKIE PRIVALUMAI ATSIVERIA SUSITARUS DĖL TVARKYMO REKOMENDACIJŲ?</a:t>
            </a:r>
            <a:endParaRPr lang="en-US" sz="2799" spc="83" dirty="0">
              <a:solidFill>
                <a:srgbClr val="F6F6ED"/>
              </a:solidFill>
              <a:latin typeface="Montserrat Semi-Bold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300987" y="1912151"/>
            <a:ext cx="404943" cy="404943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ED"/>
            </a:solidFill>
          </p:spPr>
        </p:sp>
      </p:grpSp>
      <p:pic>
        <p:nvPicPr>
          <p:cNvPr id="31" name="Picture 2">
            <a:extLst>
              <a:ext uri="{FF2B5EF4-FFF2-40B4-BE49-F238E27FC236}">
                <a16:creationId xmlns="" xmlns:a16="http://schemas.microsoft.com/office/drawing/2014/main" id="{DB2385B1-C762-41BC-BAF2-EF9D97B48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8060" y="9371159"/>
            <a:ext cx="1159974" cy="12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2"/>
          <p:cNvSpPr txBox="1"/>
          <p:nvPr/>
        </p:nvSpPr>
        <p:spPr>
          <a:xfrm>
            <a:off x="6845135" y="2800193"/>
            <a:ext cx="1113931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Mažesnis poreikis plėsti N2000 tinklą už esamų ST ribų; </a:t>
            </a:r>
          </a:p>
          <a:p>
            <a:pPr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>
                <a:solidFill>
                  <a:srgbClr val="E6E7E2"/>
                </a:solidFill>
                <a:latin typeface="Montserrat"/>
              </a:rPr>
              <a:t>A</a:t>
            </a: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iškumas visoms pusėms dėl tvarkymo būdų ir ūkinės naudos perspektyvų</a:t>
            </a:r>
            <a:endParaRPr lang="en-US" sz="2000" i="1" spc="52" dirty="0">
              <a:solidFill>
                <a:srgbClr val="E6E7E2"/>
              </a:solidFill>
              <a:latin typeface="Montserrat"/>
            </a:endParaRPr>
          </a:p>
        </p:txBody>
      </p:sp>
      <p:sp>
        <p:nvSpPr>
          <p:cNvPr id="34" name="TextBox 7"/>
          <p:cNvSpPr txBox="1"/>
          <p:nvPr/>
        </p:nvSpPr>
        <p:spPr>
          <a:xfrm>
            <a:off x="7173890" y="4212561"/>
            <a:ext cx="11139312" cy="41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lt-LT" sz="2799" spc="83" dirty="0" smtClean="0">
                <a:solidFill>
                  <a:srgbClr val="F6F6ED"/>
                </a:solidFill>
                <a:latin typeface="Montserrat Semi-Bold Bold"/>
              </a:rPr>
              <a:t>DOKUMENTO TURINYS PRIEŠ JO FORMĄ</a:t>
            </a:r>
            <a:endParaRPr lang="en-US" sz="2799" spc="83" dirty="0">
              <a:solidFill>
                <a:srgbClr val="F6F6ED"/>
              </a:solidFill>
              <a:latin typeface="Montserrat Semi-Bold Bold"/>
            </a:endParaRPr>
          </a:p>
        </p:txBody>
      </p:sp>
      <p:grpSp>
        <p:nvGrpSpPr>
          <p:cNvPr id="35" name="Group 13"/>
          <p:cNvGrpSpPr/>
          <p:nvPr/>
        </p:nvGrpSpPr>
        <p:grpSpPr>
          <a:xfrm>
            <a:off x="6326189" y="4203036"/>
            <a:ext cx="404943" cy="404943"/>
            <a:chOff x="0" y="0"/>
            <a:chExt cx="6350000" cy="6350000"/>
          </a:xfrm>
        </p:grpSpPr>
        <p:sp>
          <p:nvSpPr>
            <p:cNvPr id="36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6F6ED"/>
            </a:solidFill>
          </p:spPr>
        </p:sp>
      </p:grpSp>
      <p:sp>
        <p:nvSpPr>
          <p:cNvPr id="37" name="TextBox 12"/>
          <p:cNvSpPr txBox="1"/>
          <p:nvPr/>
        </p:nvSpPr>
        <p:spPr>
          <a:xfrm>
            <a:off x="6717937" y="4977915"/>
            <a:ext cx="1113931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Koks dokumento privalomumas?</a:t>
            </a:r>
          </a:p>
          <a:p>
            <a:pPr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Įteisinimo forma?</a:t>
            </a:r>
          </a:p>
          <a:p>
            <a:pPr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Taikymo momentai miškų ūkio dokumentų rengimo stadijose?</a:t>
            </a:r>
          </a:p>
          <a:p>
            <a:pPr>
              <a:lnSpc>
                <a:spcPts val="3640"/>
              </a:lnSpc>
              <a:spcBef>
                <a:spcPct val="0"/>
              </a:spcBef>
            </a:pPr>
            <a:r>
              <a:rPr lang="lt-LT" sz="2000" i="1" spc="52" dirty="0" smtClean="0">
                <a:solidFill>
                  <a:srgbClr val="E6E7E2"/>
                </a:solidFill>
                <a:latin typeface="Montserrat"/>
              </a:rPr>
              <a:t>Susitarti dėl turinio svarbiau nei iš anksto žinoti jo formą.</a:t>
            </a:r>
            <a:endParaRPr lang="en-US" sz="2000" i="1" spc="52" dirty="0">
              <a:solidFill>
                <a:srgbClr val="E6E7E2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069869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3FDA964F1C275C4D86F2E57031B6AE29" ma:contentTypeVersion="11" ma:contentTypeDescription="Kurkite naują dokumentą." ma:contentTypeScope="" ma:versionID="d11bbffc2998caee8ca79eae0786dd6f">
  <xsd:schema xmlns:xsd="http://www.w3.org/2001/XMLSchema" xmlns:xs="http://www.w3.org/2001/XMLSchema" xmlns:p="http://schemas.microsoft.com/office/2006/metadata/properties" xmlns:ns2="58c6f6df-7e1f-4a2e-8979-e3f4c92e56f2" xmlns:ns3="2ad30025-d0d5-4532-b26e-26983efa1e1c" targetNamespace="http://schemas.microsoft.com/office/2006/metadata/properties" ma:root="true" ma:fieldsID="9afb97bdaff09a486efa642d2ea9fe8d" ns2:_="" ns3:_="">
    <xsd:import namespace="58c6f6df-7e1f-4a2e-8979-e3f4c92e56f2"/>
    <xsd:import namespace="2ad30025-d0d5-4532-b26e-26983efa1e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6f6df-7e1f-4a2e-8979-e3f4c92e56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d30025-d0d5-4532-b26e-26983efa1e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D0E4EB-0D40-4F73-8FDB-14363A6762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CEC180-1C4E-4261-B6AE-8485349ED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c6f6df-7e1f-4a2e-8979-e3f4c92e56f2"/>
    <ds:schemaRef ds:uri="2ad30025-d0d5-4532-b26e-26983efa1e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211ECE8-DF8F-4C45-9C4D-C3DAEC52225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284</Words>
  <Application>Microsoft Office PowerPoint</Application>
  <PresentationFormat>Pasirinktinai</PresentationFormat>
  <Paragraphs>34</Paragraphs>
  <Slides>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3</vt:i4>
      </vt:variant>
      <vt:variant>
        <vt:lpstr>Skaidrių pavadinimai</vt:lpstr>
      </vt:variant>
      <vt:variant>
        <vt:i4>5</vt:i4>
      </vt:variant>
    </vt:vector>
  </HeadingPairs>
  <TitlesOfParts>
    <vt:vector size="14" baseType="lpstr">
      <vt:lpstr>Arial</vt:lpstr>
      <vt:lpstr>Calibri</vt:lpstr>
      <vt:lpstr>Montserrat Semi-Bold Bold</vt:lpstr>
      <vt:lpstr>Montserrat</vt:lpstr>
      <vt:lpstr>Luthier</vt:lpstr>
      <vt:lpstr>Montserrat Classic</vt:lpstr>
      <vt:lpstr>Office Theme</vt:lpstr>
      <vt:lpstr>1_Office Theme</vt:lpstr>
      <vt:lpstr>2_Office Theme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2</dc:title>
  <dc:creator>Algirdas Klimavičius</dc:creator>
  <cp:lastModifiedBy>Algirdas Klimavicius</cp:lastModifiedBy>
  <cp:revision>15</cp:revision>
  <dcterms:created xsi:type="dcterms:W3CDTF">2006-08-16T00:00:00Z</dcterms:created>
  <dcterms:modified xsi:type="dcterms:W3CDTF">2021-03-08T22:07:11Z</dcterms:modified>
  <dc:identifier>DAEXCN1HlKs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0x0101003FDA964F1C275C4D86F2E57031B6AE29</vt:lpwstr>
  </property>
</Properties>
</file>