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307" r:id="rId3"/>
    <p:sldId id="310" r:id="rId4"/>
    <p:sldId id="311" r:id="rId5"/>
    <p:sldId id="312" r:id="rId6"/>
    <p:sldId id="313" r:id="rId7"/>
    <p:sldId id="314" r:id="rId8"/>
    <p:sldId id="316" r:id="rId9"/>
    <p:sldId id="319" r:id="rId10"/>
    <p:sldId id="320" r:id="rId11"/>
    <p:sldId id="308" r:id="rId12"/>
    <p:sldId id="309" r:id="rId13"/>
    <p:sldId id="321" r:id="rId14"/>
    <p:sldId id="318" r:id="rId15"/>
    <p:sldId id="322" r:id="rId16"/>
    <p:sldId id="323" r:id="rId17"/>
    <p:sldId id="327" r:id="rId18"/>
    <p:sldId id="325" r:id="rId19"/>
    <p:sldId id="328" r:id="rId20"/>
    <p:sldId id="324" r:id="rId21"/>
    <p:sldId id="259" r:id="rId2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6DD"/>
    <a:srgbClr val="FFD966"/>
    <a:srgbClr val="FF8B85"/>
    <a:srgbClr val="FFCCCC"/>
    <a:srgbClr val="E9EBF5"/>
    <a:srgbClr val="AFABAB"/>
    <a:srgbClr val="FF99FF"/>
    <a:srgbClr val="C3230D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864"/>
  </p:normalViewPr>
  <p:slideViewPr>
    <p:cSldViewPr snapToGrid="0">
      <p:cViewPr varScale="1">
        <p:scale>
          <a:sx n="67" d="100"/>
          <a:sy n="67" d="100"/>
        </p:scale>
        <p:origin x="60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200" dirty="0"/>
              <a:t>Lietuvos siekiami išsaugoti buveinių plotai, tūkst. ha</a:t>
            </a:r>
          </a:p>
        </c:rich>
      </c:tx>
      <c:layout>
        <c:manualLayout>
          <c:xMode val="edge"/>
          <c:yMode val="edge"/>
          <c:x val="0.138088359194588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2085145789524849"/>
          <c:y val="0.3089539400826104"/>
          <c:w val="0.7415385123757966"/>
          <c:h val="0.65676083032663235"/>
        </c:manualLayout>
      </c:layout>
      <c:pieChart>
        <c:varyColors val="1"/>
        <c:ser>
          <c:idx val="0"/>
          <c:order val="0"/>
          <c:tx>
            <c:strRef>
              <c:f>Lapas3!$C$3</c:f>
              <c:strCache>
                <c:ptCount val="1"/>
                <c:pt idx="0">
                  <c:v>Siekiami išsaugoti buveinių plotai, ha</c:v>
                </c:pt>
              </c:strCache>
            </c:strRef>
          </c:tx>
          <c:spPr>
            <a:ln w="3175"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D1-49C8-AFE4-7E5E2E59D4F8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D1-49C8-AFE4-7E5E2E59D4F8}"/>
              </c:ext>
            </c:extLst>
          </c:dPt>
          <c:dPt>
            <c:idx val="2"/>
            <c:bubble3D val="0"/>
            <c:spPr>
              <a:solidFill>
                <a:srgbClr val="F277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D1-49C8-AFE4-7E5E2E59D4F8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D1-49C8-AFE4-7E5E2E59D4F8}"/>
              </c:ext>
            </c:extLst>
          </c:dPt>
          <c:dPt>
            <c:idx val="4"/>
            <c:bubble3D val="0"/>
            <c:spPr>
              <a:solidFill>
                <a:srgbClr val="00999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D1-49C8-AFE4-7E5E2E59D4F8}"/>
              </c:ext>
            </c:extLst>
          </c:dPt>
          <c:dPt>
            <c:idx val="5"/>
            <c:bubble3D val="0"/>
            <c:spPr>
              <a:solidFill>
                <a:srgbClr val="2BD123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D1-49C8-AFE4-7E5E2E59D4F8}"/>
              </c:ext>
            </c:extLst>
          </c:dPt>
          <c:dPt>
            <c:idx val="6"/>
            <c:bubble3D val="0"/>
            <c:spPr>
              <a:solidFill>
                <a:srgbClr val="2FFF1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D1-49C8-AFE4-7E5E2E59D4F8}"/>
              </c:ext>
            </c:extLst>
          </c:dPt>
          <c:dPt>
            <c:idx val="7"/>
            <c:bubble3D val="0"/>
            <c:spPr>
              <a:solidFill>
                <a:srgbClr val="CC009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D1-49C8-AFE4-7E5E2E59D4F8}"/>
              </c:ext>
            </c:extLst>
          </c:dPt>
          <c:dPt>
            <c:idx val="8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D1-49C8-AFE4-7E5E2E59D4F8}"/>
              </c:ext>
            </c:extLst>
          </c:dPt>
          <c:dPt>
            <c:idx val="9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D1-49C8-AFE4-7E5E2E59D4F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D726CCA-04DE-4F71-94B6-B0F0ABAFE133}" type="CATEGORYNAME">
                      <a:rPr lang="lt-LT" sz="1600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[KATEGORIJOS PAVADINIMAS]</a:t>
                    </a:fld>
                    <a:r>
                      <a:rPr lang="lt-LT" sz="1600" baseline="0" dirty="0"/>
                      <a:t>; 56,8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D1-49C8-AFE4-7E5E2E59D4F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D12B01-3101-4E76-8996-82E80F74AF91}" type="CATEGORYNAME">
                      <a:rPr lang="fi-FI" sz="1600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[KATEGORIJOS PAVADINIMAS]</a:t>
                    </a:fld>
                    <a:r>
                      <a:rPr lang="fi-FI" sz="1600" baseline="0" dirty="0"/>
                      <a:t>; 51,3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D1-49C8-AFE4-7E5E2E59D4F8}"/>
                </c:ext>
              </c:extLst>
            </c:dLbl>
            <c:dLbl>
              <c:idx val="2"/>
              <c:layout>
                <c:manualLayout>
                  <c:x val="1.2824373645493816E-2"/>
                  <c:y val="-6.84309408500181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7A55F65-3181-4103-A8F6-F5712B6EEEDF}" type="CATEGORYNAME">
                      <a:rPr lang="en-US" sz="1600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[KATEGORIJOS PAVADINIMAS]</a:t>
                    </a:fld>
                    <a:r>
                      <a:rPr lang="en-US" sz="1600" baseline="0" dirty="0"/>
                      <a:t>; 49,4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D1-49C8-AFE4-7E5E2E59D4F8}"/>
                </c:ext>
              </c:extLst>
            </c:dLbl>
            <c:dLbl>
              <c:idx val="3"/>
              <c:layout>
                <c:manualLayout>
                  <c:x val="0.23528428173579749"/>
                  <c:y val="-0.14022462084455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DE280C-8714-44E2-9816-9329EB18F2B3}" type="CATEGORYNAME">
                      <a:rPr lang="lt-LT" sz="1600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[KATEGORIJOS PAVADINIMAS]</a:t>
                    </a:fld>
                    <a:r>
                      <a:rPr lang="lt-LT" sz="1600" baseline="0" dirty="0"/>
                      <a:t>; 29,6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09482700930198"/>
                      <c:h val="0.168764887029432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9D1-49C8-AFE4-7E5E2E59D4F8}"/>
                </c:ext>
              </c:extLst>
            </c:dLbl>
            <c:dLbl>
              <c:idx val="4"/>
              <c:layout>
                <c:manualLayout>
                  <c:x val="0.2568132529987579"/>
                  <c:y val="2.93961278034542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A7B542B-79E4-4D82-9780-5A710AE34E3D}" type="CATEGORYNAME">
                      <a:rPr lang="en-US" sz="1600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[KATEGORIJOS PAVADINIMAS]</a:t>
                    </a:fld>
                    <a:r>
                      <a:rPr lang="en-US" sz="1600" baseline="0" dirty="0"/>
                      <a:t>; 28,1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42050561363955"/>
                      <c:h val="0.168764887029432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9D1-49C8-AFE4-7E5E2E59D4F8}"/>
                </c:ext>
              </c:extLst>
            </c:dLbl>
            <c:dLbl>
              <c:idx val="5"/>
              <c:layout>
                <c:manualLayout>
                  <c:x val="-5.3778166556725078E-2"/>
                  <c:y val="0.155549683455967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AE5C61E-30E7-4DF6-B135-51387A696A5F}" type="CATEGORYNAME">
                      <a:rPr lang="pt-BR" sz="1600">
                        <a:solidFill>
                          <a:srgbClr val="000000"/>
                        </a:solidFill>
                      </a:rPr>
                      <a:pPr>
                        <a:defRPr sz="1600" b="1">
                          <a:solidFill>
                            <a:srgbClr val="000000"/>
                          </a:solidFill>
                        </a:defRPr>
                      </a:pPr>
                      <a:t>[KATEGORIJOS PAVADINIMAS]</a:t>
                    </a:fld>
                    <a:r>
                      <a:rPr lang="pt-BR" sz="1600" baseline="0" dirty="0">
                        <a:solidFill>
                          <a:srgbClr val="000000"/>
                        </a:solidFill>
                      </a:rPr>
                      <a:t>; 16,2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9D1-49C8-AFE4-7E5E2E59D4F8}"/>
                </c:ext>
              </c:extLst>
            </c:dLbl>
            <c:dLbl>
              <c:idx val="6"/>
              <c:layout>
                <c:manualLayout>
                  <c:x val="-0.11371103967972067"/>
                  <c:y val="6.31883228892517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C5ADC5-B174-4098-858E-E997F80FB264}" type="CATEGORYNAME">
                      <a:rPr lang="en-US" sz="1600">
                        <a:solidFill>
                          <a:srgbClr val="000000"/>
                        </a:solidFill>
                      </a:rPr>
                      <a:pPr>
                        <a:defRPr sz="1600" b="1">
                          <a:solidFill>
                            <a:srgbClr val="000000"/>
                          </a:solidFill>
                        </a:defRPr>
                      </a:pPr>
                      <a:t>[KATEGORIJOS PAVADINIMAS]</a:t>
                    </a:fld>
                    <a:r>
                      <a:rPr lang="en-US" sz="1600" baseline="0" dirty="0">
                        <a:solidFill>
                          <a:srgbClr val="000000"/>
                        </a:solidFill>
                      </a:rPr>
                      <a:t>; 14,5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9D1-49C8-AFE4-7E5E2E59D4F8}"/>
                </c:ext>
              </c:extLst>
            </c:dLbl>
            <c:dLbl>
              <c:idx val="7"/>
              <c:layout>
                <c:manualLayout>
                  <c:x val="-6.247724870993291E-2"/>
                  <c:y val="-1.90807234302546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662B39E-6E6A-4E2E-948F-82F87AB750EF}" type="CATEGORYNAME">
                      <a:rPr lang="lt-LT" sz="1600">
                        <a:solidFill>
                          <a:srgbClr val="000000"/>
                        </a:solidFill>
                      </a:rPr>
                      <a:pPr>
                        <a:defRPr sz="1600" b="1">
                          <a:solidFill>
                            <a:srgbClr val="000000"/>
                          </a:solidFill>
                        </a:defRPr>
                      </a:pPr>
                      <a:t>[KATEGORIJOS PAVADINIMAS]</a:t>
                    </a:fld>
                    <a:r>
                      <a:rPr lang="lt-LT" sz="1600" baseline="0" dirty="0">
                        <a:solidFill>
                          <a:srgbClr val="000000"/>
                        </a:solidFill>
                      </a:rPr>
                      <a:t>; 8,1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8992545298503"/>
                      <c:h val="0.179995743038163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9D1-49C8-AFE4-7E5E2E59D4F8}"/>
                </c:ext>
              </c:extLst>
            </c:dLbl>
            <c:dLbl>
              <c:idx val="8"/>
              <c:layout>
                <c:manualLayout>
                  <c:x val="6.5856757510039984E-2"/>
                  <c:y val="-5.92788453391388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99C848C-83D4-4B8B-B71F-69437C48E8A3}" type="CATEGORYNAME">
                      <a:rPr lang="en-US" sz="1600">
                        <a:solidFill>
                          <a:srgbClr val="000000"/>
                        </a:solidFill>
                      </a:rPr>
                      <a:pPr>
                        <a:defRPr sz="1600" b="1">
                          <a:solidFill>
                            <a:srgbClr val="000000"/>
                          </a:solidFill>
                        </a:defRPr>
                      </a:pPr>
                      <a:t>[KATEGORIJOS PAVADINIMAS]</a:t>
                    </a:fld>
                    <a:r>
                      <a:rPr lang="en-US" sz="1600" baseline="0" dirty="0">
                        <a:solidFill>
                          <a:srgbClr val="000000"/>
                        </a:solidFill>
                      </a:rPr>
                      <a:t>; 7,2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1012065629612"/>
                      <c:h val="0.126195268664384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F9D1-49C8-AFE4-7E5E2E59D4F8}"/>
                </c:ext>
              </c:extLst>
            </c:dLbl>
            <c:dLbl>
              <c:idx val="9"/>
              <c:layout>
                <c:manualLayout>
                  <c:x val="0.19121827679376646"/>
                  <c:y val="6.5011870326572071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B9AB67-94BF-4412-A8A7-C6426C764C6C}" type="CATEGORYNAME">
                      <a:rPr lang="lt-LT" sz="1600">
                        <a:solidFill>
                          <a:srgbClr val="000000"/>
                        </a:solidFill>
                      </a:rPr>
                      <a:pPr>
                        <a:defRPr sz="1600" b="1">
                          <a:solidFill>
                            <a:srgbClr val="000000"/>
                          </a:solidFill>
                        </a:defRPr>
                      </a:pPr>
                      <a:t>[KATEGORIJOS PAVADINIMAS]</a:t>
                    </a:fld>
                    <a:r>
                      <a:rPr lang="lt-LT" sz="1600" baseline="0" dirty="0">
                        <a:solidFill>
                          <a:srgbClr val="000000"/>
                        </a:solidFill>
                      </a:rPr>
                      <a:t>; 1,8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F9D1-49C8-AFE4-7E5E2E59D4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Lapas3!$B$4:$B$13</c:f>
              <c:strCache>
                <c:ptCount val="10"/>
                <c:pt idx="0">
                  <c:v>9010 Vakarų taiga</c:v>
                </c:pt>
                <c:pt idx="1">
                  <c:v>9080 Pelkėti lapuočių miškai</c:v>
                </c:pt>
                <c:pt idx="2">
                  <c:v>91D0 Pelkiniai miškai</c:v>
                </c:pt>
                <c:pt idx="3">
                  <c:v>9050 Žolių turtingi eglynai</c:v>
                </c:pt>
                <c:pt idx="4">
                  <c:v>91E0 Aliuviniai miškai</c:v>
                </c:pt>
                <c:pt idx="5">
                  <c:v>9020 Plačialapių ir mišrūs miškai</c:v>
                </c:pt>
                <c:pt idx="6">
                  <c:v>9160 Skroblynai</c:v>
                </c:pt>
                <c:pt idx="7">
                  <c:v>9180 Griovų ir šlaitų miškai</c:v>
                </c:pt>
                <c:pt idx="8">
                  <c:v>91T0 Kerpiniai pušynai</c:v>
                </c:pt>
                <c:pt idx="9">
                  <c:v>Kiti 4 buveinių tipai</c:v>
                </c:pt>
              </c:strCache>
            </c:strRef>
          </c:cat>
          <c:val>
            <c:numRef>
              <c:f>Lapas3!$C$4:$C$13</c:f>
              <c:numCache>
                <c:formatCode>General</c:formatCode>
                <c:ptCount val="10"/>
                <c:pt idx="0">
                  <c:v>56826</c:v>
                </c:pt>
                <c:pt idx="1">
                  <c:v>51331</c:v>
                </c:pt>
                <c:pt idx="2">
                  <c:v>49422</c:v>
                </c:pt>
                <c:pt idx="3">
                  <c:v>29647</c:v>
                </c:pt>
                <c:pt idx="4">
                  <c:v>28058</c:v>
                </c:pt>
                <c:pt idx="5">
                  <c:v>16154</c:v>
                </c:pt>
                <c:pt idx="6">
                  <c:v>14528</c:v>
                </c:pt>
                <c:pt idx="7">
                  <c:v>8128</c:v>
                </c:pt>
                <c:pt idx="8">
                  <c:v>7186</c:v>
                </c:pt>
                <c:pt idx="9">
                  <c:v>1769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9D1-49C8-AFE4-7E5E2E59D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1C6E7-E357-42F5-AF4F-BA80F91E7467}" type="datetimeFigureOut">
              <a:rPr lang="lt-LT" smtClean="0"/>
              <a:t>2021-03-08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E2260-0DF8-4F55-957B-6798319E362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6439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E2260-0DF8-4F55-957B-6798319E3624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9362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0A20-16AA-4961-980D-088B08A3D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455" y="83126"/>
            <a:ext cx="11563927" cy="189345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52F8E-D304-44A5-A6BA-D9EAD4565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5597094"/>
            <a:ext cx="4359564" cy="720579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6107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09FC-0082-4354-8D8D-ECD59395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B4A83-7DEA-4A18-8372-8BB7F8C9E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B3192-B598-4F78-AB7A-316C8A43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8784-2771-4FC0-9E4F-E696743D6B84}" type="datetime1">
              <a:rPr lang="lt-LT" smtClean="0"/>
              <a:t>2021-03-08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90942-96DA-4197-9836-86085EBA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5B3AA-4AAC-46E1-B537-57AE4251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4589" y="5991221"/>
            <a:ext cx="2743200" cy="365125"/>
          </a:xfrm>
          <a:prstGeom prst="rect">
            <a:avLst/>
          </a:prstGeom>
        </p:spPr>
        <p:txBody>
          <a:bodyPr/>
          <a:lstStyle/>
          <a:p>
            <a:fld id="{A9A3D815-CFB3-4D9E-B9F6-05888D063E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527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83767E-1852-4C16-BC94-099734875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133C9-EA82-4B24-98F1-21F0B2F09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8949E-9889-4AF4-9DB6-A2AFE88C4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A2E0-B292-4BA5-9408-E12B0653F8CF}" type="datetime1">
              <a:rPr lang="lt-LT" smtClean="0"/>
              <a:t>2021-03-08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0A223-61C7-4ED4-94E3-BC08FB3E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1A010-7D03-45B6-9362-A120A049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4589" y="5991221"/>
            <a:ext cx="2743200" cy="365125"/>
          </a:xfrm>
          <a:prstGeom prst="rect">
            <a:avLst/>
          </a:prstGeom>
        </p:spPr>
        <p:txBody>
          <a:bodyPr/>
          <a:lstStyle/>
          <a:p>
            <a:fld id="{A9A3D815-CFB3-4D9E-B9F6-05888D063E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52687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32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0B7A7-E572-4D65-8A8D-7476E833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9148D-F719-47E2-BAE0-11ABF5C19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B2167-B49D-4251-BDB5-762BE871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0726-11CE-4DFB-A9E6-51FBA285BC8C}" type="datetime1">
              <a:rPr lang="lt-LT" smtClean="0"/>
              <a:t>2021-03-08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C6132-C691-42AF-9A84-EBA0D396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BE78369-216E-4458-A946-EB230EA6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4589" y="5991221"/>
            <a:ext cx="2743200" cy="365125"/>
          </a:xfrm>
          <a:prstGeom prst="rect">
            <a:avLst/>
          </a:prstGeom>
        </p:spPr>
        <p:txBody>
          <a:bodyPr/>
          <a:lstStyle/>
          <a:p>
            <a:fld id="{A9A3D815-CFB3-4D9E-B9F6-05888D063E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1247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3C71-4019-47B7-A712-0256D98C0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5FD70-1427-454D-9CD6-4B22AB2C7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FCD09-0F58-4D1F-918A-90DFC805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F04E-9127-4043-B074-2BC5AAEE8038}" type="datetime1">
              <a:rPr lang="lt-LT" smtClean="0"/>
              <a:t>2021-03-08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D51AE-AC60-4549-BE70-7D9C5E93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5F44D-BF65-479B-A931-BA4BED33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4589" y="5991221"/>
            <a:ext cx="2743200" cy="365125"/>
          </a:xfrm>
          <a:prstGeom prst="rect">
            <a:avLst/>
          </a:prstGeom>
        </p:spPr>
        <p:txBody>
          <a:bodyPr/>
          <a:lstStyle/>
          <a:p>
            <a:fld id="{A9A3D815-CFB3-4D9E-B9F6-05888D063E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3942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4B44-2A4F-421E-9A0D-B67F5E7F8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89549-CCF5-4FD4-A3BD-4DA86C9CCE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CDD48-2762-4386-BDEC-EC730FA24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D14D0-E41D-4539-80A7-651F27B6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6416-3876-4FE2-ADC6-BF1E1882BDEB}" type="datetime1">
              <a:rPr lang="lt-LT" smtClean="0"/>
              <a:t>2021-03-08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6F369-E708-48E2-97CC-7E19CCC9A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1EF71-F1FE-4B3C-9E3D-C14416A8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4589" y="5991221"/>
            <a:ext cx="2743200" cy="365125"/>
          </a:xfrm>
          <a:prstGeom prst="rect">
            <a:avLst/>
          </a:prstGeom>
        </p:spPr>
        <p:txBody>
          <a:bodyPr/>
          <a:lstStyle/>
          <a:p>
            <a:fld id="{A9A3D815-CFB3-4D9E-B9F6-05888D063E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2610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009E-A899-4A51-898F-D0B60BFD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F7B83-0532-4E15-851A-80F00D391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4D2B4-6FC8-4C44-9CEB-B62195D62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2EA42-C26E-419B-B773-A6DB6E329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21B80A-4542-4E2C-81DB-1B1F87353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76A0BA-C995-4D14-8388-793BF7284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9848-3B4E-4BA7-BFCC-DCFA0B6AE04E}" type="datetime1">
              <a:rPr lang="lt-LT" smtClean="0"/>
              <a:t>2021-03-08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04DF7F-CE5E-4914-ABA8-1F7D3B2D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14C433-7A67-4B8E-9015-D153ECE1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4589" y="5991221"/>
            <a:ext cx="2743200" cy="365125"/>
          </a:xfrm>
          <a:prstGeom prst="rect">
            <a:avLst/>
          </a:prstGeom>
        </p:spPr>
        <p:txBody>
          <a:bodyPr/>
          <a:lstStyle/>
          <a:p>
            <a:fld id="{A9A3D815-CFB3-4D9E-B9F6-05888D063E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339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DB5FA-7C8C-4C1E-A22F-418F664F7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96647F-19A2-4FA4-BBE9-BADD9151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3D9B-B277-479F-841B-90BBBC0AFDA2}" type="datetime1">
              <a:rPr lang="lt-LT" smtClean="0"/>
              <a:t>2021-03-08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1110A-ABDE-4AF4-B87B-4B7E3E9F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4AED18-0C47-4B14-A262-E83AF860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4589" y="5991221"/>
            <a:ext cx="2743200" cy="365125"/>
          </a:xfrm>
          <a:prstGeom prst="rect">
            <a:avLst/>
          </a:prstGeom>
        </p:spPr>
        <p:txBody>
          <a:bodyPr/>
          <a:lstStyle/>
          <a:p>
            <a:fld id="{A9A3D815-CFB3-4D9E-B9F6-05888D063E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030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8B7A2-3808-4780-9152-5EB763D7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6DA6-D181-4979-9903-FDEA72791820}" type="datetime1">
              <a:rPr lang="lt-LT" smtClean="0"/>
              <a:t>2021-03-08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7DCB2-FD63-416A-A0D5-0B141937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BB683-9623-4A5E-9BA0-89CAFD7C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4589" y="5991221"/>
            <a:ext cx="2743200" cy="365125"/>
          </a:xfrm>
          <a:prstGeom prst="rect">
            <a:avLst/>
          </a:prstGeom>
        </p:spPr>
        <p:txBody>
          <a:bodyPr/>
          <a:lstStyle/>
          <a:p>
            <a:fld id="{A9A3D815-CFB3-4D9E-B9F6-05888D063E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9015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56CE-D465-4251-B43B-C2A34198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A17A0-6E84-412E-8F4E-03890AE70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59563-637B-4CAA-80A7-59C1E467E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98F88-E6D5-4907-B4CC-D429CB0B1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781E-BD5E-4607-9964-BEBD0E23A343}" type="datetime1">
              <a:rPr lang="lt-LT" smtClean="0"/>
              <a:t>2021-03-08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E43C4-2FB5-4667-B994-4D39EFE4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408C9-11BC-4B64-A255-79C0D9E4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4589" y="5991221"/>
            <a:ext cx="2743200" cy="365125"/>
          </a:xfrm>
          <a:prstGeom prst="rect">
            <a:avLst/>
          </a:prstGeom>
        </p:spPr>
        <p:txBody>
          <a:bodyPr/>
          <a:lstStyle/>
          <a:p>
            <a:fld id="{A9A3D815-CFB3-4D9E-B9F6-05888D063E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3247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C7C27-EED6-40BA-9E3D-F9D33257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C7E4BE-C6BB-44D5-8F2D-742421245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A7E25-C463-4A20-9799-B0E413A33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F85CA-4B96-4DB4-9B8D-B7BBB9BC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FA06-B7B1-456F-9518-E3EDAD661B6E}" type="datetime1">
              <a:rPr lang="lt-LT" smtClean="0"/>
              <a:t>2021-03-08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F243C-8DC1-413A-BD7F-1229B0E9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7595D-5677-49F4-B6F2-3FED399AB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4589" y="5991221"/>
            <a:ext cx="2743200" cy="365125"/>
          </a:xfrm>
          <a:prstGeom prst="rect">
            <a:avLst/>
          </a:prstGeom>
        </p:spPr>
        <p:txBody>
          <a:bodyPr/>
          <a:lstStyle/>
          <a:p>
            <a:fld id="{A9A3D815-CFB3-4D9E-B9F6-05888D063E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11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854D46-C030-4A55-8001-7E4D5129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C4C0A-4FD7-48A0-89B7-F92BC9054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4205E-C9CB-4777-B57E-90503BCF2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236A6-4CF4-41C8-B7D1-0D88086AB9FB}" type="datetime1">
              <a:rPr lang="lt-LT" smtClean="0"/>
              <a:t>2021-03-08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10F1A-34D6-440E-B697-7D10566BD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49F70-D0A7-4356-8DD9-157E48B2A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2901" y="59912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05824E"/>
                </a:solidFill>
                <a:latin typeface="Comfortaa" panose="00000500000000000000" pitchFamily="2" charset="0"/>
              </a:defRPr>
            </a:lvl1pPr>
          </a:lstStyle>
          <a:p>
            <a:fld id="{A9A3D815-CFB3-4D9E-B9F6-05888D063E4E}" type="slidenum">
              <a:rPr lang="lt-LT" smtClean="0"/>
              <a:t>‹#›</a:t>
            </a:fld>
            <a:endParaRPr lang="lt-LT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60AD40DF-7671-499C-AF1C-C1E0898F40ED}"/>
              </a:ext>
            </a:extLst>
          </p:cNvPr>
          <p:cNvSpPr/>
          <p:nvPr/>
        </p:nvSpPr>
        <p:spPr>
          <a:xfrm rot="10800000">
            <a:off x="340821" y="-748146"/>
            <a:ext cx="1479666" cy="1496291"/>
          </a:xfrm>
          <a:prstGeom prst="arc">
            <a:avLst>
              <a:gd name="adj1" fmla="val 16315504"/>
              <a:gd name="adj2" fmla="val 0"/>
            </a:avLst>
          </a:prstGeom>
          <a:ln w="19050">
            <a:solidFill>
              <a:srgbClr val="1231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7B98E700-74F5-4215-8A99-39D3EE67B935}"/>
              </a:ext>
            </a:extLst>
          </p:cNvPr>
          <p:cNvSpPr/>
          <p:nvPr/>
        </p:nvSpPr>
        <p:spPr>
          <a:xfrm rot="16200000">
            <a:off x="11154988" y="6165472"/>
            <a:ext cx="1479666" cy="1496291"/>
          </a:xfrm>
          <a:prstGeom prst="arc">
            <a:avLst>
              <a:gd name="adj1" fmla="val 16477010"/>
              <a:gd name="adj2" fmla="val 21403408"/>
            </a:avLst>
          </a:prstGeom>
          <a:ln w="19050">
            <a:solidFill>
              <a:srgbClr val="0582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4267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ture-art17.eionet.europa.eu/article17/habitat/repor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4B09D-094A-4EAA-861F-7C3B4F02B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447" y="261256"/>
            <a:ext cx="11563927" cy="1695363"/>
          </a:xfrm>
        </p:spPr>
        <p:txBody>
          <a:bodyPr>
            <a:noAutofit/>
          </a:bodyPr>
          <a:lstStyle/>
          <a:p>
            <a:r>
              <a:rPr lang="lt-LT" sz="3600" dirty="0">
                <a:effectLst/>
                <a:latin typeface="Arial" panose="020B0604020202020204" pitchFamily="34" charset="0"/>
              </a:rPr>
              <a:t>Europos Bendrijos svarbos miško buveinių išsaugojimas – aktualijos ir problematika</a:t>
            </a:r>
            <a:br>
              <a:rPr lang="lt-LT" sz="4000" b="1" dirty="0"/>
            </a:br>
            <a:endParaRPr lang="lt-LT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DB035-78D3-4C8F-86D1-A245CD7CA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446" y="5188450"/>
            <a:ext cx="11563927" cy="1489752"/>
          </a:xfrm>
        </p:spPr>
        <p:txBody>
          <a:bodyPr>
            <a:noAutofit/>
          </a:bodyPr>
          <a:lstStyle/>
          <a:p>
            <a:r>
              <a:rPr lang="lt-LT" sz="2000" dirty="0"/>
              <a:t>Seminaras „</a:t>
            </a:r>
            <a:r>
              <a:rPr lang="lt-LT" sz="2000" b="1" dirty="0">
                <a:effectLst/>
              </a:rPr>
              <a:t>Europos Bendrijos svarbos natūralių miško buveinių tipų tvarkymo rekomendacijų pristatymas“</a:t>
            </a:r>
          </a:p>
          <a:p>
            <a:r>
              <a:rPr lang="lt-LT" sz="2000" dirty="0"/>
              <a:t>Vytautas Uselis</a:t>
            </a:r>
          </a:p>
          <a:p>
            <a:r>
              <a:rPr lang="lt-LT" sz="2000" dirty="0"/>
              <a:t>Valstybinė saugomų teritorijų tarnyba prie Aplinkos ministerijos</a:t>
            </a:r>
          </a:p>
          <a:p>
            <a:r>
              <a:rPr lang="lt-LT" sz="2000" dirty="0"/>
              <a:t>2021 04 09</a:t>
            </a: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62D8D79-375F-488B-9A1B-E5C7FD9DE8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2894" y="6054293"/>
            <a:ext cx="996627" cy="720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B1F990-909A-4F9B-B7F7-2F0AFDABAF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3197" y="6054294"/>
            <a:ext cx="1046811" cy="720579"/>
          </a:xfrm>
          <a:prstGeom prst="rect">
            <a:avLst/>
          </a:prstGeom>
        </p:spPr>
      </p:pic>
      <p:pic>
        <p:nvPicPr>
          <p:cNvPr id="6" name="Picture 2" descr="Vaizdo rezultatas pagal uÅ¾klausÄ âvstt logoâ">
            <a:extLst>
              <a:ext uri="{FF2B5EF4-FFF2-40B4-BE49-F238E27FC236}">
                <a16:creationId xmlns:a16="http://schemas.microsoft.com/office/drawing/2014/main" id="{7A9E77BE-51CD-4C79-B5E8-0286B12D0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4944" y="6009202"/>
            <a:ext cx="786853" cy="7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173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17546ED-E5FA-435C-B442-44F367D7D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75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lt-LT" dirty="0"/>
              <a:t>Apsaugos būklės vertinimo metodai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779359D-1329-4CD8-B0AA-44D85A8DD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448"/>
            <a:ext cx="10751048" cy="2342507"/>
          </a:xfrm>
        </p:spPr>
        <p:txBody>
          <a:bodyPr>
            <a:normAutofit/>
          </a:bodyPr>
          <a:lstStyle/>
          <a:p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2010-2014 atlikta nacionalinė EB buveinių inventorizacija;</a:t>
            </a:r>
          </a:p>
          <a:p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2013-2018 m ataskaitoje EK pateikti pakankamai tikslūs arealų ir buveinių ploto duomenys;</a:t>
            </a:r>
          </a:p>
          <a:p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Kiti įvertinimai pateikti pagal ekspertinę nuomonę bei </a:t>
            </a:r>
            <a:r>
              <a:rPr lang="lt-LT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ekstrapoliuojant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iš dalinių duomenų;</a:t>
            </a:r>
          </a:p>
          <a:p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Plotų pokyčių, struktūros ir funkcijų kokybės bei grėsmių tikslesniam vertinimui </a:t>
            </a:r>
            <a:r>
              <a:rPr lang="lt-L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reikalingi nuolatinės stebėsenos duomenys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Ištrauka iš V</a:t>
            </a:r>
            <a:r>
              <a:rPr lang="lt-L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alstybinės aplinkos monitoringo 2005–2010 metų programos:</a:t>
            </a:r>
            <a:endParaRPr lang="lt-LT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F71AE6E2-39AF-4944-B5E6-88B72E3C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815-CFB3-4D9E-B9F6-05888D063E4E}" type="slidenum">
              <a:rPr lang="lt-LT" smtClean="0"/>
              <a:t>10</a:t>
            </a:fld>
            <a:endParaRPr lang="lt-LT" dirty="0"/>
          </a:p>
        </p:txBody>
      </p:sp>
      <p:graphicFrame>
        <p:nvGraphicFramePr>
          <p:cNvPr id="5" name="Lentelė 4">
            <a:extLst>
              <a:ext uri="{FF2B5EF4-FFF2-40B4-BE49-F238E27FC236}">
                <a16:creationId xmlns:a16="http://schemas.microsoft.com/office/drawing/2014/main" id="{0A4B8507-8263-4844-A2ED-674F5D171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396553"/>
              </p:ext>
            </p:extLst>
          </p:nvPr>
        </p:nvGraphicFramePr>
        <p:xfrm>
          <a:off x="626723" y="3684312"/>
          <a:ext cx="10962525" cy="1910538"/>
        </p:xfrm>
        <a:graphic>
          <a:graphicData uri="http://schemas.openxmlformats.org/drawingml/2006/table">
            <a:tbl>
              <a:tblPr/>
              <a:tblGrid>
                <a:gridCol w="3760342">
                  <a:extLst>
                    <a:ext uri="{9D8B030D-6E8A-4147-A177-3AD203B41FA5}">
                      <a16:colId xmlns:a16="http://schemas.microsoft.com/office/drawing/2014/main" val="3700369131"/>
                    </a:ext>
                  </a:extLst>
                </a:gridCol>
                <a:gridCol w="1232899">
                  <a:extLst>
                    <a:ext uri="{9D8B030D-6E8A-4147-A177-3AD203B41FA5}">
                      <a16:colId xmlns:a16="http://schemas.microsoft.com/office/drawing/2014/main" val="1866954574"/>
                    </a:ext>
                  </a:extLst>
                </a:gridCol>
                <a:gridCol w="2270589">
                  <a:extLst>
                    <a:ext uri="{9D8B030D-6E8A-4147-A177-3AD203B41FA5}">
                      <a16:colId xmlns:a16="http://schemas.microsoft.com/office/drawing/2014/main" val="1487363578"/>
                    </a:ext>
                  </a:extLst>
                </a:gridCol>
                <a:gridCol w="2352782">
                  <a:extLst>
                    <a:ext uri="{9D8B030D-6E8A-4147-A177-3AD203B41FA5}">
                      <a16:colId xmlns:a16="http://schemas.microsoft.com/office/drawing/2014/main" val="1638121896"/>
                    </a:ext>
                  </a:extLst>
                </a:gridCol>
                <a:gridCol w="1345913">
                  <a:extLst>
                    <a:ext uri="{9D8B030D-6E8A-4147-A177-3AD203B41FA5}">
                      <a16:colId xmlns:a16="http://schemas.microsoft.com/office/drawing/2014/main" val="4166370299"/>
                    </a:ext>
                  </a:extLst>
                </a:gridCol>
              </a:tblGrid>
              <a:tr h="813258">
                <a:tc rowSpan="2">
                  <a:txBody>
                    <a:bodyPr/>
                    <a:lstStyle/>
                    <a:p>
                      <a:r>
                        <a:rPr lang="lt-LT" sz="1800" dirty="0">
                          <a:effectLst/>
                        </a:rPr>
                        <a:t>4.1. Vertinti ir prognozuoti EB svarbos buveinių ir rūšių būklės pokyčius, natūralių ir antropogeninių veiksnių poveikį jiems, sudarant sąlygas priimti tinkamiausius sprendimus dėl buveinių ir rūšių apsaugos bei atkūrimo</a:t>
                      </a:r>
                      <a:endParaRPr lang="lt-LT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lt-LT" sz="1800" dirty="0">
                          <a:effectLst/>
                        </a:rPr>
                        <a:t>4.1.1.10. </a:t>
                      </a:r>
                      <a:r>
                        <a:rPr lang="lt-LT" sz="1800" b="1" dirty="0">
                          <a:effectLst/>
                        </a:rPr>
                        <a:t>miškų buveinių </a:t>
                      </a:r>
                      <a:r>
                        <a:rPr lang="lt-LT" sz="1800" b="1" dirty="0" err="1">
                          <a:effectLst/>
                        </a:rPr>
                        <a:t>monitorin-gas</a:t>
                      </a:r>
                      <a:endParaRPr lang="lt-LT" sz="1800" b="1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lt-LT" sz="1800" dirty="0">
                          <a:effectLst/>
                        </a:rPr>
                        <a:t>būdingų augalų įvairovė ir gausumas; augalų bendrijų struktūra, išsidėstymas; buveinių užimamas plotas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lt-LT" sz="1800" dirty="0">
                          <a:effectLst/>
                        </a:rPr>
                        <a:t>261 vietoje, ne rečiau kaip 1 kartą kas 3 metai rotaciniu principu: kasmet po 1/3 vietų, </a:t>
                      </a:r>
                      <a:r>
                        <a:rPr lang="lt-LT" sz="1800" b="1" dirty="0">
                          <a:effectLst/>
                        </a:rPr>
                        <a:t>pradedant ne vėliau kaip 2008 metais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46200"/>
                      <a:r>
                        <a:rPr lang="lt-LT" sz="1800" dirty="0">
                          <a:effectLst/>
                        </a:rPr>
                        <a:t>Atsakingi vykdytojai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916030"/>
                  </a:ext>
                </a:extLst>
              </a:tr>
              <a:tr h="96804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46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dirty="0">
                          <a:effectLst/>
                        </a:rPr>
                        <a:t>VSTT, Aplinkos ministerija</a:t>
                      </a:r>
                    </a:p>
                    <a:p>
                      <a:pPr defTabSz="1346200"/>
                      <a:endParaRPr lang="lt-LT" sz="18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964233"/>
                  </a:ext>
                </a:extLst>
              </a:tr>
            </a:tbl>
          </a:graphicData>
        </a:graphic>
      </p:graphicFrame>
      <p:sp>
        <p:nvSpPr>
          <p:cNvPr id="6" name="Turinio vietos rezervavimo ženklas 2">
            <a:extLst>
              <a:ext uri="{FF2B5EF4-FFF2-40B4-BE49-F238E27FC236}">
                <a16:creationId xmlns:a16="http://schemas.microsoft.com/office/drawing/2014/main" id="{407B16F1-A853-44FC-BA85-BA7FB199C2C9}"/>
              </a:ext>
            </a:extLst>
          </p:cNvPr>
          <p:cNvSpPr txBox="1">
            <a:spLocks/>
          </p:cNvSpPr>
          <p:nvPr/>
        </p:nvSpPr>
        <p:spPr>
          <a:xfrm>
            <a:off x="949153" y="5738810"/>
            <a:ext cx="10751048" cy="504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Valstybinis EB buveinių monitoringas Lietuvoje pradėtas 2019 m.</a:t>
            </a:r>
          </a:p>
          <a:p>
            <a:endParaRPr lang="lt-LT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0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725B687-3849-4B93-BE3D-EEC085F8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93" y="354852"/>
            <a:ext cx="10884613" cy="64174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lt-LT" sz="4000" dirty="0"/>
              <a:t>2013-2018 m. apsaugos būklės įvertinimo rezultatai</a:t>
            </a: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365A53C6-1E24-4EBD-8ADC-6C60DBB1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815-CFB3-4D9E-B9F6-05888D063E4E}" type="slidenum">
              <a:rPr lang="lt-LT" smtClean="0"/>
              <a:t>11</a:t>
            </a:fld>
            <a:endParaRPr lang="lt-LT"/>
          </a:p>
        </p:txBody>
      </p:sp>
      <p:graphicFrame>
        <p:nvGraphicFramePr>
          <p:cNvPr id="7" name="Objektas 6">
            <a:extLst>
              <a:ext uri="{FF2B5EF4-FFF2-40B4-BE49-F238E27FC236}">
                <a16:creationId xmlns:a16="http://schemas.microsoft.com/office/drawing/2014/main" id="{A44F0B16-F3DB-46F4-B67B-63ABEDF34C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461541"/>
              </p:ext>
            </p:extLst>
          </p:nvPr>
        </p:nvGraphicFramePr>
        <p:xfrm>
          <a:off x="203200" y="1638300"/>
          <a:ext cx="11812588" cy="486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812233" imgH="4865582" progId="Excel.Sheet.12">
                  <p:embed/>
                </p:oleObj>
              </mc:Choice>
              <mc:Fallback>
                <p:oleObj name="Worksheet" r:id="rId2" imgW="11812233" imgH="48655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3200" y="1638300"/>
                        <a:ext cx="11812588" cy="4865688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urinio vietos rezervavimo ženklas 2">
            <a:extLst>
              <a:ext uri="{FF2B5EF4-FFF2-40B4-BE49-F238E27FC236}">
                <a16:creationId xmlns:a16="http://schemas.microsoft.com/office/drawing/2014/main" id="{15919618-7A6E-4C83-849B-8027601A0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31" y="996595"/>
            <a:ext cx="11592233" cy="40941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Pagal nacionalinę ataskaitą iš </a:t>
            </a:r>
            <a:r>
              <a:rPr lang="lt-L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https://nature-art17.eionet.europa.eu/article17/habitat/report/</a:t>
            </a:r>
            <a:r>
              <a:rPr lang="lt-L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(supaprastinta)</a:t>
            </a:r>
          </a:p>
          <a:p>
            <a:pPr marL="0" indent="0" algn="ctr">
              <a:buNone/>
            </a:pPr>
            <a:endParaRPr lang="lt-LT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74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B1A50D6-581B-4037-B367-835C947BD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5" y="365126"/>
            <a:ext cx="11100619" cy="75406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lt-LT" sz="4000" dirty="0"/>
              <a:t>Apsaugos būklės rezultatai ES </a:t>
            </a:r>
            <a:r>
              <a:rPr lang="lt-LT" sz="4000" dirty="0" err="1"/>
              <a:t>borealinio</a:t>
            </a:r>
            <a:r>
              <a:rPr lang="lt-LT" sz="4000" dirty="0"/>
              <a:t> regiono šalyse</a:t>
            </a: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BFE70368-62A8-4129-9FD0-C6A8B168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815-CFB3-4D9E-B9F6-05888D063E4E}" type="slidenum">
              <a:rPr lang="lt-LT" smtClean="0"/>
              <a:t>12</a:t>
            </a:fld>
            <a:endParaRPr lang="lt-LT"/>
          </a:p>
        </p:txBody>
      </p:sp>
      <p:graphicFrame>
        <p:nvGraphicFramePr>
          <p:cNvPr id="5" name="Objektas 4">
            <a:extLst>
              <a:ext uri="{FF2B5EF4-FFF2-40B4-BE49-F238E27FC236}">
                <a16:creationId xmlns:a16="http://schemas.microsoft.com/office/drawing/2014/main" id="{952CAD45-80AD-4735-9276-D083E22480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34814"/>
              </p:ext>
            </p:extLst>
          </p:nvPr>
        </p:nvGraphicFramePr>
        <p:xfrm>
          <a:off x="876211" y="1119190"/>
          <a:ext cx="9336963" cy="4272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625956" imgH="3118485" progId="Excel.Sheet.12">
                  <p:embed/>
                </p:oleObj>
              </mc:Choice>
              <mc:Fallback>
                <p:oleObj name="Worksheet" r:id="rId2" imgW="6625956" imgH="31184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6211" y="1119190"/>
                        <a:ext cx="9336963" cy="42728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urinio vietos rezervavimo ženklas 2">
            <a:extLst>
              <a:ext uri="{FF2B5EF4-FFF2-40B4-BE49-F238E27FC236}">
                <a16:creationId xmlns:a16="http://schemas.microsoft.com/office/drawing/2014/main" id="{DA0FDEE9-6394-492A-A38B-07D11EB92227}"/>
              </a:ext>
            </a:extLst>
          </p:cNvPr>
          <p:cNvSpPr txBox="1">
            <a:spLocks/>
          </p:cNvSpPr>
          <p:nvPr/>
        </p:nvSpPr>
        <p:spPr>
          <a:xfrm>
            <a:off x="760288" y="5486399"/>
            <a:ext cx="10294705" cy="100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buFont typeface="Wingdings" panose="05000000000000000000" pitchFamily="2" charset="2"/>
              <a:buChar char="v"/>
            </a:pPr>
            <a:r>
              <a:rPr lang="lt-LT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Biologinės įvairovės strategijoje iki 2030 m. iškeltas tikslas, kad iki 2030 m. būtų pasiektas 30% EB buveinių ir rūšių apsaugos būklės pagerėjimas ir nebūtų fiksuojama pablogėjimų. Taip pat </a:t>
            </a:r>
            <a:r>
              <a:rPr lang="lt-LT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 nelikti nežinomų pokyčių trendų</a:t>
            </a:r>
            <a:r>
              <a:rPr lang="lt-LT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lt-LT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485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1F31CAC-C5D3-49C7-B144-E39D856B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43" y="365125"/>
            <a:ext cx="10962525" cy="7958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lt-LT" sz="3200" dirty="0"/>
              <a:t>Aktualiausia problema – struktūros ir funkcijų  būklės įvertinimas</a:t>
            </a:r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E8085DCF-86DA-4798-A43D-C7B153DE7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37" r="18898" b="14916"/>
          <a:stretch/>
        </p:blipFill>
        <p:spPr>
          <a:xfrm>
            <a:off x="6789594" y="1160980"/>
            <a:ext cx="4782531" cy="3184989"/>
          </a:xfrm>
        </p:spPr>
      </p:pic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0D23FB24-1B9F-4CEE-B690-53192527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815-CFB3-4D9E-B9F6-05888D063E4E}" type="slidenum">
              <a:rPr lang="lt-LT" smtClean="0"/>
              <a:t>13</a:t>
            </a:fld>
            <a:endParaRPr lang="lt-LT"/>
          </a:p>
        </p:txBody>
      </p:sp>
      <p:sp>
        <p:nvSpPr>
          <p:cNvPr id="7" name="Turinio vietos rezervavimo ženklas 2">
            <a:extLst>
              <a:ext uri="{FF2B5EF4-FFF2-40B4-BE49-F238E27FC236}">
                <a16:creationId xmlns:a16="http://schemas.microsoft.com/office/drawing/2014/main" id="{8F92DC6C-1EDC-4546-B419-65089E6140B3}"/>
              </a:ext>
            </a:extLst>
          </p:cNvPr>
          <p:cNvSpPr txBox="1">
            <a:spLocks/>
          </p:cNvSpPr>
          <p:nvPr/>
        </p:nvSpPr>
        <p:spPr>
          <a:xfrm>
            <a:off x="838199" y="1253448"/>
            <a:ext cx="5862351" cy="52394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Buveinių struktūros ir funkcijų geros būklės kriterijų Lietuva neturi nusistačiusi.</a:t>
            </a:r>
          </a:p>
          <a:p>
            <a:pPr marL="534988" lvl="1"/>
            <a:r>
              <a:rPr lang="lt-LT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„EB svarbos natūralių buveinių inventorizavimo vadovas“ nustato tik žemutinę požymių ribą buveinės identifikavimui.</a:t>
            </a:r>
          </a:p>
          <a:p>
            <a:pPr marL="534988" lvl="1"/>
            <a:r>
              <a:rPr lang="lt-LT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Ties identifikavimo riba buveinės yra nestabilios, jų palanki  perspektyva neužtikrinama;</a:t>
            </a:r>
          </a:p>
          <a:p>
            <a:pPr marL="534988" lvl="1"/>
            <a:r>
              <a:rPr lang="lt-LT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Kuo aukštesnė buveinės kokybė, tuo ji turtingesnė rūšimis, tuo labiau apsauga pasiekia savo tikslus</a:t>
            </a:r>
          </a:p>
          <a:p>
            <a:pPr marL="0" indent="0">
              <a:buNone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lt-L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Geros būklės kriterijai reikalingi:</a:t>
            </a:r>
          </a:p>
          <a:p>
            <a:pPr marL="534988" lvl="1"/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Įvertinant esamą </a:t>
            </a:r>
            <a:r>
              <a:rPr lang="lt-LT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 teritorijų būklę</a:t>
            </a:r>
          </a:p>
          <a:p>
            <a:pPr marL="534988" lvl="1"/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Nustatant </a:t>
            </a:r>
            <a:r>
              <a:rPr lang="lt-LT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BAST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apsaugos tikslus</a:t>
            </a:r>
          </a:p>
          <a:p>
            <a:pPr marL="534988" lvl="1"/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Planuojant ir vykdant </a:t>
            </a:r>
            <a:r>
              <a:rPr lang="lt-LT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gamtotvarką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34988" lvl="1"/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Vykdant buveinių stebėseną</a:t>
            </a:r>
          </a:p>
          <a:p>
            <a:pPr marL="534988" lvl="1"/>
            <a:r>
              <a:rPr lang="lt-L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Reglamentuojant buveinių naudojimą</a:t>
            </a:r>
          </a:p>
          <a:p>
            <a:pPr marL="0" indent="0">
              <a:buNone/>
            </a:pPr>
            <a:endParaRPr lang="lt-LT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22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8D828A-2436-49F5-B2F7-1E89DE551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17" y="986319"/>
            <a:ext cx="11267768" cy="2332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Remdamasi moksliniai tyrimais valstybės nusistato geros būklės reikalavimus buveinių struktūrai ir funkcijoms, įskaitant reikalavimus tipinių rūšių būklei.</a:t>
            </a:r>
          </a:p>
          <a:p>
            <a:pPr marL="0" indent="0">
              <a:buNone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Reikalavimai gali būti nustatomi tiek individuliai (konkrečiai buveinei ar konkrečios vietovės buveinėms), tiek bendrai kiekvienam buveinės tipui nacionaliniu mastu, tiek mišriu būdu.</a:t>
            </a:r>
          </a:p>
          <a:p>
            <a:pPr marL="0" indent="0">
              <a:buNone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 būti nustatoma, kad palankios buveinių struktūros ir funkcijų sąlygas tenkina sąlyga, kai tik dalis buveinių ploto yra geros būklės. Rekomenduojama dalis yra 90%.</a:t>
            </a:r>
          </a:p>
          <a:p>
            <a:endParaRPr lang="lt-LT" sz="2000" dirty="0">
              <a:solidFill>
                <a:srgbClr val="000000"/>
              </a:solidFill>
            </a:endParaRP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51BC63D7-4F8D-4D2F-8CE0-124CBBA8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815-CFB3-4D9E-B9F6-05888D063E4E}" type="slidenum">
              <a:rPr lang="lt-LT" smtClean="0"/>
              <a:t>14</a:t>
            </a:fld>
            <a:endParaRPr lang="lt-LT"/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ACF9396E-57AB-4996-8EF7-C4FB3C9D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4" y="215063"/>
            <a:ext cx="11100619" cy="8167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lt-LT" sz="4000" dirty="0"/>
              <a:t>Palanki buveinių struktūra ir funkcijos</a:t>
            </a: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D10C3AA-FABA-4A5E-A7E3-77588A8D5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20" y="2899064"/>
            <a:ext cx="5278580" cy="3958935"/>
          </a:xfrm>
          <a:prstGeom prst="rect">
            <a:avLst/>
          </a:prstGeom>
        </p:spPr>
      </p:pic>
      <p:sp>
        <p:nvSpPr>
          <p:cNvPr id="8" name="Turinio vietos rezervavimo ženklas 2">
            <a:extLst>
              <a:ext uri="{FF2B5EF4-FFF2-40B4-BE49-F238E27FC236}">
                <a16:creationId xmlns:a16="http://schemas.microsoft.com/office/drawing/2014/main" id="{7AB4C3B9-F4C8-44F0-9ACC-34EB7842440C}"/>
              </a:ext>
            </a:extLst>
          </p:cNvPr>
          <p:cNvSpPr txBox="1">
            <a:spLocks/>
          </p:cNvSpPr>
          <p:nvPr/>
        </p:nvSpPr>
        <p:spPr>
          <a:xfrm>
            <a:off x="253632" y="3300578"/>
            <a:ext cx="6660876" cy="3342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Reikalavimai gerai būklei apima šias parametrų grupes:</a:t>
            </a:r>
          </a:p>
          <a:p>
            <a:pPr marL="534988" lvl="1" indent="-268288"/>
            <a:r>
              <a:rPr lang="lt-LT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Abiotiniai</a:t>
            </a:r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veiksniai ir fizinės charakteristikos (pvz., šlaito nuolydis, užliejimas);</a:t>
            </a:r>
          </a:p>
          <a:p>
            <a:pPr marL="534988" lvl="1" indent="-268288"/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Dirvožemio sąlygos (pvz., durpių klodo storis);</a:t>
            </a:r>
          </a:p>
          <a:p>
            <a:pPr marL="534988" lvl="1" indent="-268288"/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Augalijos erdvinė struktūra (pvz., </a:t>
            </a:r>
            <a:r>
              <a:rPr lang="lt-LT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ardiškumas</a:t>
            </a:r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mozaikiškumas</a:t>
            </a:r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4988" lvl="1" indent="-268288"/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Medžių amžinė struktūra</a:t>
            </a:r>
          </a:p>
          <a:p>
            <a:pPr marL="534988" lvl="1" indent="-268288"/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Struktūriniai elementai (pvz., negyva mediena, medžių kupstai)</a:t>
            </a:r>
          </a:p>
          <a:p>
            <a:pPr marL="534988" lvl="1" indent="-268288"/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Rūšių įvairovė ir dominavimas</a:t>
            </a:r>
          </a:p>
          <a:p>
            <a:pPr marL="534988" lvl="1" indent="-268288"/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Tipinių rūšių būklė</a:t>
            </a:r>
          </a:p>
          <a:p>
            <a:pPr marL="534988" lvl="1" indent="-268288"/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Neigiamų veiksnių įtaka (pvz., kirtimai, sausinimas ir kt.)</a:t>
            </a:r>
          </a:p>
          <a:p>
            <a:pPr lvl="1"/>
            <a:endParaRPr lang="lt-LT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15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1F31CAC-C5D3-49C7-B144-E39D856B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43" y="171991"/>
            <a:ext cx="10962525" cy="65932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lt-LT" sz="3200" dirty="0"/>
              <a:t>Struktūros ir funkcijų  geros būklės nustatymas</a:t>
            </a: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0D23FB24-1B9F-4CEE-B690-53192527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815-CFB3-4D9E-B9F6-05888D063E4E}" type="slidenum">
              <a:rPr lang="lt-LT" smtClean="0"/>
              <a:t>15</a:t>
            </a:fld>
            <a:endParaRPr lang="lt-LT"/>
          </a:p>
        </p:txBody>
      </p:sp>
      <p:sp>
        <p:nvSpPr>
          <p:cNvPr id="7" name="Turinio vietos rezervavimo ženklas 2">
            <a:extLst>
              <a:ext uri="{FF2B5EF4-FFF2-40B4-BE49-F238E27FC236}">
                <a16:creationId xmlns:a16="http://schemas.microsoft.com/office/drawing/2014/main" id="{8F92DC6C-1EDC-4546-B419-65089E6140B3}"/>
              </a:ext>
            </a:extLst>
          </p:cNvPr>
          <p:cNvSpPr txBox="1">
            <a:spLocks/>
          </p:cNvSpPr>
          <p:nvPr/>
        </p:nvSpPr>
        <p:spPr>
          <a:xfrm>
            <a:off x="530832" y="760287"/>
            <a:ext cx="10962525" cy="5925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Nacionalinės buveinių inventorizacijos duomenyse (</a:t>
            </a:r>
            <a:r>
              <a:rPr lang="lt-LT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BIGIS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būklės įvertinimo nėra.</a:t>
            </a:r>
          </a:p>
          <a:p>
            <a:pPr marL="0" indent="0">
              <a:buNone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Nesant kriterijų, gera būklė nustatoma </a:t>
            </a:r>
            <a:r>
              <a:rPr lang="lt-LT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ekspertiškai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(natūroje arba pagal užfiksuotus anketinius ir </a:t>
            </a:r>
            <a:r>
              <a:rPr lang="lt-LT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taksacinius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duomenis). Rengiant </a:t>
            </a:r>
            <a:r>
              <a:rPr lang="lt-LT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BAST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apsaugos tikslus naudotos šios būklės kategorijos:</a:t>
            </a:r>
          </a:p>
          <a:p>
            <a:pPr marL="514350" indent="-514350">
              <a:buAutoNum type="alphaLcParenR"/>
            </a:pPr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Gera (palanki) būklė. Buveinė turi visus būdingus požymius pagal identifikavimo reikalavimus, nėra būklę bloginančių veiksnių. Būklę siekiama išsaugoti;</a:t>
            </a:r>
          </a:p>
          <a:p>
            <a:pPr marL="514350" indent="-514350">
              <a:buAutoNum type="alphaLcParenR"/>
            </a:pPr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Nepakankamai gera (patenkinama arba bloga) būklė. Buveinei trūksta dalies būdingų požymių ir/arba ją veikia neigiami veiksniai. Siekiama atkurti gerą būklę;</a:t>
            </a:r>
          </a:p>
          <a:p>
            <a:pPr marL="514350" indent="-514350">
              <a:buAutoNum type="alphaLcParenR"/>
            </a:pPr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Potenciali būklė. Buveinei trūksta kai kurių požymių, kad ji atitiktų minimalius identifikavimo reikalavimus. Buveinei vystantis ar taikant aktyvias priemones, per ~20 metų ji gali tapti EB svarbos buveine. Siekiama buveinės susiformavimo.</a:t>
            </a:r>
          </a:p>
          <a:p>
            <a:pPr marL="0" indent="0">
              <a:buNone/>
            </a:pPr>
            <a:r>
              <a:rPr lang="lt-LT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VSTT MAC šiuo metu rengia EB buveinių struktūros ir funkcijų būklės įvertinimo kriterijus.</a:t>
            </a:r>
            <a:r>
              <a:rPr lang="lt-LT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Kriterijų nustatymo šaltiniai:</a:t>
            </a:r>
          </a:p>
          <a:p>
            <a:pPr marL="534988" lvl="1"/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Moksliniai klasikinių/pavyzdinių buveinių aprašymai;</a:t>
            </a:r>
          </a:p>
          <a:p>
            <a:pPr marL="534988" lvl="1"/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Inventorizavimo anketinių duomenų analizė;</a:t>
            </a:r>
          </a:p>
          <a:p>
            <a:pPr marL="534988" lvl="1"/>
            <a:r>
              <a:rPr lang="lt-LT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KMB</a:t>
            </a:r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inventorizavimo metodika;</a:t>
            </a:r>
          </a:p>
          <a:p>
            <a:pPr marL="534988" lvl="1"/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Žinios apie tipinių rūšių ekologinius poreikius;</a:t>
            </a:r>
          </a:p>
          <a:p>
            <a:pPr marL="534988" lvl="1"/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Kaimyninių šalių parengti kriterijai;</a:t>
            </a:r>
          </a:p>
          <a:p>
            <a:pPr marL="534988" lvl="1"/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Lauko tyrimai</a:t>
            </a:r>
          </a:p>
        </p:txBody>
      </p:sp>
    </p:spTree>
    <p:extLst>
      <p:ext uri="{BB962C8B-B14F-4D97-AF65-F5344CB8AC3E}">
        <p14:creationId xmlns:p14="http://schemas.microsoft.com/office/powerpoint/2010/main" val="161019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1F31CAC-C5D3-49C7-B144-E39D856B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43" y="211012"/>
            <a:ext cx="10962525" cy="7958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lt-LT" sz="3200" dirty="0"/>
              <a:t>Struktūros ir funkcijų būklės kriterijų rengimas</a:t>
            </a: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0D23FB24-1B9F-4CEE-B690-53192527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815-CFB3-4D9E-B9F6-05888D063E4E}" type="slidenum">
              <a:rPr lang="lt-LT" smtClean="0"/>
              <a:t>16</a:t>
            </a:fld>
            <a:endParaRPr lang="lt-LT"/>
          </a:p>
        </p:txBody>
      </p:sp>
      <p:sp>
        <p:nvSpPr>
          <p:cNvPr id="7" name="Turinio vietos rezervavimo ženklas 2">
            <a:extLst>
              <a:ext uri="{FF2B5EF4-FFF2-40B4-BE49-F238E27FC236}">
                <a16:creationId xmlns:a16="http://schemas.microsoft.com/office/drawing/2014/main" id="{8F92DC6C-1EDC-4546-B419-65089E6140B3}"/>
              </a:ext>
            </a:extLst>
          </p:cNvPr>
          <p:cNvSpPr txBox="1">
            <a:spLocks/>
          </p:cNvSpPr>
          <p:nvPr/>
        </p:nvSpPr>
        <p:spPr>
          <a:xfrm>
            <a:off x="838199" y="1006868"/>
            <a:ext cx="9949666" cy="795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Pagal Vokietijos ir Lenkijos kriterijų formatą.</a:t>
            </a:r>
          </a:p>
          <a:p>
            <a:pPr marL="0" indent="0">
              <a:buNone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Pavyzdys: </a:t>
            </a:r>
            <a:r>
              <a:rPr lang="lt-LT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9020 *Plačialapių ir mišrūs miškai</a:t>
            </a:r>
          </a:p>
        </p:txBody>
      </p:sp>
      <p:graphicFrame>
        <p:nvGraphicFramePr>
          <p:cNvPr id="5" name="Lentelė 4">
            <a:extLst>
              <a:ext uri="{FF2B5EF4-FFF2-40B4-BE49-F238E27FC236}">
                <a16:creationId xmlns:a16="http://schemas.microsoft.com/office/drawing/2014/main" id="{B747D987-2E97-4A1D-BF5D-6D6B8186B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9476"/>
              </p:ext>
            </p:extLst>
          </p:nvPr>
        </p:nvGraphicFramePr>
        <p:xfrm>
          <a:off x="698642" y="1802723"/>
          <a:ext cx="10962525" cy="4680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573">
                  <a:extLst>
                    <a:ext uri="{9D8B030D-6E8A-4147-A177-3AD203B41FA5}">
                      <a16:colId xmlns:a16="http://schemas.microsoft.com/office/drawing/2014/main" val="3914017946"/>
                    </a:ext>
                  </a:extLst>
                </a:gridCol>
                <a:gridCol w="1041440">
                  <a:extLst>
                    <a:ext uri="{9D8B030D-6E8A-4147-A177-3AD203B41FA5}">
                      <a16:colId xmlns:a16="http://schemas.microsoft.com/office/drawing/2014/main" val="2987886652"/>
                    </a:ext>
                  </a:extLst>
                </a:gridCol>
                <a:gridCol w="1998299">
                  <a:extLst>
                    <a:ext uri="{9D8B030D-6E8A-4147-A177-3AD203B41FA5}">
                      <a16:colId xmlns:a16="http://schemas.microsoft.com/office/drawing/2014/main" val="3231070341"/>
                    </a:ext>
                  </a:extLst>
                </a:gridCol>
                <a:gridCol w="1225686">
                  <a:extLst>
                    <a:ext uri="{9D8B030D-6E8A-4147-A177-3AD203B41FA5}">
                      <a16:colId xmlns:a16="http://schemas.microsoft.com/office/drawing/2014/main" val="538546927"/>
                    </a:ext>
                  </a:extLst>
                </a:gridCol>
                <a:gridCol w="1490941">
                  <a:extLst>
                    <a:ext uri="{9D8B030D-6E8A-4147-A177-3AD203B41FA5}">
                      <a16:colId xmlns:a16="http://schemas.microsoft.com/office/drawing/2014/main" val="2021568368"/>
                    </a:ext>
                  </a:extLst>
                </a:gridCol>
                <a:gridCol w="3478586">
                  <a:extLst>
                    <a:ext uri="{9D8B030D-6E8A-4147-A177-3AD203B41FA5}">
                      <a16:colId xmlns:a16="http://schemas.microsoft.com/office/drawing/2014/main" val="2356706787"/>
                    </a:ext>
                  </a:extLst>
                </a:gridCol>
              </a:tblGrid>
              <a:tr h="819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Kriterijus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Mato vienetas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Kriterijaus vertė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Pastabos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698364"/>
                  </a:ext>
                </a:extLst>
              </a:tr>
              <a:tr h="13901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Gera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Patenkinama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Bloga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032231"/>
                  </a:ext>
                </a:extLst>
              </a:tr>
              <a:tr h="462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Įvairiaamžiš­kumas ir ardiškumas 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 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 err="1">
                          <a:effectLst/>
                        </a:rPr>
                        <a:t>Įvairiaamžis</a:t>
                      </a:r>
                      <a:r>
                        <a:rPr lang="lt-LT" sz="1400" dirty="0">
                          <a:effectLst/>
                        </a:rPr>
                        <a:t> ir plačialapiai medžiai visuose 3 arduose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Kiti variantai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Vienaamžis, plačialapiai tik viename arde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Vertinami ardai – A1, A2, B 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60555968"/>
                  </a:ext>
                </a:extLst>
              </a:tr>
              <a:tr h="9146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Senų gyvų medžių kiekis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 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Seni medžiai gausūs arba vyraujančių plačialapių medžių amžius 20 m. viršija tech. brandą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Seni medžiai vid. gausūs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Seni medžiai pavieniai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Seni gyvi medžiai – esantys gamtinės brandos ar arti jos. Medžių rūšys: Acer platanoides, Fraxinus excelsior, Quercus robur, Tilia cordata, Ulmus spp.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extLst>
                  <a:ext uri="{0D108BD9-81ED-4DB2-BD59-A6C34878D82A}">
                    <a16:rowId xmlns:a16="http://schemas.microsoft.com/office/drawing/2014/main" val="2567477618"/>
                  </a:ext>
                </a:extLst>
              </a:tr>
              <a:tr h="268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Stambių negyvų medžių kiekis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m</a:t>
                      </a:r>
                      <a:r>
                        <a:rPr lang="lt-LT" sz="1400" baseline="30000" dirty="0">
                          <a:effectLst/>
                        </a:rPr>
                        <a:t>3</a:t>
                      </a:r>
                      <a:r>
                        <a:rPr lang="lt-LT" sz="1400" dirty="0">
                          <a:effectLst/>
                        </a:rPr>
                        <a:t>/ha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&gt;10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3-10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&lt;3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Vertinami tik </a:t>
                      </a:r>
                      <a:r>
                        <a:rPr lang="lt-LT" sz="1400" dirty="0">
                          <a:effectLst/>
                          <a:sym typeface="Symbol" panose="05050102010706020507" pitchFamily="18" charset="2"/>
                        </a:rPr>
                        <a:t></a:t>
                      </a:r>
                      <a:r>
                        <a:rPr lang="lt-LT" sz="1400" dirty="0">
                          <a:effectLst/>
                        </a:rPr>
                        <a:t> ≥ 20 cm stovintys ir gulintys negyvi medžiai ar jų dalys ne mažiau kaip 3 m ilgio.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Naudojama 3 irimo stadijų skalė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extLst>
                  <a:ext uri="{0D108BD9-81ED-4DB2-BD59-A6C34878D82A}">
                    <a16:rowId xmlns:a16="http://schemas.microsoft.com/office/drawing/2014/main" val="4000781374"/>
                  </a:ext>
                </a:extLst>
              </a:tr>
              <a:tr h="2988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Medienos irimo stadijos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Stadijų skaičius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3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2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1 arba neužfiksuota dėl mažo ploto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938235"/>
                  </a:ext>
                </a:extLst>
              </a:tr>
              <a:tr h="397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Buveinei būdingų medžių kiekis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Padengimo balai pagal </a:t>
                      </a:r>
                      <a:r>
                        <a:rPr lang="lt-LT" sz="1400" dirty="0" err="1">
                          <a:effectLst/>
                        </a:rPr>
                        <a:t>Br</a:t>
                      </a:r>
                      <a:r>
                        <a:rPr lang="lt-LT" sz="1400" dirty="0">
                          <a:effectLst/>
                        </a:rPr>
                        <a:t>.-</a:t>
                      </a:r>
                      <a:r>
                        <a:rPr lang="lt-LT" sz="1400" dirty="0" err="1">
                          <a:effectLst/>
                        </a:rPr>
                        <a:t>Bl</a:t>
                      </a:r>
                      <a:r>
                        <a:rPr lang="lt-LT" sz="1400" dirty="0">
                          <a:effectLst/>
                        </a:rPr>
                        <a:t>.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A1 arde balų suma didesnė nei kitų rūšių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Kitos padengimų kombinacijos 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A1 ir A2 arduose nesiekia 2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Būdingi medžiai: Acer platanoides, Fraxinus excelsior,, Quercus robur, Tilia cordata, Ulmus spp.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extLst>
                  <a:ext uri="{0D108BD9-81ED-4DB2-BD59-A6C34878D82A}">
                    <a16:rowId xmlns:a16="http://schemas.microsoft.com/office/drawing/2014/main" val="1889989399"/>
                  </a:ext>
                </a:extLst>
              </a:tr>
              <a:tr h="268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Tipinių antžeminių rūšių skaičius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vnt.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&gt;3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3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2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Sąrašas pateikiamas po lentele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extLst>
                  <a:ext uri="{0D108BD9-81ED-4DB2-BD59-A6C34878D82A}">
                    <a16:rowId xmlns:a16="http://schemas.microsoft.com/office/drawing/2014/main" val="2522665285"/>
                  </a:ext>
                </a:extLst>
              </a:tr>
              <a:tr h="268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Tipinių epifitinių rūšių gausumas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Medžių skaičius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&gt;1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1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0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Skaičiuojami medžiai ant kurių auga bent viena tipinė </a:t>
                      </a:r>
                      <a:r>
                        <a:rPr lang="lt-LT" sz="1400" dirty="0" err="1">
                          <a:effectLst/>
                        </a:rPr>
                        <a:t>epifitinė</a:t>
                      </a:r>
                      <a:r>
                        <a:rPr lang="lt-LT" sz="1400" dirty="0">
                          <a:effectLst/>
                        </a:rPr>
                        <a:t> rūšis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extLst>
                  <a:ext uri="{0D108BD9-81ED-4DB2-BD59-A6C34878D82A}">
                    <a16:rowId xmlns:a16="http://schemas.microsoft.com/office/drawing/2014/main" val="3063170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761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1F31CAC-C5D3-49C7-B144-E39D856B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43" y="211012"/>
            <a:ext cx="10962525" cy="7958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lt-LT" sz="3200" dirty="0"/>
              <a:t>Struktūros ir funkcijų būklės kriterijų rengimas</a:t>
            </a: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0D23FB24-1B9F-4CEE-B690-53192527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815-CFB3-4D9E-B9F6-05888D063E4E}" type="slidenum">
              <a:rPr lang="lt-LT" smtClean="0"/>
              <a:t>17</a:t>
            </a:fld>
            <a:endParaRPr lang="lt-LT"/>
          </a:p>
        </p:txBody>
      </p:sp>
      <p:sp>
        <p:nvSpPr>
          <p:cNvPr id="7" name="Turinio vietos rezervavimo ženklas 2">
            <a:extLst>
              <a:ext uri="{FF2B5EF4-FFF2-40B4-BE49-F238E27FC236}">
                <a16:creationId xmlns:a16="http://schemas.microsoft.com/office/drawing/2014/main" id="{8F92DC6C-1EDC-4546-B419-65089E6140B3}"/>
              </a:ext>
            </a:extLst>
          </p:cNvPr>
          <p:cNvSpPr txBox="1">
            <a:spLocks/>
          </p:cNvSpPr>
          <p:nvPr/>
        </p:nvSpPr>
        <p:spPr>
          <a:xfrm>
            <a:off x="838199" y="1006868"/>
            <a:ext cx="9949666" cy="328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9020 *Plačialapių ir mišrūs miškai </a:t>
            </a:r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(Kriterijų lentelės tęsinys)</a:t>
            </a:r>
          </a:p>
        </p:txBody>
      </p:sp>
      <p:graphicFrame>
        <p:nvGraphicFramePr>
          <p:cNvPr id="5" name="Lentelė 4">
            <a:extLst>
              <a:ext uri="{FF2B5EF4-FFF2-40B4-BE49-F238E27FC236}">
                <a16:creationId xmlns:a16="http://schemas.microsoft.com/office/drawing/2014/main" id="{B747D987-2E97-4A1D-BF5D-6D6B8186B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571275"/>
              </p:ext>
            </p:extLst>
          </p:nvPr>
        </p:nvGraphicFramePr>
        <p:xfrm>
          <a:off x="698643" y="1421254"/>
          <a:ext cx="10655156" cy="2789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137">
                  <a:extLst>
                    <a:ext uri="{9D8B030D-6E8A-4147-A177-3AD203B41FA5}">
                      <a16:colId xmlns:a16="http://schemas.microsoft.com/office/drawing/2014/main" val="3914017946"/>
                    </a:ext>
                  </a:extLst>
                </a:gridCol>
                <a:gridCol w="955496">
                  <a:extLst>
                    <a:ext uri="{9D8B030D-6E8A-4147-A177-3AD203B41FA5}">
                      <a16:colId xmlns:a16="http://schemas.microsoft.com/office/drawing/2014/main" val="2987886652"/>
                    </a:ext>
                  </a:extLst>
                </a:gridCol>
                <a:gridCol w="890858">
                  <a:extLst>
                    <a:ext uri="{9D8B030D-6E8A-4147-A177-3AD203B41FA5}">
                      <a16:colId xmlns:a16="http://schemas.microsoft.com/office/drawing/2014/main" val="3231070341"/>
                    </a:ext>
                  </a:extLst>
                </a:gridCol>
                <a:gridCol w="1174248">
                  <a:extLst>
                    <a:ext uri="{9D8B030D-6E8A-4147-A177-3AD203B41FA5}">
                      <a16:colId xmlns:a16="http://schemas.microsoft.com/office/drawing/2014/main" val="538546927"/>
                    </a:ext>
                  </a:extLst>
                </a:gridCol>
                <a:gridCol w="1551398">
                  <a:extLst>
                    <a:ext uri="{9D8B030D-6E8A-4147-A177-3AD203B41FA5}">
                      <a16:colId xmlns:a16="http://schemas.microsoft.com/office/drawing/2014/main" val="2021568368"/>
                    </a:ext>
                  </a:extLst>
                </a:gridCol>
                <a:gridCol w="3792019">
                  <a:extLst>
                    <a:ext uri="{9D8B030D-6E8A-4147-A177-3AD203B41FA5}">
                      <a16:colId xmlns:a16="http://schemas.microsoft.com/office/drawing/2014/main" val="2356706787"/>
                    </a:ext>
                  </a:extLst>
                </a:gridCol>
              </a:tblGrid>
              <a:tr h="819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Kriterijus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Mato vienetas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Kriterijaus vertė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Pastabos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698364"/>
                  </a:ext>
                </a:extLst>
              </a:tr>
              <a:tr h="13901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Gera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Patenkinama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Bloga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032231"/>
                  </a:ext>
                </a:extLst>
              </a:tr>
              <a:tr h="268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Invazinių augalų padengimas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%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&lt; 5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5-10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11-30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 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43695126"/>
                  </a:ext>
                </a:extLst>
              </a:tr>
              <a:tr h="397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Ruderalinių ir nitrofilinių rūšių padengimas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%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&lt; 5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5-20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21-30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lt-LT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extLst>
                  <a:ext uri="{0D108BD9-81ED-4DB2-BD59-A6C34878D82A}">
                    <a16:rowId xmlns:a16="http://schemas.microsoft.com/office/drawing/2014/main" val="2604799492"/>
                  </a:ext>
                </a:extLst>
              </a:tr>
              <a:tr h="332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Mechaniniai dirvožemio pažeidimai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%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&lt;5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5-10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11-30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Provėžos ir kiti technikos ar kasinėjimo pažeidimai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extLst>
                  <a:ext uri="{0D108BD9-81ED-4DB2-BD59-A6C34878D82A}">
                    <a16:rowId xmlns:a16="http://schemas.microsoft.com/office/drawing/2014/main" val="218674658"/>
                  </a:ext>
                </a:extLst>
              </a:tr>
              <a:tr h="397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Sausinimas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 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Nėra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Dalinė sausinimo įtaka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Nusausinta (durpinga-</a:t>
                      </a:r>
                      <a:r>
                        <a:rPr lang="lt-LT" sz="1400" dirty="0" err="1">
                          <a:effectLst/>
                        </a:rPr>
                        <a:t>humusin</a:t>
                      </a:r>
                      <a:r>
                        <a:rPr lang="lt-LT" sz="1400" dirty="0">
                          <a:effectLst/>
                        </a:rPr>
                        <a:t>-ga) </a:t>
                      </a:r>
                      <a:r>
                        <a:rPr lang="lt-LT" sz="1400" dirty="0" err="1">
                          <a:effectLst/>
                        </a:rPr>
                        <a:t>augavietė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effectLst/>
                        </a:rPr>
                        <a:t>Tiesioginė ar šalutinė griovių įtaka, nusausinto dirvožemio su susiskaidžiusia durpe buvimas</a:t>
                      </a:r>
                      <a:endParaRPr lang="lt-LT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extLst>
                  <a:ext uri="{0D108BD9-81ED-4DB2-BD59-A6C34878D82A}">
                    <a16:rowId xmlns:a16="http://schemas.microsoft.com/office/drawing/2014/main" val="3531914715"/>
                  </a:ext>
                </a:extLst>
              </a:tr>
              <a:tr h="268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Kirtimų poveikis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 </a:t>
                      </a:r>
                      <a:r>
                        <a:rPr lang="en-US" sz="1400" dirty="0" err="1">
                          <a:effectLst/>
                        </a:rPr>
                        <a:t>Kelmų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skaičius</a:t>
                      </a:r>
                      <a:r>
                        <a:rPr lang="lt-LT" sz="1400" dirty="0">
                          <a:effectLst/>
                        </a:rPr>
                        <a:t>/</a:t>
                      </a:r>
                      <a:r>
                        <a:rPr lang="en-US" sz="1400" dirty="0">
                          <a:effectLst/>
                        </a:rPr>
                        <a:t>ha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1-5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6-20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&gt;20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effectLst/>
                        </a:rPr>
                        <a:t>Vertinami  būdingų rūšių medžių nesutręšę kelmai &gt; 20 cm skersmens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6" marR="13126" marT="6448" marB="6448" anchor="ctr"/>
                </a:tc>
                <a:extLst>
                  <a:ext uri="{0D108BD9-81ED-4DB2-BD59-A6C34878D82A}">
                    <a16:rowId xmlns:a16="http://schemas.microsoft.com/office/drawing/2014/main" val="328425984"/>
                  </a:ext>
                </a:extLst>
              </a:tr>
            </a:tbl>
          </a:graphicData>
        </a:graphic>
      </p:graphicFrame>
      <p:sp>
        <p:nvSpPr>
          <p:cNvPr id="6" name="Turinio vietos rezervavimo ženklas 2">
            <a:extLst>
              <a:ext uri="{FF2B5EF4-FFF2-40B4-BE49-F238E27FC236}">
                <a16:creationId xmlns:a16="http://schemas.microsoft.com/office/drawing/2014/main" id="{AE11A4C5-B2BC-4359-955C-8141E30ECA5E}"/>
              </a:ext>
            </a:extLst>
          </p:cNvPr>
          <p:cNvSpPr txBox="1">
            <a:spLocks/>
          </p:cNvSpPr>
          <p:nvPr/>
        </p:nvSpPr>
        <p:spPr>
          <a:xfrm>
            <a:off x="776523" y="4485884"/>
            <a:ext cx="9949666" cy="1976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38A0F4-5179-4645-BFC9-C4608829D5B1}"/>
              </a:ext>
            </a:extLst>
          </p:cNvPr>
          <p:cNvSpPr txBox="1"/>
          <p:nvPr/>
        </p:nvSpPr>
        <p:spPr>
          <a:xfrm>
            <a:off x="698643" y="4400270"/>
            <a:ext cx="22705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lt-LT" sz="1400" b="1" i="0" u="sng" strike="noStrike" baseline="0" dirty="0">
                <a:latin typeface="Times New Roman" panose="02020603050405020304" pitchFamily="18" charset="0"/>
              </a:rPr>
              <a:t>Tipinės antžeminės rūšys: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Daphne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mezereum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Euonymus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verrucosus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Ulmus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minor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Allium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ursinum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Bromopsis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benekenii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Cardamine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bulbifera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Corydalis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cava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Cypripedium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calceolus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D1DCA4-7768-4989-8D53-3D5359C06AB6}"/>
              </a:ext>
            </a:extLst>
          </p:cNvPr>
          <p:cNvSpPr txBox="1"/>
          <p:nvPr/>
        </p:nvSpPr>
        <p:spPr>
          <a:xfrm>
            <a:off x="2666659" y="4586278"/>
            <a:ext cx="23776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Epipactis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helleborine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Festuca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altissima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Galium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odoratum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Geranium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sylvaticum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Hypericum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montanum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Hypericum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hirsutum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Lathyrus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laevigatus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Lilium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martagon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7DC22F-483A-47D2-86A3-C3D7FC0AA7E4}"/>
              </a:ext>
            </a:extLst>
          </p:cNvPr>
          <p:cNvSpPr txBox="1"/>
          <p:nvPr/>
        </p:nvSpPr>
        <p:spPr>
          <a:xfrm>
            <a:off x="4435049" y="4573345"/>
            <a:ext cx="227058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Neottia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nidus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-avis,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Polygonatum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verticillatum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Ranunculus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cassubicus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Ranunculus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lanuginosus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Sanicula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europaea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Scrophularia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nodosa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Trollius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europaeus</a:t>
            </a:r>
            <a:endParaRPr lang="lt-LT" sz="1400" b="0" i="1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9EEDC7-F7BD-4506-8FBA-B582A0DF1FD4}"/>
              </a:ext>
            </a:extLst>
          </p:cNvPr>
          <p:cNvSpPr txBox="1"/>
          <p:nvPr/>
        </p:nvSpPr>
        <p:spPr>
          <a:xfrm>
            <a:off x="6630045" y="4381565"/>
            <a:ext cx="212931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lt-LT" sz="1400" b="1" i="0" u="sng" strike="noStrike" baseline="0" dirty="0">
                <a:latin typeface="Times New Roman" panose="02020603050405020304" pitchFamily="18" charset="0"/>
              </a:rPr>
              <a:t>Tipinės </a:t>
            </a:r>
            <a:r>
              <a:rPr lang="lt-LT" sz="1400" b="1" i="0" u="sng" strike="noStrike" baseline="0" dirty="0" err="1">
                <a:latin typeface="Times New Roman" panose="02020603050405020304" pitchFamily="18" charset="0"/>
              </a:rPr>
              <a:t>epifitinės</a:t>
            </a:r>
            <a:r>
              <a:rPr lang="lt-LT" sz="1400" b="1" i="0" u="sng" strike="noStrike" baseline="0" dirty="0">
                <a:latin typeface="Times New Roman" panose="02020603050405020304" pitchFamily="18" charset="0"/>
              </a:rPr>
              <a:t> rūšys: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Anomodon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spp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.,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Frullania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dilatata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Isothecium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alopecuroides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Lejeunea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cavifolia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Metzgeria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furcata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Neckera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spp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.,</a:t>
            </a: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Porella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platyphylla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,</a:t>
            </a:r>
            <a:endParaRPr lang="lt-LT" sz="1400" b="0" i="1" u="none" strike="sngStrike" baseline="0" dirty="0">
              <a:latin typeface="Times New Roman" panose="02020603050405020304" pitchFamily="18" charset="0"/>
            </a:endParaRPr>
          </a:p>
          <a:p>
            <a:pPr marR="0" algn="l" rtl="0"/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Lobaria</a:t>
            </a:r>
            <a:r>
              <a:rPr lang="lt-LT" sz="14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lt-LT" sz="1400" b="0" i="1" u="none" strike="noStrike" baseline="0" dirty="0" err="1">
                <a:latin typeface="Times New Roman" panose="02020603050405020304" pitchFamily="18" charset="0"/>
              </a:rPr>
              <a:t>pulmonaria</a:t>
            </a:r>
            <a:endParaRPr lang="lt-LT" sz="1400" dirty="0"/>
          </a:p>
        </p:txBody>
      </p:sp>
      <p:pic>
        <p:nvPicPr>
          <p:cNvPr id="20" name="Paveikslėlis 19">
            <a:extLst>
              <a:ext uri="{FF2B5EF4-FFF2-40B4-BE49-F238E27FC236}">
                <a16:creationId xmlns:a16="http://schemas.microsoft.com/office/drawing/2014/main" id="{44AE762B-C2A0-4B55-94B7-85C2603D3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789" y="4210345"/>
            <a:ext cx="3531072" cy="26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96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1F31CAC-C5D3-49C7-B144-E39D856B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43" y="211012"/>
            <a:ext cx="10962525" cy="7958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lt-LT" sz="3200" dirty="0"/>
              <a:t>Tipinės rūšys ir jų geros būklės užtikrinimas</a:t>
            </a: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0D23FB24-1B9F-4CEE-B690-53192527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815-CFB3-4D9E-B9F6-05888D063E4E}" type="slidenum">
              <a:rPr lang="lt-LT" smtClean="0"/>
              <a:t>18</a:t>
            </a:fld>
            <a:endParaRPr lang="lt-LT"/>
          </a:p>
        </p:txBody>
      </p:sp>
      <p:sp>
        <p:nvSpPr>
          <p:cNvPr id="7" name="Turinio vietos rezervavimo ženklas 2">
            <a:extLst>
              <a:ext uri="{FF2B5EF4-FFF2-40B4-BE49-F238E27FC236}">
                <a16:creationId xmlns:a16="http://schemas.microsoft.com/office/drawing/2014/main" id="{8F92DC6C-1EDC-4546-B419-65089E6140B3}"/>
              </a:ext>
            </a:extLst>
          </p:cNvPr>
          <p:cNvSpPr txBox="1">
            <a:spLocks/>
          </p:cNvSpPr>
          <p:nvPr/>
        </p:nvSpPr>
        <p:spPr>
          <a:xfrm>
            <a:off x="838199" y="1006868"/>
            <a:ext cx="9949666" cy="5486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urinio vietos rezervavimo ženklas 2">
            <a:extLst>
              <a:ext uri="{FF2B5EF4-FFF2-40B4-BE49-F238E27FC236}">
                <a16:creationId xmlns:a16="http://schemas.microsoft.com/office/drawing/2014/main" id="{A41D203B-1C9C-45CA-AFC4-F5366E2072BD}"/>
              </a:ext>
            </a:extLst>
          </p:cNvPr>
          <p:cNvSpPr txBox="1">
            <a:spLocks/>
          </p:cNvSpPr>
          <p:nvPr/>
        </p:nvSpPr>
        <p:spPr>
          <a:xfrm>
            <a:off x="838199" y="1160980"/>
            <a:ext cx="10228781" cy="5486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Tipinės rūšys turi atitikti šiuos kriterijus (pagal EK rekomendacijas):</a:t>
            </a:r>
          </a:p>
          <a:p>
            <a:pPr marL="452438"/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Būti prieraišios ar specializuotos buveinės tipui</a:t>
            </a:r>
          </a:p>
          <a:p>
            <a:pPr marL="452438"/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Nebūti labai retos</a:t>
            </a:r>
          </a:p>
          <a:p>
            <a:pPr marL="452438"/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Būti nesunkiai aptinkamos ir stebimos</a:t>
            </a:r>
          </a:p>
          <a:p>
            <a:pPr marL="452438"/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Atspindėti buveinės būklės kokybę</a:t>
            </a:r>
          </a:p>
          <a:p>
            <a:pPr marL="452438"/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Atstovauti įvairias organizmų sistematines grupes</a:t>
            </a:r>
          </a:p>
          <a:p>
            <a:pPr marL="223838" indent="0">
              <a:buNone/>
            </a:pPr>
            <a:endParaRPr lang="lt-LT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3838" indent="0">
              <a:buNone/>
            </a:pPr>
            <a:endParaRPr lang="lt-LT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Tipinės rūšys yra nurodytos „EB svarbos natūralių buveinių inventorizavimo vadove“</a:t>
            </a:r>
          </a:p>
          <a:p>
            <a:pPr marL="452438"/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Reikalinga korekcija atsižvelgiant į inventorizavimo rezultatus ir kriterijų rengimo poreikius</a:t>
            </a:r>
          </a:p>
          <a:p>
            <a:pPr marL="452438"/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Reikalinga papildyti kitų sistematinių grupių rūšimis, tačiau iškyla stebėsenos problemų</a:t>
            </a:r>
          </a:p>
          <a:p>
            <a:pPr marL="0" indent="0">
              <a:buNone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Skirtingos šalys turi labai skirtingus tipinių rūšių sąrašus.</a:t>
            </a:r>
          </a:p>
          <a:p>
            <a:pPr marL="0" indent="0">
              <a:buNone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Atskiro tipinių rūšių įvertinimo </a:t>
            </a:r>
            <a:r>
              <a:rPr lang="lt-LT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ataskaitoje nėra, reikia pateikti tik sąrašus. Duomenys apie rūšių būklę yra integruojami įvertinant buveinių struktūros ir funkcijų būklę.</a:t>
            </a:r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FA22ECB8-B4BF-4F5B-B540-99E035CED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85" y="1953258"/>
            <a:ext cx="3286654" cy="2464991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DD86758C-50F1-403E-93EB-4431F729E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39" y="1607738"/>
            <a:ext cx="2064363" cy="3156033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C528B94E-1907-42A9-A94D-7655CB26F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45" y="582906"/>
            <a:ext cx="2946635" cy="199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72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1F31CAC-C5D3-49C7-B144-E39D856B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43" y="211012"/>
            <a:ext cx="10962525" cy="7958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lt-LT" sz="3200" dirty="0" err="1"/>
              <a:t>BAST</a:t>
            </a:r>
            <a:r>
              <a:rPr lang="lt-LT" sz="3200" dirty="0"/>
              <a:t> apsaugos tikslų nustatymas</a:t>
            </a: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0D23FB24-1B9F-4CEE-B690-53192527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815-CFB3-4D9E-B9F6-05888D063E4E}" type="slidenum">
              <a:rPr lang="lt-LT" smtClean="0"/>
              <a:t>19</a:t>
            </a:fld>
            <a:endParaRPr lang="lt-LT"/>
          </a:p>
        </p:txBody>
      </p:sp>
      <p:sp>
        <p:nvSpPr>
          <p:cNvPr id="7" name="Turinio vietos rezervavimo ženklas 2">
            <a:extLst>
              <a:ext uri="{FF2B5EF4-FFF2-40B4-BE49-F238E27FC236}">
                <a16:creationId xmlns:a16="http://schemas.microsoft.com/office/drawing/2014/main" id="{8F92DC6C-1EDC-4546-B419-65089E6140B3}"/>
              </a:ext>
            </a:extLst>
          </p:cNvPr>
          <p:cNvSpPr txBox="1">
            <a:spLocks/>
          </p:cNvSpPr>
          <p:nvPr/>
        </p:nvSpPr>
        <p:spPr>
          <a:xfrm>
            <a:off x="838198" y="1006868"/>
            <a:ext cx="10381181" cy="1017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Steigiant Buveinių apsaugai svarbias teritorijas būtina nustatyti jų apsaugos tikslus, kuriuose nurodoma kokias EB buveines ir rūšis jose siekiame išsaugoti ir kokius jų kiekybinius ir kokybinius parametrus išlaikyti/pasiekti/atkurti.</a:t>
            </a:r>
          </a:p>
        </p:txBody>
      </p:sp>
      <p:sp>
        <p:nvSpPr>
          <p:cNvPr id="5" name="Turinio vietos rezervavimo ženklas 2">
            <a:extLst>
              <a:ext uri="{FF2B5EF4-FFF2-40B4-BE49-F238E27FC236}">
                <a16:creationId xmlns:a16="http://schemas.microsoft.com/office/drawing/2014/main" id="{C258BC49-B562-4099-A5F6-AF8F78D4AFFC}"/>
              </a:ext>
            </a:extLst>
          </p:cNvPr>
          <p:cNvSpPr txBox="1">
            <a:spLocks/>
          </p:cNvSpPr>
          <p:nvPr/>
        </p:nvSpPr>
        <p:spPr>
          <a:xfrm>
            <a:off x="698643" y="2024009"/>
            <a:ext cx="5486399" cy="4479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Lietuva vėluoja užbaigti </a:t>
            </a:r>
            <a:r>
              <a:rPr lang="lt-LT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 tinklą ir patvirtinti </a:t>
            </a:r>
            <a:r>
              <a:rPr lang="lt-LT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BAST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 nustatytais apsaugos tikslais;</a:t>
            </a:r>
          </a:p>
          <a:p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 minimalaus reikalavimo pagal 20/60 principą dar reikia įsteigti teritorijų, kuriose būtų apie </a:t>
            </a:r>
            <a:r>
              <a:rPr lang="lt-L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tūkst. ha 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miško buveinių (9080 – 16,7 t. ha; 91E0 – 11,6 t. ha; 9010 – 10 t. ha; 9020 – 5 t. ha)</a:t>
            </a:r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 2021 m. vasario mėn. patvirtinta </a:t>
            </a:r>
            <a:r>
              <a:rPr lang="lt-L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  <a:r>
              <a:rPr lang="lt-L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BAST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 apsaugos tikslais. Eilėje dar laukia </a:t>
            </a:r>
            <a:r>
              <a:rPr lang="lt-L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Vietovių.</a:t>
            </a:r>
          </a:p>
          <a:p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Pagal struktūros ir funkcijų kokybę, apsaugos tiksluose iš </a:t>
            </a:r>
            <a:r>
              <a:rPr lang="lt-L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19,8</a:t>
            </a:r>
            <a:r>
              <a:rPr lang="lt-L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t. ha 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nustatytų buveinių geros būklės yra </a:t>
            </a:r>
            <a:r>
              <a:rPr lang="lt-L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  <a:r>
              <a:rPr lang="lt-LT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lt-L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Likusiose 255 teritorijose įvertinimo arba tik patvirtinimo laukia apie </a:t>
            </a:r>
            <a:r>
              <a:rPr lang="lt-L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t. ha (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  <a:endParaRPr lang="lt-LT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2871BAE5-90A3-40EC-8C67-1B8089C6B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554" y="1592494"/>
            <a:ext cx="5126803" cy="51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7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AFB9EE0-37F2-45A7-8643-CEE7C452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334" y="365126"/>
            <a:ext cx="10254465" cy="600645"/>
          </a:xfrm>
        </p:spPr>
        <p:txBody>
          <a:bodyPr>
            <a:normAutofit fontScale="90000"/>
          </a:bodyPr>
          <a:lstStyle/>
          <a:p>
            <a:r>
              <a:rPr lang="lt-LT" dirty="0"/>
              <a:t>Turinys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E58AFE4-F782-4702-860D-54D701D87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4270"/>
            <a:ext cx="10515600" cy="4892693"/>
          </a:xfrm>
        </p:spPr>
        <p:txBody>
          <a:bodyPr>
            <a:normAutofit/>
          </a:bodyPr>
          <a:lstStyle/>
          <a:p>
            <a:r>
              <a:rPr lang="lt-LT" dirty="0"/>
              <a:t>Kaip suformuluoti tikslai Buveinių direktyvoje?</a:t>
            </a:r>
          </a:p>
          <a:p>
            <a:r>
              <a:rPr lang="lt-LT" dirty="0"/>
              <a:t>Apsaugos būklės nustatymo schema</a:t>
            </a:r>
          </a:p>
          <a:p>
            <a:r>
              <a:rPr lang="lt-LT" dirty="0"/>
              <a:t>Kas yra „referencinis plotas“?</a:t>
            </a:r>
          </a:p>
          <a:p>
            <a:r>
              <a:rPr lang="lt-LT" dirty="0"/>
              <a:t>Palankios buveinių struktūros ir funkcijų nustatymas</a:t>
            </a:r>
          </a:p>
          <a:p>
            <a:r>
              <a:rPr lang="lt-LT" dirty="0"/>
              <a:t>Ateities perspektyvų vertinimas</a:t>
            </a:r>
          </a:p>
          <a:p>
            <a:r>
              <a:rPr lang="lt-LT" dirty="0"/>
              <a:t>Nacionalinės apsaugos būklės rezultatai</a:t>
            </a:r>
          </a:p>
          <a:p>
            <a:r>
              <a:rPr lang="lt-LT" dirty="0"/>
              <a:t>Buveinių struktūros ir funkcijų įvertinimas, vertinimo kriterijai</a:t>
            </a:r>
          </a:p>
          <a:p>
            <a:r>
              <a:rPr lang="lt-LT" dirty="0" err="1"/>
              <a:t>BAST</a:t>
            </a:r>
            <a:r>
              <a:rPr lang="lt-LT" dirty="0"/>
              <a:t> apsaugos tikslų nustatymas</a:t>
            </a:r>
          </a:p>
          <a:p>
            <a:r>
              <a:rPr lang="lt-LT" dirty="0"/>
              <a:t>Neigiami veiksniai</a:t>
            </a:r>
          </a:p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CB70BE80-2A94-48B4-9616-C466ADEF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815-CFB3-4D9E-B9F6-05888D063E4E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5412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1F31CAC-C5D3-49C7-B144-E39D856B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43" y="211012"/>
            <a:ext cx="10962525" cy="7958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Kas </a:t>
            </a:r>
            <a:r>
              <a:rPr lang="en-US" sz="3200" dirty="0" err="1"/>
              <a:t>lemia</a:t>
            </a:r>
            <a:r>
              <a:rPr lang="en-US" sz="3200" dirty="0"/>
              <a:t> </a:t>
            </a:r>
            <a:r>
              <a:rPr lang="en-US" sz="3200" dirty="0" err="1"/>
              <a:t>nepalanki</a:t>
            </a:r>
            <a:r>
              <a:rPr lang="lt-LT" sz="3200" dirty="0"/>
              <a:t>ą miško buveinių apsaugos būklę?</a:t>
            </a: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0D23FB24-1B9F-4CEE-B690-53192527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815-CFB3-4D9E-B9F6-05888D063E4E}" type="slidenum">
              <a:rPr lang="lt-LT" smtClean="0"/>
              <a:t>20</a:t>
            </a:fld>
            <a:endParaRPr lang="lt-LT"/>
          </a:p>
        </p:txBody>
      </p:sp>
      <p:sp>
        <p:nvSpPr>
          <p:cNvPr id="7" name="Turinio vietos rezervavimo ženklas 2">
            <a:extLst>
              <a:ext uri="{FF2B5EF4-FFF2-40B4-BE49-F238E27FC236}">
                <a16:creationId xmlns:a16="http://schemas.microsoft.com/office/drawing/2014/main" id="{8F92DC6C-1EDC-4546-B419-65089E6140B3}"/>
              </a:ext>
            </a:extLst>
          </p:cNvPr>
          <p:cNvSpPr txBox="1">
            <a:spLocks/>
          </p:cNvSpPr>
          <p:nvPr/>
        </p:nvSpPr>
        <p:spPr>
          <a:xfrm>
            <a:off x="838199" y="1006868"/>
            <a:ext cx="9949666" cy="5486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Lentelė 8">
            <a:extLst>
              <a:ext uri="{FF2B5EF4-FFF2-40B4-BE49-F238E27FC236}">
                <a16:creationId xmlns:a16="http://schemas.microsoft.com/office/drawing/2014/main" id="{50570B91-D577-494D-87E0-A5D6E702E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93337"/>
              </p:ext>
            </p:extLst>
          </p:nvPr>
        </p:nvGraphicFramePr>
        <p:xfrm>
          <a:off x="838204" y="1074800"/>
          <a:ext cx="10515597" cy="5350144"/>
        </p:xfrm>
        <a:graphic>
          <a:graphicData uri="http://schemas.openxmlformats.org/drawingml/2006/table">
            <a:tbl>
              <a:tblPr firstRow="1" firstCol="1" bandRow="1"/>
              <a:tblGrid>
                <a:gridCol w="4200145">
                  <a:extLst>
                    <a:ext uri="{9D8B030D-6E8A-4147-A177-3AD203B41FA5}">
                      <a16:colId xmlns:a16="http://schemas.microsoft.com/office/drawing/2014/main" val="3793656979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2684572642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1596123763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2024142855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1140584853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426378080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2568415221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4246102021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85917130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793918263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123285041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1956399958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3676882268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1615803016"/>
                    </a:ext>
                  </a:extLst>
                </a:gridCol>
              </a:tblGrid>
              <a:tr h="41518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Neigiami veiksniai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(pagal </a:t>
                      </a:r>
                      <a:r>
                        <a:rPr lang="lt-LT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EEA</a:t>
                      </a:r>
                      <a:r>
                        <a:rPr lang="lt-L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klasifikatorių)</a:t>
                      </a:r>
                    </a:p>
                  </a:txBody>
                  <a:tcPr marL="48622" marR="486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Buveinių tipai</a:t>
                      </a:r>
                      <a:endParaRPr lang="lt-L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371663"/>
                  </a:ext>
                </a:extLst>
              </a:tr>
              <a:tr h="165547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9010 Vakarų taiga*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9020 Plačialapių ir mišrūs miškai*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9050 Žolių turtingi eglynai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9060 Spygliuočių miškai ant ozų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9070 Medžiais apaugusios ganyklos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9080 Pelkėti lapuočių miškai*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9160 </a:t>
                      </a:r>
                      <a:r>
                        <a:rPr lang="lt-LT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Skroblynai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9180 Griovų ir šlaitų miškai*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9190 Sausieji ąžuolynai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91D0 Pelkiniai miškai*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91E0 Aliuviniai miškai*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91F0 Paupių guobynai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91T0 Kerpiniai pušynai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213488"/>
                  </a:ext>
                </a:extLst>
              </a:tr>
              <a:tr h="384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A07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Tradicinio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ūkininkavimo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ganymo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miškuose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nutraukimas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190342"/>
                  </a:ext>
                </a:extLst>
              </a:tr>
              <a:tr h="284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B01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Apželdinimas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mišku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744251"/>
                  </a:ext>
                </a:extLst>
              </a:tr>
              <a:tr h="287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B02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Miško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tipo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keitimas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įskaitant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monokultūrų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auginimą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287326"/>
                  </a:ext>
                </a:extLst>
              </a:tr>
              <a:tr h="268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B07 Negyvos medienos ir mirštančių medžių šalinimas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5223"/>
                  </a:ext>
                </a:extLst>
              </a:tr>
              <a:tr h="253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B09 Plyni kirtimai</a:t>
                      </a:r>
                    </a:p>
                  </a:txBody>
                  <a:tcPr marL="48622" marR="486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260808"/>
                  </a:ext>
                </a:extLst>
              </a:tr>
              <a:tr h="253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B14 Miško gaisrų slopinimas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17670"/>
                  </a:ext>
                </a:extLst>
              </a:tr>
              <a:tr h="238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B17 Dirvos ruošimas </a:t>
                      </a:r>
                      <a:r>
                        <a:rPr lang="lt-LT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MŪ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777396"/>
                  </a:ext>
                </a:extLst>
              </a:tr>
              <a:tr h="294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B27 Hidrologinio režimo ir vandens telkinių keitimas </a:t>
                      </a:r>
                      <a:r>
                        <a:rPr lang="lt-LT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MŪ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46474"/>
                  </a:ext>
                </a:extLst>
              </a:tr>
              <a:tr h="253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I02 Kitos (ne ES lygio) invazinės rūšys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537978"/>
                  </a:ext>
                </a:extLst>
              </a:tr>
              <a:tr h="253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I04 Probleminės vietinės rūšys (bebrai)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94276"/>
                  </a:ext>
                </a:extLst>
              </a:tr>
              <a:tr h="253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I05 Augalų ir gyvūnų ligos, patogenai, kenkėjai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498524"/>
                  </a:ext>
                </a:extLst>
              </a:tr>
              <a:tr h="253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N02 Sausros ir kritulių mažėjimas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22" marR="4862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226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03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F23AF34-137B-45B4-9F8E-4F870F85AA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2894" y="6054293"/>
            <a:ext cx="996627" cy="720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E0F491-3A48-491A-8682-927D4DD72D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3197" y="6054294"/>
            <a:ext cx="1046811" cy="720579"/>
          </a:xfrm>
          <a:prstGeom prst="rect">
            <a:avLst/>
          </a:prstGeom>
        </p:spPr>
      </p:pic>
      <p:pic>
        <p:nvPicPr>
          <p:cNvPr id="5" name="Picture 2" descr="Vaizdo rezultatas pagal uÅ¾klausÄ âvstt logoâ">
            <a:extLst>
              <a:ext uri="{FF2B5EF4-FFF2-40B4-BE49-F238E27FC236}">
                <a16:creationId xmlns:a16="http://schemas.microsoft.com/office/drawing/2014/main" id="{024A78E8-524F-477C-A774-DFA793ADF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4944" y="6009202"/>
            <a:ext cx="786853" cy="7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A0E3960-09D8-4DB2-9DD8-EED598649B3C}"/>
              </a:ext>
            </a:extLst>
          </p:cNvPr>
          <p:cNvSpPr txBox="1">
            <a:spLocks/>
          </p:cNvSpPr>
          <p:nvPr/>
        </p:nvSpPr>
        <p:spPr>
          <a:xfrm>
            <a:off x="4850282" y="2598271"/>
            <a:ext cx="2858208" cy="5283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3200" dirty="0">
                <a:solidFill>
                  <a:schemeClr val="bg1"/>
                </a:solidFill>
              </a:rPr>
              <a:t>Ačiū</a:t>
            </a:r>
            <a:r>
              <a:rPr lang="lt-LT" dirty="0">
                <a:solidFill>
                  <a:schemeClr val="bg1"/>
                </a:solidFill>
              </a:rPr>
              <a:t> už dėmesį</a:t>
            </a:r>
            <a:r>
              <a:rPr lang="en-US" dirty="0">
                <a:solidFill>
                  <a:schemeClr val="bg1"/>
                </a:solidFill>
              </a:rPr>
              <a:t>!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91DBF24-7C00-47A5-8979-461F74FC38BB}"/>
              </a:ext>
            </a:extLst>
          </p:cNvPr>
          <p:cNvSpPr txBox="1">
            <a:spLocks/>
          </p:cNvSpPr>
          <p:nvPr/>
        </p:nvSpPr>
        <p:spPr>
          <a:xfrm>
            <a:off x="304800" y="5112774"/>
            <a:ext cx="2340077" cy="120489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Nuotrauk</a:t>
            </a:r>
            <a:r>
              <a:rPr lang="lt-LT" dirty="0">
                <a:solidFill>
                  <a:schemeClr val="bg1"/>
                </a:solidFill>
              </a:rPr>
              <a:t>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autoriai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lt-L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lt-LT" dirty="0">
                <a:solidFill>
                  <a:schemeClr val="bg1"/>
                </a:solidFill>
              </a:rPr>
              <a:t>Renatas </a:t>
            </a:r>
            <a:r>
              <a:rPr lang="lt-LT" dirty="0" err="1">
                <a:solidFill>
                  <a:schemeClr val="bg1"/>
                </a:solidFill>
              </a:rPr>
              <a:t>Jakaitis</a:t>
            </a:r>
            <a:endParaRPr lang="lt-L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lt-LT" dirty="0">
                <a:solidFill>
                  <a:schemeClr val="bg1"/>
                </a:solidFill>
              </a:rPr>
              <a:t>Gintarė </a:t>
            </a:r>
            <a:r>
              <a:rPr lang="lt-LT" dirty="0" err="1">
                <a:solidFill>
                  <a:schemeClr val="bg1"/>
                </a:solidFill>
              </a:rPr>
              <a:t>Grašytė</a:t>
            </a:r>
            <a:endParaRPr lang="lt-L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lt-LT" dirty="0">
                <a:solidFill>
                  <a:schemeClr val="bg1"/>
                </a:solidFill>
              </a:rPr>
              <a:t>Vytautas Uselis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lt-L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4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BE2E64C-B96F-4DA0-B694-A0C2BFEC0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4802"/>
            <a:ext cx="10515600" cy="3506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Tikslas</a:t>
            </a:r>
          </a:p>
          <a:p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2 straipsnis</a:t>
            </a:r>
          </a:p>
          <a:p>
            <a:pPr lvl="1"/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1. Šios direktyvos tikslas — padėti užtikrinti biologinę įvairovę, apsaugant natūralias buveines ir laukinę fauną bei florą europinėje valstybių narių, kurioms taikoma Sutartis, teritorijoje. </a:t>
            </a:r>
          </a:p>
          <a:p>
            <a:pPr lvl="1"/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2. Priemonės, kurių imamasi pagal šią direktyvą, turi </a:t>
            </a:r>
            <a:r>
              <a:rPr lang="lt-LT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palaikyti ar atstatyti palankią Bendrijos svarbos natūralių buveinių ir laukinės faunos bei floros rūšių apsaugos būkl</a:t>
            </a:r>
            <a:r>
              <a:rPr lang="lt-LT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ę. </a:t>
            </a:r>
            <a:endParaRPr lang="lt-LT" sz="1800" dirty="0"/>
          </a:p>
          <a:p>
            <a:r>
              <a:rPr lang="lt-L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 straipsnis</a:t>
            </a:r>
          </a:p>
          <a:p>
            <a:pPr lvl="1"/>
            <a:r>
              <a:rPr lang="lt-LT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Natura</a:t>
            </a:r>
            <a:r>
              <a:rPr lang="lt-LT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2000 </a:t>
            </a:r>
            <a:r>
              <a:rPr lang="lt-L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pavadinimu kuriamas vieningas specialių saugomų teritorijų Europos ekologinis </a:t>
            </a:r>
            <a:r>
              <a:rPr lang="lt-LT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tinklas</a:t>
            </a:r>
            <a:r>
              <a:rPr lang="lt-L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Šis tinklas, sudarytas iš teritorijų, kuriose yra į I priedą įrašyti natūralių buveinių tipai ir į II priedą įrašytų rūšių buveinės, </a:t>
            </a:r>
            <a:r>
              <a:rPr lang="lt-LT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sudaro galimybę palaikyti, o kur reikia ir atstatyti iki palankios apsaugos būklės natūralių buveinių tipus ir rūšių buveines jų natūraliame paplitimo areale</a:t>
            </a:r>
            <a:r>
              <a:rPr lang="lt-L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70144C59-C240-41DB-AA73-C7D4E748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815-CFB3-4D9E-B9F6-05888D063E4E}" type="slidenum">
              <a:rPr lang="lt-LT" smtClean="0"/>
              <a:t>3</a:t>
            </a:fld>
            <a:endParaRPr lang="lt-LT"/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7BA2DDC2-D66D-44D2-92ED-625DC8D3881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2223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/>
              <a:t>Buveinių direktyvos nuostatos</a:t>
            </a:r>
          </a:p>
          <a:p>
            <a:r>
              <a:rPr lang="de-DE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1992 m. </a:t>
            </a:r>
            <a:r>
              <a:rPr lang="de-DE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gegužės</a:t>
            </a:r>
            <a:r>
              <a:rPr lang="de-DE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21 d.</a:t>
            </a:r>
            <a:r>
              <a:rPr lang="lt-LT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TARYBOS DIREKTYVA 92/43/EEB dėl natūralių buveinių ir laukinės faunos bei floros apsaugos </a:t>
            </a:r>
            <a:endParaRPr lang="lt-LT" sz="1800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EDE18FE-B487-42B2-9DF5-44BCD5863D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846" y="5148461"/>
            <a:ext cx="1640210" cy="11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0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BE2E64C-B96F-4DA0-B694-A0C2BFEC0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915"/>
            <a:ext cx="10802420" cy="50104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 yra „palanki apsaugos būklė“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lt-LT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Pagal Buveinių direktyvos 1 straipsnį: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lt-LT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Natūralios buveinės apsaugos būklė laikoma „palankia“, kai: </a:t>
            </a:r>
          </a:p>
          <a:p>
            <a:pPr marL="5715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t-LT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 natūralus paplitimo </a:t>
            </a:r>
            <a:r>
              <a:rPr lang="lt-LT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arealas</a:t>
            </a:r>
            <a:r>
              <a:rPr lang="lt-LT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ir </a:t>
            </a:r>
            <a:r>
              <a:rPr lang="lt-LT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 padengiami plotai </a:t>
            </a:r>
            <a:r>
              <a:rPr lang="lt-LT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tame areale yra </a:t>
            </a:r>
            <a:r>
              <a:rPr lang="lt-LT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stabilūs arba didėja</a:t>
            </a:r>
            <a:r>
              <a:rPr lang="lt-LT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ir </a:t>
            </a:r>
          </a:p>
          <a:p>
            <a:pPr marL="5715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t-LT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egzistuoja ir tikėtina, kad ateityje neišnyks jos ilgalaikiam palaikymui būtina </a:t>
            </a:r>
            <a:r>
              <a:rPr lang="lt-LT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specifinė struktūra ir funkcijos</a:t>
            </a:r>
            <a:r>
              <a:rPr lang="lt-LT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5715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t-LT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jai </a:t>
            </a:r>
            <a:r>
              <a:rPr lang="lt-LT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tipiškų rūšių apsaugos būklė </a:t>
            </a:r>
            <a:r>
              <a:rPr lang="lt-LT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yra gera pagal „i“ punkte pateiktą apibrėžimą;</a:t>
            </a:r>
          </a:p>
          <a:p>
            <a:pPr marL="0" indent="0">
              <a:buNone/>
            </a:pPr>
            <a:endParaRPr lang="lt-LT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... </a:t>
            </a:r>
            <a:r>
              <a:rPr lang="lt-LT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Rūšies apsaugos būklė </a:t>
            </a:r>
            <a:r>
              <a:rPr lang="lt-LT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laikoma "gera", kai:</a:t>
            </a:r>
          </a:p>
          <a:p>
            <a:r>
              <a:rPr lang="lt-LT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atitinkamos rūšies populiacijos pokyčių duomenys rodo, kad ji pati pajėgi ilgą laiką išlikti kaip gyvybingas jos natūraliosios buveinės komponentas, ir</a:t>
            </a:r>
          </a:p>
          <a:p>
            <a:r>
              <a:rPr lang="lt-LT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rūšies natūralaus paplitimo arealas nemažėja ir nėra tikėtina, kad bus sumažintas ateityje, ir</a:t>
            </a:r>
          </a:p>
          <a:p>
            <a:r>
              <a:rPr lang="lt-LT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yra ir tikriausiai bus pakankamai didelė buveinė, kurioje jos populiacija galės išlikti ilgą laiką.</a:t>
            </a:r>
          </a:p>
          <a:p>
            <a:endParaRPr lang="lt-LT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70144C59-C240-41DB-AA73-C7D4E748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815-CFB3-4D9E-B9F6-05888D063E4E}" type="slidenum">
              <a:rPr lang="lt-LT" smtClean="0"/>
              <a:t>4</a:t>
            </a:fld>
            <a:endParaRPr lang="lt-LT" dirty="0"/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7BA2DDC2-D66D-44D2-92ED-625DC8D3881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65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/>
              <a:t>Buveinių direktyvos nuostatos</a:t>
            </a:r>
          </a:p>
        </p:txBody>
      </p:sp>
    </p:spTree>
    <p:extLst>
      <p:ext uri="{BB962C8B-B14F-4D97-AF65-F5344CB8AC3E}">
        <p14:creationId xmlns:p14="http://schemas.microsoft.com/office/powerpoint/2010/main" val="123625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B3CD6A8-3BDE-4319-A24D-19B9DEE6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43"/>
            <a:ext cx="10515600" cy="810850"/>
          </a:xfrm>
          <a:solidFill>
            <a:schemeClr val="bg1"/>
          </a:solidFill>
        </p:spPr>
        <p:txBody>
          <a:bodyPr/>
          <a:lstStyle/>
          <a:p>
            <a:r>
              <a:rPr lang="lt-LT" dirty="0"/>
              <a:t>Apsaugos būklės nustatymas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5E67FD8-52EB-47ED-8018-C3634CF13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6594"/>
            <a:ext cx="10515600" cy="863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Apsaugos būklė nustatoma kas 6 metus teikiant ataskaitą Europos Komisijai pagal </a:t>
            </a:r>
            <a:r>
              <a:rPr lang="lt-LT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str.</a:t>
            </a:r>
          </a:p>
          <a:p>
            <a:pPr marL="0" indent="0" algn="ctr">
              <a:buNone/>
            </a:pPr>
            <a:r>
              <a:rPr lang="lt-LT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Būklės nustatymo matrica</a:t>
            </a:r>
          </a:p>
          <a:p>
            <a:pPr marL="0" indent="0">
              <a:buNone/>
            </a:pPr>
            <a:endParaRPr lang="lt-LT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2F144F87-B1AC-4C0E-A8F6-EDF82F5D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815-CFB3-4D9E-B9F6-05888D063E4E}" type="slidenum">
              <a:rPr lang="lt-LT" smtClean="0"/>
              <a:t>5</a:t>
            </a:fld>
            <a:endParaRPr lang="lt-LT"/>
          </a:p>
        </p:txBody>
      </p:sp>
      <p:graphicFrame>
        <p:nvGraphicFramePr>
          <p:cNvPr id="7" name="Lentelė 6">
            <a:extLst>
              <a:ext uri="{FF2B5EF4-FFF2-40B4-BE49-F238E27FC236}">
                <a16:creationId xmlns:a16="http://schemas.microsoft.com/office/drawing/2014/main" id="{04887190-3793-4585-9B84-63B88FD62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212162"/>
              </p:ext>
            </p:extLst>
          </p:nvPr>
        </p:nvGraphicFramePr>
        <p:xfrm>
          <a:off x="838200" y="1945950"/>
          <a:ext cx="10596937" cy="44962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27159">
                  <a:extLst>
                    <a:ext uri="{9D8B030D-6E8A-4147-A177-3AD203B41FA5}">
                      <a16:colId xmlns:a16="http://schemas.microsoft.com/office/drawing/2014/main" val="3241014518"/>
                    </a:ext>
                  </a:extLst>
                </a:gridCol>
                <a:gridCol w="2247494">
                  <a:extLst>
                    <a:ext uri="{9D8B030D-6E8A-4147-A177-3AD203B41FA5}">
                      <a16:colId xmlns:a16="http://schemas.microsoft.com/office/drawing/2014/main" val="775547115"/>
                    </a:ext>
                  </a:extLst>
                </a:gridCol>
                <a:gridCol w="1877673">
                  <a:extLst>
                    <a:ext uri="{9D8B030D-6E8A-4147-A177-3AD203B41FA5}">
                      <a16:colId xmlns:a16="http://schemas.microsoft.com/office/drawing/2014/main" val="1417003706"/>
                    </a:ext>
                  </a:extLst>
                </a:gridCol>
                <a:gridCol w="3449816">
                  <a:extLst>
                    <a:ext uri="{9D8B030D-6E8A-4147-A177-3AD203B41FA5}">
                      <a16:colId xmlns:a16="http://schemas.microsoft.com/office/drawing/2014/main" val="3320822027"/>
                    </a:ext>
                  </a:extLst>
                </a:gridCol>
                <a:gridCol w="1594795">
                  <a:extLst>
                    <a:ext uri="{9D8B030D-6E8A-4147-A177-3AD203B41FA5}">
                      <a16:colId xmlns:a16="http://schemas.microsoft.com/office/drawing/2014/main" val="306461467"/>
                    </a:ext>
                  </a:extLst>
                </a:gridCol>
              </a:tblGrid>
              <a:tr h="241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Parametras</a:t>
                      </a:r>
                      <a:endParaRPr lang="lt-LT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57" marR="4275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Apsaugos būklė</a:t>
                      </a:r>
                      <a:endParaRPr lang="lt-LT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57" marR="42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50129"/>
                  </a:ext>
                </a:extLst>
              </a:tr>
              <a:tr h="1019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57" marR="4275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FV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Palanki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57" marR="42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U1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Nepalanki – nepakankamai palanki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57" marR="42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U2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Nepalanki – bloga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57" marR="42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XX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Nežinoma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57" marR="42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051686"/>
                  </a:ext>
                </a:extLst>
              </a:tr>
              <a:tr h="103866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romanUcPeriod"/>
                      </a:pPr>
                      <a:r>
                        <a:rPr lang="lt-LT" sz="1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Arealas</a:t>
                      </a:r>
                      <a:endParaRPr lang="lt-LT" sz="18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57" marR="4275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65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Pastovus arba didėjantis IR  ne mažesnis negu </a:t>
                      </a:r>
                      <a:r>
                        <a:rPr lang="lt-LT" sz="1650" i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referencinis arealas</a:t>
                      </a:r>
                      <a:endParaRPr lang="lt-LT" sz="165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57" marR="42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65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Bet koks kitas derinys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65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42757" marR="42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65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Reikšmingas mažėjimas: daugiau kaip 1% per metus nurodytu laikotarpiu ARBA</a:t>
                      </a:r>
                      <a:r>
                        <a:rPr lang="lt-LT" sz="1650" i="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lt-LT" sz="165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daugiau kaip 10% mažesnis už referencinį arealo plotą </a:t>
                      </a:r>
                    </a:p>
                  </a:txBody>
                  <a:tcPr marL="42757" marR="42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65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Duomenų nėra arba nėra patikimų duomenų </a:t>
                      </a:r>
                    </a:p>
                  </a:txBody>
                  <a:tcPr marL="42757" marR="42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489252"/>
                  </a:ext>
                </a:extLst>
              </a:tr>
              <a:tr h="1979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II. Buveinės tipo padengtas plotas areale </a:t>
                      </a:r>
                      <a:endParaRPr lang="lt-LT" sz="18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57" marR="4275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65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Pastovus arba didėjantis IR  ne mažesnis negu </a:t>
                      </a:r>
                      <a:r>
                        <a:rPr lang="lt-LT" sz="1650" i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referencinis buveinės plotas</a:t>
                      </a:r>
                      <a:r>
                        <a:rPr lang="lt-LT" sz="1650" i="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lt-LT" sz="165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IR be žymių buveinės pasiskirstymo modelio pokyčių.</a:t>
                      </a:r>
                    </a:p>
                  </a:txBody>
                  <a:tcPr marL="42757" marR="42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65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Bet koks kitas derinys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65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42757" marR="42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65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Didelis paviršiaus ploto sumažėjimas: lygus daugiau nei 1% praradimo per metus per ataskaitinį laikotarpį </a:t>
                      </a:r>
                      <a:r>
                        <a:rPr lang="lt-LT" sz="1650" i="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ARBA</a:t>
                      </a:r>
                      <a:r>
                        <a:rPr lang="lt-LT" sz="165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dideli</a:t>
                      </a:r>
                      <a:r>
                        <a:rPr lang="lt-LT" sz="1650" i="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lt-LT" sz="165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pasiskirstymo modelio areale praradimai </a:t>
                      </a:r>
                      <a:r>
                        <a:rPr lang="lt-LT" sz="1650" i="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ARBA plotas </a:t>
                      </a:r>
                      <a:r>
                        <a:rPr lang="lt-LT" sz="165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daugiau kaip 10% mažesnis už referencinį buveinės tipo plotą.</a:t>
                      </a:r>
                    </a:p>
                  </a:txBody>
                  <a:tcPr marL="42757" marR="42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65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Duomenų nėra arba nėra patikimų duomenų</a:t>
                      </a:r>
                    </a:p>
                  </a:txBody>
                  <a:tcPr marL="42757" marR="42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505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07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B3CD6A8-3BDE-4319-A24D-19B9DEE6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43"/>
            <a:ext cx="10515600" cy="810850"/>
          </a:xfrm>
          <a:solidFill>
            <a:schemeClr val="bg1"/>
          </a:solidFill>
        </p:spPr>
        <p:txBody>
          <a:bodyPr/>
          <a:lstStyle/>
          <a:p>
            <a:r>
              <a:rPr lang="lt-LT" dirty="0"/>
              <a:t>Apsaugos būklės nustatymas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5E67FD8-52EB-47ED-8018-C3634CF13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6594"/>
            <a:ext cx="10515600" cy="39041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lt-LT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Būklės nustatymo matrica </a:t>
            </a:r>
            <a:r>
              <a:rPr lang="lt-L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(tęsinys)</a:t>
            </a:r>
          </a:p>
          <a:p>
            <a:pPr marL="0" indent="0">
              <a:buNone/>
            </a:pPr>
            <a:endParaRPr lang="lt-LT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2F144F87-B1AC-4C0E-A8F6-EDF82F5D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815-CFB3-4D9E-B9F6-05888D063E4E}" type="slidenum">
              <a:rPr lang="lt-LT" smtClean="0"/>
              <a:t>6</a:t>
            </a:fld>
            <a:endParaRPr lang="lt-LT"/>
          </a:p>
        </p:txBody>
      </p:sp>
      <p:graphicFrame>
        <p:nvGraphicFramePr>
          <p:cNvPr id="7" name="Lentelė 6">
            <a:extLst>
              <a:ext uri="{FF2B5EF4-FFF2-40B4-BE49-F238E27FC236}">
                <a16:creationId xmlns:a16="http://schemas.microsoft.com/office/drawing/2014/main" id="{04887190-3793-4585-9B84-63B88FD62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738978"/>
              </p:ext>
            </p:extLst>
          </p:nvPr>
        </p:nvGraphicFramePr>
        <p:xfrm>
          <a:off x="920393" y="1508394"/>
          <a:ext cx="10596937" cy="511059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13917">
                  <a:extLst>
                    <a:ext uri="{9D8B030D-6E8A-4147-A177-3AD203B41FA5}">
                      <a16:colId xmlns:a16="http://schemas.microsoft.com/office/drawing/2014/main" val="3241014518"/>
                    </a:ext>
                  </a:extLst>
                </a:gridCol>
                <a:gridCol w="2260315">
                  <a:extLst>
                    <a:ext uri="{9D8B030D-6E8A-4147-A177-3AD203B41FA5}">
                      <a16:colId xmlns:a16="http://schemas.microsoft.com/office/drawing/2014/main" val="775547115"/>
                    </a:ext>
                  </a:extLst>
                </a:gridCol>
                <a:gridCol w="1633591">
                  <a:extLst>
                    <a:ext uri="{9D8B030D-6E8A-4147-A177-3AD203B41FA5}">
                      <a16:colId xmlns:a16="http://schemas.microsoft.com/office/drawing/2014/main" val="1417003706"/>
                    </a:ext>
                  </a:extLst>
                </a:gridCol>
                <a:gridCol w="1849348">
                  <a:extLst>
                    <a:ext uri="{9D8B030D-6E8A-4147-A177-3AD203B41FA5}">
                      <a16:colId xmlns:a16="http://schemas.microsoft.com/office/drawing/2014/main" val="3320822027"/>
                    </a:ext>
                  </a:extLst>
                </a:gridCol>
                <a:gridCol w="2239766">
                  <a:extLst>
                    <a:ext uri="{9D8B030D-6E8A-4147-A177-3AD203B41FA5}">
                      <a16:colId xmlns:a16="http://schemas.microsoft.com/office/drawing/2014/main" val="306461467"/>
                    </a:ext>
                  </a:extLst>
                </a:gridCol>
              </a:tblGrid>
              <a:tr h="267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Parametras</a:t>
                      </a:r>
                      <a:endParaRPr lang="lt-LT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57" marR="4275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Apsaugos būklė</a:t>
                      </a:r>
                      <a:endParaRPr lang="lt-LT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57" marR="42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50129"/>
                  </a:ext>
                </a:extLst>
              </a:tr>
              <a:tr h="1014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lt-LT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57" marR="4275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FV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Palanki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57" marR="42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U1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Nepalanki – nepakankamai palanki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57" marR="42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U2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Nepalanki – bloga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57" marR="42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XX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Nežinoma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757" marR="42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051686"/>
                  </a:ext>
                </a:extLst>
              </a:tr>
              <a:tr h="1529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III. Specifinė struktūra ir funkcijos (įskaitant ir tipines rūšis)</a:t>
                      </a:r>
                      <a:endParaRPr lang="lt-LT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7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Struktūra ir funkcijos (įskaitant tipines rūšis) geros būklės</a:t>
                      </a:r>
                      <a:r>
                        <a:rPr lang="lt-LT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ir be reikšmingo pablogėji-</a:t>
                      </a:r>
                      <a:r>
                        <a:rPr lang="lt-LT" sz="17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mo</a:t>
                      </a:r>
                      <a:r>
                        <a:rPr lang="lt-LT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/ neigiamo poveikio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Bet koks kitas derinys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7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lt-LT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7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Daugiau kaip 25% </a:t>
                      </a:r>
                      <a:r>
                        <a:rPr lang="lt-LT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ploto struktūra ir funkcijos (</a:t>
                      </a:r>
                      <a:r>
                        <a:rPr lang="lt-LT" sz="17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įskai-tant</a:t>
                      </a:r>
                      <a:r>
                        <a:rPr lang="lt-LT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tipines rūšis) nėra geros būklės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7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Duomenų nėra arba nėra patikimų duomenų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489252"/>
                  </a:ext>
                </a:extLst>
              </a:tr>
              <a:tr h="1159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IV. Ateities perspektyvos </a:t>
                      </a: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(atsižvelgiant į 3 parametrus: arealą, padengimo plotą, </a:t>
                      </a:r>
                      <a:r>
                        <a:rPr lang="lt-LT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stru-ktūros</a:t>
                      </a: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ir funkcijų specifiką)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Visų parametrų pers-</a:t>
                      </a:r>
                      <a:r>
                        <a:rPr lang="lt-LT" sz="17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pektyva</a:t>
                      </a:r>
                      <a:r>
                        <a:rPr lang="lt-LT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gera, ARBA vieno parametro nežinoma, kitų gera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Bet koks kitas derinys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Vieno ar daugiau parametrų perspektyva bloga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Dviejų ar daugiau parametrų perspektyva nežinoma ir nėra parametrų su bloga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18883"/>
                  </a:ext>
                </a:extLst>
              </a:tr>
              <a:tr h="96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Bendrasis apsaugos būklės įvertis</a:t>
                      </a:r>
                      <a:endParaRPr lang="lt-LT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Visi </a:t>
                      </a:r>
                      <a:r>
                        <a:rPr lang="lt-LT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FV</a:t>
                      </a:r>
                      <a:r>
                        <a:rPr lang="lt-LT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arba </a:t>
                      </a:r>
                      <a:endParaRPr lang="lt-LT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trys </a:t>
                      </a:r>
                      <a:r>
                        <a:rPr lang="lt-LT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FV</a:t>
                      </a:r>
                      <a:r>
                        <a:rPr lang="lt-LT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ir vienas XX</a:t>
                      </a:r>
                      <a:endParaRPr lang="lt-LT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Vienas ar daugiau U1ir nėra U2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Vienas ar daugiau U2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t-LT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Dviejų ar daugiau XX derinys su </a:t>
                      </a:r>
                      <a:r>
                        <a:rPr lang="lt-LT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FV</a:t>
                      </a:r>
                      <a:r>
                        <a:rPr lang="lt-LT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arba visi XX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505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0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8D828A-2436-49F5-B2F7-1E89DE551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32" y="1198719"/>
            <a:ext cx="4771490" cy="5157627"/>
          </a:xfrm>
        </p:spPr>
        <p:txBody>
          <a:bodyPr>
            <a:noAutofit/>
          </a:bodyPr>
          <a:lstStyle/>
          <a:p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 plotas, kurį reikalinga išlaikyti arba atkurti, norint palaikyti arba pasiekti palankią apsaugos būklę</a:t>
            </a:r>
          </a:p>
          <a:p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Nustatomi EB buveinių arealo ir užimamo ploto referenciniai dydžiai</a:t>
            </a:r>
          </a:p>
          <a:p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Nustatomi remiantis tyrimų, </a:t>
            </a:r>
            <a:r>
              <a:rPr lang="lt-LT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ekstrapoliavimo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 inventorizavimo duomenimis</a:t>
            </a:r>
          </a:p>
          <a:p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Lietuvos EB buveinių plotų referenciniai dydžiai paskelbti 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Kraštovaizdžio ir biologinės įvairovės išsaugojimo 2015−2020 metų veiksmų plane </a:t>
            </a:r>
            <a:r>
              <a:rPr lang="lt-LT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t-LT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LR AM 2015-01-09 įsakymas Nr. D1-12)</a:t>
            </a:r>
          </a:p>
          <a:p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Bendras referencinis visų miško EB buveinių plotas – 263 tūkst. ha, arba 12,8% mišku apaugusio ploto</a:t>
            </a:r>
          </a:p>
          <a:p>
            <a:endParaRPr lang="lt-LT" sz="2400" dirty="0">
              <a:solidFill>
                <a:srgbClr val="000000"/>
              </a:solidFill>
            </a:endParaRPr>
          </a:p>
          <a:p>
            <a:endParaRPr lang="lt-LT" sz="2400" dirty="0">
              <a:solidFill>
                <a:srgbClr val="000000"/>
              </a:solidFill>
            </a:endParaRP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51BC63D7-4F8D-4D2F-8CE0-124CBBA8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815-CFB3-4D9E-B9F6-05888D063E4E}" type="slidenum">
              <a:rPr lang="lt-LT" smtClean="0"/>
              <a:t>7</a:t>
            </a:fld>
            <a:endParaRPr lang="lt-LT"/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ACF9396E-57AB-4996-8EF7-C4FB3C9D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5" y="272265"/>
            <a:ext cx="11100619" cy="96223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lt-LT" sz="4000" dirty="0"/>
              <a:t>Kas yra referencinis plotas?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DDB1523-B467-45E0-99B1-2542B2C376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114880"/>
              </p:ext>
            </p:extLst>
          </p:nvPr>
        </p:nvGraphicFramePr>
        <p:xfrm>
          <a:off x="5866544" y="986319"/>
          <a:ext cx="5863340" cy="537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8370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>
            <a:extLst>
              <a:ext uri="{FF2B5EF4-FFF2-40B4-BE49-F238E27FC236}">
                <a16:creationId xmlns:a16="http://schemas.microsoft.com/office/drawing/2014/main" id="{15EC5D3E-020B-4933-A9DB-910F3ECEB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9876"/>
            <a:ext cx="6090831" cy="4568124"/>
          </a:xfrm>
          <a:prstGeom prst="rect">
            <a:avLst/>
          </a:prstGeom>
        </p:spPr>
      </p:pic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8D828A-2436-49F5-B2F7-1E89DE551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49" y="1108427"/>
            <a:ext cx="10700536" cy="1965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 būti nustatomas ne vien siekiamas palaikyti minimalus buveinių plotas, bet ir ploto sumažėjimas, jei vieno tipo EB buveinė laikinai ar negrįžtamai transformuojasi į kito tipo. Pvz.:</a:t>
            </a:r>
          </a:p>
          <a:p>
            <a:pPr lvl="1"/>
            <a:endParaRPr lang="lt-LT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91D0 Pelkiniai miškai → 7110 Aktyvios aukštapelkės; 7140 tarpinės pelkės ir liūnai</a:t>
            </a:r>
          </a:p>
          <a:p>
            <a:pPr lvl="1"/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9050 Žolių turtingi eglynai → 9180 Griovų ir šlaitų miškai</a:t>
            </a:r>
          </a:p>
          <a:p>
            <a:pPr lvl="1"/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9020 Plačialapių ir mišrūs miškai → 9070 Medžiais apaugusios ganyklos</a:t>
            </a: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51BC63D7-4F8D-4D2F-8CE0-124CBBA8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815-CFB3-4D9E-B9F6-05888D063E4E}" type="slidenum">
              <a:rPr lang="lt-LT" smtClean="0"/>
              <a:t>8</a:t>
            </a:fld>
            <a:endParaRPr lang="lt-LT"/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ACF9396E-57AB-4996-8EF7-C4FB3C9D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5" y="272265"/>
            <a:ext cx="11100619" cy="7962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lt-LT" sz="4000" dirty="0"/>
              <a:t>Papildomi referencinio buveinių ploto aspektai</a:t>
            </a:r>
          </a:p>
        </p:txBody>
      </p:sp>
      <p:sp>
        <p:nvSpPr>
          <p:cNvPr id="8" name="Turinio vietos rezervavimo ženklas 2">
            <a:extLst>
              <a:ext uri="{FF2B5EF4-FFF2-40B4-BE49-F238E27FC236}">
                <a16:creationId xmlns:a16="http://schemas.microsoft.com/office/drawing/2014/main" id="{DEE29F3A-6A29-4B3F-A519-B8F86473DA63}"/>
              </a:ext>
            </a:extLst>
          </p:cNvPr>
          <p:cNvSpPr txBox="1">
            <a:spLocks/>
          </p:cNvSpPr>
          <p:nvPr/>
        </p:nvSpPr>
        <p:spPr>
          <a:xfrm>
            <a:off x="431515" y="3001439"/>
            <a:ext cx="5664485" cy="358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Transformacija/</a:t>
            </a:r>
            <a:r>
              <a:rPr lang="lt-LT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sukcesija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visada leistina. Reikia atsižvelgti į buveinių retumą, tipinių rūšių svarbą ir kt. Pvz., neleistina 9070 buveinei virsti į 9020.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t-LT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 būti nustatomas palankus buveinių teritorinio išsidėstymo modelis, atsižvelgiant į: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Reprezentatyvių vietų/vienetų skaičių;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Fragmentacijos laipsnį;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Izoliacijos laipsnį;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Regioninį reprezentatyvumą;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Buveinės </a:t>
            </a:r>
            <a:r>
              <a:rPr lang="lt-LT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potipų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reprezentavimą.</a:t>
            </a:r>
          </a:p>
        </p:txBody>
      </p:sp>
    </p:spTree>
    <p:extLst>
      <p:ext uri="{BB962C8B-B14F-4D97-AF65-F5344CB8AC3E}">
        <p14:creationId xmlns:p14="http://schemas.microsoft.com/office/powerpoint/2010/main" val="147428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AAD7F670-94CA-43D1-8773-1B3D1E3D3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20" y="1884680"/>
            <a:ext cx="6634480" cy="4973320"/>
          </a:xfrm>
          <a:prstGeom prst="rect">
            <a:avLst/>
          </a:prstGeom>
        </p:spPr>
      </p:pic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8D828A-2436-49F5-B2F7-1E89DE551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31" y="1198719"/>
            <a:ext cx="7124273" cy="5387016"/>
          </a:xfrm>
        </p:spPr>
        <p:txBody>
          <a:bodyPr>
            <a:noAutofit/>
          </a:bodyPr>
          <a:lstStyle/>
          <a:p>
            <a:r>
              <a:rPr lang="lt-L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Vertinama pagal grėsmes šiems parametrams:</a:t>
            </a:r>
          </a:p>
          <a:p>
            <a:pPr lvl="1"/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Arealo plotui;</a:t>
            </a:r>
          </a:p>
          <a:p>
            <a:pPr lvl="1"/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Buveinių plotui ir pasiskirstymo modeli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ui;</a:t>
            </a:r>
          </a:p>
          <a:p>
            <a:pPr lvl="1"/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Struktūrai ir funkcijoms, įskaitant grėsm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tipinėms rūšims.</a:t>
            </a:r>
          </a:p>
          <a:p>
            <a:r>
              <a:rPr lang="lt-L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Įvertinamos akivaizdžios ir numatom</a:t>
            </a:r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grėsmės ir </a:t>
            </a:r>
            <a:r>
              <a:rPr lang="lt-L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atsižvelgiama į grėsmių sumažėjimą </a:t>
            </a:r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dėl įgyvendinamų </a:t>
            </a:r>
            <a:r>
              <a:rPr lang="lt-L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apsaugos priemonių.</a:t>
            </a:r>
          </a:p>
          <a:p>
            <a:r>
              <a:rPr lang="lt-L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Grėsmių priežastys gali būti:</a:t>
            </a:r>
          </a:p>
          <a:p>
            <a:pPr lvl="1"/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Naudojimo intensyvumas</a:t>
            </a:r>
          </a:p>
          <a:p>
            <a:pPr lvl="1"/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Nepalankios technologijos</a:t>
            </a:r>
          </a:p>
          <a:p>
            <a:pPr lvl="1"/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Tarša</a:t>
            </a:r>
          </a:p>
          <a:p>
            <a:pPr lvl="1"/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Netiesioginis poveikis:</a:t>
            </a:r>
          </a:p>
          <a:p>
            <a:pPr lvl="2"/>
            <a:r>
              <a:rPr lang="lt-L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Dėl invazinių rūšių</a:t>
            </a:r>
          </a:p>
          <a:p>
            <a:pPr lvl="2"/>
            <a:r>
              <a:rPr lang="lt-L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Dėl klimato kaitos</a:t>
            </a:r>
          </a:p>
          <a:p>
            <a:pPr marL="0" indent="0">
              <a:buNone/>
            </a:pPr>
            <a:endParaRPr lang="lt-LT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400" dirty="0">
              <a:solidFill>
                <a:srgbClr val="000000"/>
              </a:solidFill>
            </a:endParaRP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51BC63D7-4F8D-4D2F-8CE0-124CBBA8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815-CFB3-4D9E-B9F6-05888D063E4E}" type="slidenum">
              <a:rPr lang="lt-LT" smtClean="0"/>
              <a:t>9</a:t>
            </a:fld>
            <a:endParaRPr lang="lt-LT"/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ACF9396E-57AB-4996-8EF7-C4FB3C9D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5" y="272265"/>
            <a:ext cx="11100619" cy="96223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lt-LT" sz="4000" dirty="0"/>
              <a:t>Ateities perspektyvų vertinimas</a:t>
            </a:r>
          </a:p>
        </p:txBody>
      </p:sp>
    </p:spTree>
    <p:extLst>
      <p:ext uri="{BB962C8B-B14F-4D97-AF65-F5344CB8AC3E}">
        <p14:creationId xmlns:p14="http://schemas.microsoft.com/office/powerpoint/2010/main" val="3554426721"/>
      </p:ext>
    </p:extLst>
  </p:cSld>
  <p:clrMapOvr>
    <a:masterClrMapping/>
  </p:clrMapOvr>
</p:sld>
</file>

<file path=ppt/theme/theme1.xml><?xml version="1.0" encoding="utf-8"?>
<a:theme xmlns:a="http://schemas.openxmlformats.org/drawingml/2006/main" name="Naturalit pranesimas_template">
  <a:themeElements>
    <a:clrScheme name="NATURALIT">
      <a:dk1>
        <a:srgbClr val="12317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TURALIT">
      <a:majorFont>
        <a:latin typeface="Comfortaa"/>
        <a:ea typeface=""/>
        <a:cs typeface=""/>
      </a:majorFont>
      <a:minorFont>
        <a:latin typeface="Comforta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738861E-4D2B-4D4B-9461-F8A4814C2FBD}" vid="{6682C1E3-9FAC-4D81-B875-1A285A65BE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Naturalit pranesimas_template</Template>
  <TotalTime>6503</TotalTime>
  <Words>2687</Words>
  <Application>Microsoft Office PowerPoint</Application>
  <PresentationFormat>Plačiaekranė</PresentationFormat>
  <Paragraphs>533</Paragraphs>
  <Slides>21</Slides>
  <Notes>1</Notes>
  <HiddenSlides>0</HiddenSlides>
  <MMClips>0</MMClips>
  <ScaleCrop>false</ScaleCrop>
  <HeadingPairs>
    <vt:vector size="8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21</vt:i4>
      </vt:variant>
    </vt:vector>
  </HeadingPairs>
  <TitlesOfParts>
    <vt:vector size="29" baseType="lpstr">
      <vt:lpstr>Arial</vt:lpstr>
      <vt:lpstr>Calibri</vt:lpstr>
      <vt:lpstr>Comfortaa</vt:lpstr>
      <vt:lpstr>Symbol</vt:lpstr>
      <vt:lpstr>Times New Roman</vt:lpstr>
      <vt:lpstr>Wingdings</vt:lpstr>
      <vt:lpstr>Naturalit pranesimas_template</vt:lpstr>
      <vt:lpstr>Worksheet</vt:lpstr>
      <vt:lpstr>Europos Bendrijos svarbos miško buveinių išsaugojimas – aktualijos ir problematika </vt:lpstr>
      <vt:lpstr>Turinys</vt:lpstr>
      <vt:lpstr>„PowerPoint“ pateiktis</vt:lpstr>
      <vt:lpstr>„PowerPoint“ pateiktis</vt:lpstr>
      <vt:lpstr>Apsaugos būklės nustatymas</vt:lpstr>
      <vt:lpstr>Apsaugos būklės nustatymas</vt:lpstr>
      <vt:lpstr>Kas yra referencinis plotas?</vt:lpstr>
      <vt:lpstr>Papildomi referencinio buveinių ploto aspektai</vt:lpstr>
      <vt:lpstr>Ateities perspektyvų vertinimas</vt:lpstr>
      <vt:lpstr>Apsaugos būklės vertinimo metodai</vt:lpstr>
      <vt:lpstr>2013-2018 m. apsaugos būklės įvertinimo rezultatai</vt:lpstr>
      <vt:lpstr>Apsaugos būklės rezultatai ES borealinio regiono šalyse</vt:lpstr>
      <vt:lpstr>Aktualiausia problema – struktūros ir funkcijų  būklės įvertinimas</vt:lpstr>
      <vt:lpstr>Palanki buveinių struktūra ir funkcijos</vt:lpstr>
      <vt:lpstr>Struktūros ir funkcijų  geros būklės nustatymas</vt:lpstr>
      <vt:lpstr>Struktūros ir funkcijų būklės kriterijų rengimas</vt:lpstr>
      <vt:lpstr>Struktūros ir funkcijų būklės kriterijų rengimas</vt:lpstr>
      <vt:lpstr>Tipinės rūšys ir jų geros būklės užtikrinimas</vt:lpstr>
      <vt:lpstr>BAST apsaugos tikslų nustatymas</vt:lpstr>
      <vt:lpstr>Kas lemia nepalankią miško buveinių apsaugos būklę?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Justė Samkienė</dc:creator>
  <cp:lastModifiedBy>Vytautas Uselis</cp:lastModifiedBy>
  <cp:revision>289</cp:revision>
  <dcterms:created xsi:type="dcterms:W3CDTF">2018-06-29T11:10:17Z</dcterms:created>
  <dcterms:modified xsi:type="dcterms:W3CDTF">2021-03-08T13:33:08Z</dcterms:modified>
</cp:coreProperties>
</file>