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783" r:id="rId2"/>
    <p:sldId id="722" r:id="rId3"/>
    <p:sldId id="712" r:id="rId4"/>
    <p:sldId id="713" r:id="rId5"/>
    <p:sldId id="714" r:id="rId6"/>
    <p:sldId id="715" r:id="rId7"/>
    <p:sldId id="716" r:id="rId8"/>
    <p:sldId id="717" r:id="rId9"/>
    <p:sldId id="719" r:id="rId10"/>
    <p:sldId id="720" r:id="rId11"/>
    <p:sldId id="721" r:id="rId12"/>
    <p:sldId id="787" r:id="rId13"/>
    <p:sldId id="788" r:id="rId14"/>
    <p:sldId id="257" r:id="rId15"/>
    <p:sldId id="260" r:id="rId16"/>
    <p:sldId id="261" r:id="rId17"/>
    <p:sldId id="262" r:id="rId18"/>
    <p:sldId id="723" r:id="rId19"/>
    <p:sldId id="784" r:id="rId20"/>
    <p:sldId id="785" r:id="rId21"/>
    <p:sldId id="729" r:id="rId22"/>
    <p:sldId id="702" r:id="rId23"/>
    <p:sldId id="786" r:id="rId24"/>
    <p:sldId id="696" r:id="rId25"/>
    <p:sldId id="697" r:id="rId26"/>
    <p:sldId id="699" r:id="rId27"/>
    <p:sldId id="586" r:id="rId28"/>
  </p:sldIdLst>
  <p:sldSz cx="12192000" cy="6858000"/>
  <p:notesSz cx="6797675" cy="992822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ydrunas" initials="Z" lastIdx="4" clrIdx="0">
    <p:extLst>
      <p:ext uri="{19B8F6BF-5375-455C-9EA6-DF929625EA0E}">
        <p15:presenceInfo xmlns:p15="http://schemas.microsoft.com/office/powerpoint/2012/main" userId="Zydrun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E40"/>
    <a:srgbClr val="2F9B1D"/>
    <a:srgbClr val="3E222B"/>
    <a:srgbClr val="71BCF5"/>
    <a:srgbClr val="F076D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20" autoAdjust="0"/>
  </p:normalViewPr>
  <p:slideViewPr>
    <p:cSldViewPr snapToGrid="0" showGuides="1">
      <p:cViewPr varScale="1">
        <p:scale>
          <a:sx n="87" d="100"/>
          <a:sy n="87" d="100"/>
        </p:scale>
        <p:origin x="618" y="60"/>
      </p:cViewPr>
      <p:guideLst>
        <p:guide orient="horz" pos="2137"/>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8T16:08:36.863" idx="3">
    <p:pos x="3286" y="347"/>
    <p:text>turi buti III</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08T16:09:04.034" idx="4">
    <p:pos x="3264" y="347"/>
    <p:text>turi buti V</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C9B12D0-90A7-4726-8D65-CC476FCE484A}" type="datetimeFigureOut">
              <a:rPr lang="en-GB" smtClean="0"/>
              <a:t>08/03/2021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06AC37A-6B54-41B6-ABE1-2B56064652B4}" type="slidenum">
              <a:rPr lang="en-GB" smtClean="0"/>
              <a:t>‹#›</a:t>
            </a:fld>
            <a:endParaRPr lang="en-GB"/>
          </a:p>
        </p:txBody>
      </p:sp>
    </p:spTree>
    <p:extLst>
      <p:ext uri="{BB962C8B-B14F-4D97-AF65-F5344CB8AC3E}">
        <p14:creationId xmlns:p14="http://schemas.microsoft.com/office/powerpoint/2010/main" val="12209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Pagrindin</a:t>
            </a:r>
            <a:r>
              <a:rPr lang="lt-LT" dirty="0"/>
              <a:t>ės priemonės, tai nėra baigtinis sąrašas.</a:t>
            </a:r>
          </a:p>
          <a:p>
            <a:r>
              <a:rPr lang="lt-LT" dirty="0"/>
              <a:t>Jei nenurodyta kitaip, vykdymui galėtų pakakti miškotvarkos projekto (gamtosauginių priemonių plano).</a:t>
            </a:r>
          </a:p>
          <a:p>
            <a:r>
              <a:rPr lang="lt-LT" dirty="0"/>
              <a:t>Priemonės yra rekomendacinio plano, jei yra priemonė, jos nebūtina gyvendinti (buvo klausimas iš gamtininkų).</a:t>
            </a:r>
          </a:p>
          <a:p>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2</a:t>
            </a:fld>
            <a:endParaRPr lang="en-GB"/>
          </a:p>
        </p:txBody>
      </p:sp>
    </p:spTree>
    <p:extLst>
      <p:ext uri="{BB962C8B-B14F-4D97-AF65-F5344CB8AC3E}">
        <p14:creationId xmlns:p14="http://schemas.microsoft.com/office/powerpoint/2010/main" val="213707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dirty="0">
                <a:solidFill>
                  <a:schemeClr val="bg1"/>
                </a:solidFill>
                <a:latin typeface="Times New Roman" panose="02020603050405020304" pitchFamily="18" charset="0"/>
                <a:ea typeface="Times New Roman" panose="02020603050405020304" pitchFamily="18" charset="0"/>
              </a:rPr>
              <a:t>Antru atveju buveinės plotas turėtų būti mažiau nei 50.</a:t>
            </a:r>
          </a:p>
          <a:p>
            <a:r>
              <a:rPr lang="lt-LT" sz="1200" dirty="0">
                <a:solidFill>
                  <a:schemeClr val="bg1"/>
                </a:solidFill>
                <a:latin typeface="Times New Roman" panose="02020603050405020304" pitchFamily="18" charset="0"/>
                <a:ea typeface="Times New Roman" panose="02020603050405020304" pitchFamily="18" charset="0"/>
              </a:rPr>
              <a:t>Natūralių buveinių kaita į kitus buveinių tipus yra įprastas reiškinys. </a:t>
            </a:r>
            <a:endParaRPr lang="en-US" sz="1200" dirty="0">
              <a:solidFill>
                <a:schemeClr val="bg1"/>
              </a:solidFill>
              <a:latin typeface="Times New Roman" panose="02020603050405020304" pitchFamily="18" charset="0"/>
              <a:ea typeface="Times New Roman" panose="02020603050405020304" pitchFamily="18" charset="0"/>
            </a:endParaRPr>
          </a:p>
          <a:p>
            <a:r>
              <a:rPr lang="lt-LT" sz="1200" dirty="0">
                <a:solidFill>
                  <a:schemeClr val="bg1"/>
                </a:solidFill>
                <a:latin typeface="Times New Roman" panose="02020603050405020304" pitchFamily="18" charset="0"/>
                <a:ea typeface="Times New Roman" panose="02020603050405020304" pitchFamily="18" charset="0"/>
              </a:rPr>
              <a:t>Išimtiniais atvejais tokia kaita gali lemti buveinių apsaugos būklės pablogėjimą. </a:t>
            </a:r>
            <a:endParaRPr lang="en-US" sz="1200" dirty="0">
              <a:solidFill>
                <a:schemeClr val="bg1"/>
              </a:solidFill>
              <a:latin typeface="Times New Roman" panose="02020603050405020304" pitchFamily="18" charset="0"/>
              <a:ea typeface="Times New Roman" panose="02020603050405020304" pitchFamily="18" charset="0"/>
            </a:endParaRPr>
          </a:p>
          <a:p>
            <a:r>
              <a:rPr lang="lt-LT" sz="1200" dirty="0">
                <a:solidFill>
                  <a:schemeClr val="bg1"/>
                </a:solidFill>
                <a:latin typeface="Times New Roman" panose="02020603050405020304" pitchFamily="18" charset="0"/>
                <a:ea typeface="Times New Roman" panose="02020603050405020304" pitchFamily="18" charset="0"/>
              </a:rPr>
              <a:t>Siekiant užkirsti tam kelią gali būti numatomos gamtotvarkos priemonės, pašalinant buveinės virsmą kitomis buveinėmis skatinančias medžių rūšis. </a:t>
            </a:r>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8</a:t>
            </a:fld>
            <a:endParaRPr lang="en-GB"/>
          </a:p>
        </p:txBody>
      </p:sp>
    </p:spTree>
    <p:extLst>
      <p:ext uri="{BB962C8B-B14F-4D97-AF65-F5344CB8AC3E}">
        <p14:creationId xmlns:p14="http://schemas.microsoft.com/office/powerpoint/2010/main" val="121648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Po </a:t>
            </a:r>
            <a:r>
              <a:rPr lang="lt-LT" dirty="0" err="1"/>
              <a:t>darbū</a:t>
            </a:r>
            <a:r>
              <a:rPr lang="lt-LT" dirty="0"/>
              <a:t> turi išlikti buveinei būdingi požymiai</a:t>
            </a:r>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9</a:t>
            </a:fld>
            <a:endParaRPr lang="en-GB"/>
          </a:p>
        </p:txBody>
      </p:sp>
    </p:spTree>
    <p:extLst>
      <p:ext uri="{BB962C8B-B14F-4D97-AF65-F5344CB8AC3E}">
        <p14:creationId xmlns:p14="http://schemas.microsoft.com/office/powerpoint/2010/main" val="223877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Rūšys – būdingos buveinei ir </a:t>
            </a:r>
            <a:r>
              <a:rPr lang="lt-LT" dirty="0" err="1"/>
              <a:t>šviesiamėgės</a:t>
            </a:r>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10</a:t>
            </a:fld>
            <a:endParaRPr lang="en-GB"/>
          </a:p>
        </p:txBody>
      </p:sp>
    </p:spTree>
    <p:extLst>
      <p:ext uri="{BB962C8B-B14F-4D97-AF65-F5344CB8AC3E}">
        <p14:creationId xmlns:p14="http://schemas.microsoft.com/office/powerpoint/2010/main" val="339453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E755-F67A-4C74-8788-7B2355AF2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80669C5B-080B-4007-A57D-04BE9C1A4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D5038E17-10C6-4921-BEC4-B468C9D9D511}"/>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5" name="Footer Placeholder 4">
            <a:extLst>
              <a:ext uri="{FF2B5EF4-FFF2-40B4-BE49-F238E27FC236}">
                <a16:creationId xmlns:a16="http://schemas.microsoft.com/office/drawing/2014/main" id="{2812B4EE-92D4-4970-81E1-E9E5B56C7F3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69E56E87-7235-40CA-A986-94945AFB3C14}"/>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982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1123-4F02-4459-B413-2DBE9C9CFB99}"/>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666D6700-4CCF-4042-884C-6C12829880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6ECE8AE5-89DC-4825-9224-6616BE0E7001}"/>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5" name="Footer Placeholder 4">
            <a:extLst>
              <a:ext uri="{FF2B5EF4-FFF2-40B4-BE49-F238E27FC236}">
                <a16:creationId xmlns:a16="http://schemas.microsoft.com/office/drawing/2014/main" id="{8D55D1AD-937A-4345-BB3E-44A6933E849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94D3998B-7F67-42CC-B0BB-31D4B6B360C6}"/>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20094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05E4F-D8E8-4112-99BC-94D027122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96E0183D-3E11-47F7-83B0-B7E008E2A3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5A771D7B-E495-45AF-8940-A653B2D4BA54}"/>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5" name="Footer Placeholder 4">
            <a:extLst>
              <a:ext uri="{FF2B5EF4-FFF2-40B4-BE49-F238E27FC236}">
                <a16:creationId xmlns:a16="http://schemas.microsoft.com/office/drawing/2014/main" id="{19076673-5D9C-424B-B03B-4906B473D0C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ADCCD7E-EA1A-4CDE-9AEC-ABB76276675E}"/>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14356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BA5D-F019-4E17-B67A-3D8056BE1F89}"/>
              </a:ext>
            </a:extLst>
          </p:cNvPr>
          <p:cNvSpPr>
            <a:spLocks noGrp="1"/>
          </p:cNvSpPr>
          <p:nvPr>
            <p:ph type="title"/>
          </p:nvPr>
        </p:nvSpPr>
        <p:spPr/>
        <p:txBody>
          <a:bodyPr/>
          <a:lstStyle>
            <a:lvl1pPr>
              <a:defRPr b="1">
                <a:solidFill>
                  <a:schemeClr val="bg1"/>
                </a:solidFill>
              </a:defRPr>
            </a:lvl1pPr>
          </a:lstStyle>
          <a:p>
            <a:r>
              <a:rPr lang="en-US" dirty="0"/>
              <a:t>Click to edit Master title style</a:t>
            </a:r>
            <a:endParaRPr lang="lt-LT" dirty="0"/>
          </a:p>
        </p:txBody>
      </p:sp>
      <p:sp>
        <p:nvSpPr>
          <p:cNvPr id="3" name="Content Placeholder 2">
            <a:extLst>
              <a:ext uri="{FF2B5EF4-FFF2-40B4-BE49-F238E27FC236}">
                <a16:creationId xmlns:a16="http://schemas.microsoft.com/office/drawing/2014/main" id="{FC85E0EA-175F-49BD-8903-D26A191C4B7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a:extLst>
              <a:ext uri="{FF2B5EF4-FFF2-40B4-BE49-F238E27FC236}">
                <a16:creationId xmlns:a16="http://schemas.microsoft.com/office/drawing/2014/main" id="{C1E9D444-B2E5-4AB7-8AB7-0903D9AA97AE}"/>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5" name="Footer Placeholder 4">
            <a:extLst>
              <a:ext uri="{FF2B5EF4-FFF2-40B4-BE49-F238E27FC236}">
                <a16:creationId xmlns:a16="http://schemas.microsoft.com/office/drawing/2014/main" id="{B72D9E0D-BBC6-454F-BAC7-19AC87B62838}"/>
              </a:ext>
            </a:extLst>
          </p:cNvPr>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68710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9C33-EE05-4349-A13E-1BF642B43D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6EBCB5B8-CC4D-4B65-94D5-5DDD7B3B7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3F7C79-4A7D-4CE5-BDF8-AAEB4F170C93}"/>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5" name="Footer Placeholder 4">
            <a:extLst>
              <a:ext uri="{FF2B5EF4-FFF2-40B4-BE49-F238E27FC236}">
                <a16:creationId xmlns:a16="http://schemas.microsoft.com/office/drawing/2014/main" id="{224E790E-50C7-4AD1-8548-76D813A15E6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DD14444-83BF-440E-A203-A15765A51E40}"/>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14437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6083-B21B-415B-AC84-1BB6978200C1}"/>
              </a:ext>
            </a:extLst>
          </p:cNvPr>
          <p:cNvSpPr>
            <a:spLocks noGrp="1"/>
          </p:cNvSpPr>
          <p:nvPr>
            <p:ph type="title"/>
          </p:nvPr>
        </p:nvSpPr>
        <p:spPr/>
        <p:txBody>
          <a:bodyPr/>
          <a:lstStyle>
            <a:lvl1pPr>
              <a:defRPr b="1">
                <a:solidFill>
                  <a:schemeClr val="bg1"/>
                </a:solidFill>
              </a:defRPr>
            </a:lvl1pPr>
          </a:lstStyle>
          <a:p>
            <a:r>
              <a:rPr lang="en-US" dirty="0"/>
              <a:t>Click to edit Master title style</a:t>
            </a:r>
            <a:endParaRPr lang="lt-LT" dirty="0"/>
          </a:p>
        </p:txBody>
      </p:sp>
      <p:sp>
        <p:nvSpPr>
          <p:cNvPr id="3" name="Content Placeholder 2">
            <a:extLst>
              <a:ext uri="{FF2B5EF4-FFF2-40B4-BE49-F238E27FC236}">
                <a16:creationId xmlns:a16="http://schemas.microsoft.com/office/drawing/2014/main" id="{878264D0-160F-47CE-9AA0-826F65406E0A}"/>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D6DD4C22-4BAD-4A1B-8BCE-D310DE9947E9}"/>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BF18E43B-6AA0-4996-B997-1C0E81EF15BD}"/>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6" name="Footer Placeholder 5">
            <a:extLst>
              <a:ext uri="{FF2B5EF4-FFF2-40B4-BE49-F238E27FC236}">
                <a16:creationId xmlns:a16="http://schemas.microsoft.com/office/drawing/2014/main" id="{297E2109-DFE9-4C8F-81C1-A2C4FB839530}"/>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2965A4CE-C52C-45F2-A444-24B26613E7A5}"/>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0295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5093-35DA-4582-947E-2A1BDBF6FE05}"/>
              </a:ext>
            </a:extLst>
          </p:cNvPr>
          <p:cNvSpPr>
            <a:spLocks noGrp="1"/>
          </p:cNvSpPr>
          <p:nvPr>
            <p:ph type="title"/>
          </p:nvPr>
        </p:nvSpPr>
        <p:spPr>
          <a:xfrm>
            <a:off x="839788" y="365125"/>
            <a:ext cx="10515600" cy="1325563"/>
          </a:xfrm>
        </p:spPr>
        <p:txBody>
          <a:bodyPr/>
          <a:lstStyle>
            <a:lvl1pPr>
              <a:defRPr b="1">
                <a:solidFill>
                  <a:schemeClr val="bg1"/>
                </a:solidFill>
              </a:defRPr>
            </a:lvl1pPr>
          </a:lstStyle>
          <a:p>
            <a:r>
              <a:rPr lang="en-US" dirty="0"/>
              <a:t>Click to edit Master title style</a:t>
            </a:r>
            <a:endParaRPr lang="lt-LT" dirty="0"/>
          </a:p>
        </p:txBody>
      </p:sp>
      <p:sp>
        <p:nvSpPr>
          <p:cNvPr id="3" name="Text Placeholder 2">
            <a:extLst>
              <a:ext uri="{FF2B5EF4-FFF2-40B4-BE49-F238E27FC236}">
                <a16:creationId xmlns:a16="http://schemas.microsoft.com/office/drawing/2014/main" id="{74B48FE0-5552-4B8B-977E-60E6439AC70D}"/>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6DEB3D1-A13F-47E1-B09E-D6222FBA332B}"/>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C48E4F73-CCA0-4281-9359-391961B691A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C7B575-8C4A-4F82-86BC-2674FEC4F5AE}"/>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061027DC-B7FC-47EE-833B-4F4D36AC7BC0}"/>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8" name="Footer Placeholder 7">
            <a:extLst>
              <a:ext uri="{FF2B5EF4-FFF2-40B4-BE49-F238E27FC236}">
                <a16:creationId xmlns:a16="http://schemas.microsoft.com/office/drawing/2014/main" id="{7544CC23-7192-4784-BCD4-A14ECD32683B}"/>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6CADE070-2D51-415A-998E-DBBFAE44DE33}"/>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139678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FC87-CA80-4685-9DE9-F0D7774794EF}"/>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69658ED5-8361-40D8-8987-C77E0F36B386}"/>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4" name="Footer Placeholder 3">
            <a:extLst>
              <a:ext uri="{FF2B5EF4-FFF2-40B4-BE49-F238E27FC236}">
                <a16:creationId xmlns:a16="http://schemas.microsoft.com/office/drawing/2014/main" id="{3466A9DD-5CB1-4D39-8C63-360899AA50FE}"/>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B258637B-8DD5-45EE-8D81-B6732CECB587}"/>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244521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53FD3-29AD-4D45-A4C3-49584DE955B6}"/>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3" name="Footer Placeholder 2">
            <a:extLst>
              <a:ext uri="{FF2B5EF4-FFF2-40B4-BE49-F238E27FC236}">
                <a16:creationId xmlns:a16="http://schemas.microsoft.com/office/drawing/2014/main" id="{CEE7E148-9969-413F-8481-79D2EE4AEFA4}"/>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ED2D8FD0-8607-406F-8693-6052CDABA7A7}"/>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68049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16FE-134C-4729-AFF0-273BE4BB4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8C2D6AC8-7BC7-4230-BF39-1C42E380D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15F687DB-F12B-4FDE-843F-337D41E33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594820-785A-46F2-B953-6DE9C8FB1176}"/>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6" name="Footer Placeholder 5">
            <a:extLst>
              <a:ext uri="{FF2B5EF4-FFF2-40B4-BE49-F238E27FC236}">
                <a16:creationId xmlns:a16="http://schemas.microsoft.com/office/drawing/2014/main" id="{41F4A506-6CBC-4318-BB4B-2EDE0A0C240A}"/>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A0A22EF-7386-4A43-9C32-3BA08F568F5F}"/>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4422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B9E2-0625-4C3C-94EC-D7BE0A19D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95BFDE70-2B38-4434-AF86-BA2C0154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A32F5095-DCEB-43BE-BF8C-AF0F2A2A3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BBDAF7-312A-40C8-97EA-F506C5ACD614}"/>
              </a:ext>
            </a:extLst>
          </p:cNvPr>
          <p:cNvSpPr>
            <a:spLocks noGrp="1"/>
          </p:cNvSpPr>
          <p:nvPr>
            <p:ph type="dt" sz="half" idx="10"/>
          </p:nvPr>
        </p:nvSpPr>
        <p:spPr/>
        <p:txBody>
          <a:bodyPr/>
          <a:lstStyle/>
          <a:p>
            <a:fld id="{A97279C5-E255-4EF1-A36E-1A6757E6DDF7}" type="datetimeFigureOut">
              <a:rPr lang="lt-LT" smtClean="0"/>
              <a:t>2021.03.08</a:t>
            </a:fld>
            <a:endParaRPr lang="lt-LT"/>
          </a:p>
        </p:txBody>
      </p:sp>
      <p:sp>
        <p:nvSpPr>
          <p:cNvPr id="6" name="Footer Placeholder 5">
            <a:extLst>
              <a:ext uri="{FF2B5EF4-FFF2-40B4-BE49-F238E27FC236}">
                <a16:creationId xmlns:a16="http://schemas.microsoft.com/office/drawing/2014/main" id="{3968D3BF-C467-4C18-876F-D79A3C06C2F9}"/>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43FF9AE-B13B-4A50-8F45-AD7E8B1F2207}"/>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20393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1E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EA3524-10AC-4016-851C-5366CFBB2C8B}"/>
              </a:ext>
            </a:extLst>
          </p:cNvPr>
          <p:cNvSpPr/>
          <p:nvPr userDrawn="1"/>
        </p:nvSpPr>
        <p:spPr>
          <a:xfrm>
            <a:off x="9942659" y="6031522"/>
            <a:ext cx="2406162" cy="1011115"/>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0FD4419-067B-4DCA-9E79-BED991096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76ED6B4D-7D63-415F-8A30-6DDCEDFDA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BB6C6BF-D33C-44A2-B429-15F57771B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279C5-E255-4EF1-A36E-1A6757E6DDF7}" type="datetimeFigureOut">
              <a:rPr lang="lt-LT" smtClean="0"/>
              <a:t>2021.03.08</a:t>
            </a:fld>
            <a:endParaRPr lang="lt-LT"/>
          </a:p>
        </p:txBody>
      </p:sp>
      <p:sp>
        <p:nvSpPr>
          <p:cNvPr id="5" name="Footer Placeholder 4">
            <a:extLst>
              <a:ext uri="{FF2B5EF4-FFF2-40B4-BE49-F238E27FC236}">
                <a16:creationId xmlns:a16="http://schemas.microsoft.com/office/drawing/2014/main" id="{D79CF855-B73E-4AE2-B3C2-41A5A73C0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1BC242E7-747C-4DEA-896B-E46689886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1E5B4-4F84-4118-9371-5C8812BCE26C}" type="slidenum">
              <a:rPr lang="lt-LT" smtClean="0"/>
              <a:t>‹#›</a:t>
            </a:fld>
            <a:endParaRPr lang="lt-LT"/>
          </a:p>
        </p:txBody>
      </p:sp>
      <p:pic>
        <p:nvPicPr>
          <p:cNvPr id="7" name="Picture 6">
            <a:extLst>
              <a:ext uri="{FF2B5EF4-FFF2-40B4-BE49-F238E27FC236}">
                <a16:creationId xmlns:a16="http://schemas.microsoft.com/office/drawing/2014/main" id="{2A50755D-81EE-4D16-8088-BB2B2C465099}"/>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694376" y="6277706"/>
            <a:ext cx="659424" cy="530787"/>
          </a:xfrm>
          <a:prstGeom prst="rect">
            <a:avLst/>
          </a:prstGeom>
          <a:noFill/>
        </p:spPr>
      </p:pic>
      <p:pic>
        <p:nvPicPr>
          <p:cNvPr id="8" name="Picture 7">
            <a:extLst>
              <a:ext uri="{FF2B5EF4-FFF2-40B4-BE49-F238E27FC236}">
                <a16:creationId xmlns:a16="http://schemas.microsoft.com/office/drawing/2014/main" id="{446E6AF1-8237-4A95-8827-D449FD983C8E}"/>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1456377" y="6277707"/>
            <a:ext cx="659423" cy="526635"/>
          </a:xfrm>
          <a:prstGeom prst="rect">
            <a:avLst/>
          </a:prstGeom>
          <a:noFill/>
        </p:spPr>
      </p:pic>
      <p:pic>
        <p:nvPicPr>
          <p:cNvPr id="9" name="Picture 8">
            <a:extLst>
              <a:ext uri="{FF2B5EF4-FFF2-40B4-BE49-F238E27FC236}">
                <a16:creationId xmlns:a16="http://schemas.microsoft.com/office/drawing/2014/main" id="{496A9D2C-36E5-4A59-BC86-3DF7ACA96314}"/>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0102362" y="6176963"/>
            <a:ext cx="592014" cy="699232"/>
          </a:xfrm>
          <a:prstGeom prst="rect">
            <a:avLst/>
          </a:prstGeom>
          <a:noFill/>
          <a:ln>
            <a:noFill/>
          </a:ln>
        </p:spPr>
      </p:pic>
      <p:sp>
        <p:nvSpPr>
          <p:cNvPr id="11" name="Rectangle 10">
            <a:extLst>
              <a:ext uri="{FF2B5EF4-FFF2-40B4-BE49-F238E27FC236}">
                <a16:creationId xmlns:a16="http://schemas.microsoft.com/office/drawing/2014/main" id="{340FD29A-2AB4-4EDA-81B6-18C0EDF6151E}"/>
              </a:ext>
            </a:extLst>
          </p:cNvPr>
          <p:cNvSpPr/>
          <p:nvPr userDrawn="1"/>
        </p:nvSpPr>
        <p:spPr>
          <a:xfrm>
            <a:off x="5827859" y="6378528"/>
            <a:ext cx="4274503" cy="369332"/>
          </a:xfrm>
          <a:prstGeom prst="rect">
            <a:avLst/>
          </a:prstGeom>
        </p:spPr>
        <p:txBody>
          <a:bodyPr wrap="none">
            <a:spAutoFit/>
          </a:bodyPr>
          <a:lstStyle/>
          <a:p>
            <a:r>
              <a:rPr lang="lt-LT" b="1" dirty="0">
                <a:solidFill>
                  <a:srgbClr val="FF9999"/>
                </a:solidFill>
              </a:rPr>
              <a:t>LIFE-IP PAF-NATURALIT Nr. LIFE16IPE/LT/16</a:t>
            </a:r>
          </a:p>
        </p:txBody>
      </p:sp>
      <p:pic>
        <p:nvPicPr>
          <p:cNvPr id="12" name="Picture 11">
            <a:extLst>
              <a:ext uri="{FF2B5EF4-FFF2-40B4-BE49-F238E27FC236}">
                <a16:creationId xmlns:a16="http://schemas.microsoft.com/office/drawing/2014/main" id="{C23A0553-F616-412F-8F93-7F9E094D2279}"/>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27448" y="5942675"/>
            <a:ext cx="1114430" cy="422374"/>
          </a:xfrm>
          <a:prstGeom prst="rect">
            <a:avLst/>
          </a:prstGeom>
        </p:spPr>
      </p:pic>
      <p:pic>
        <p:nvPicPr>
          <p:cNvPr id="13" name="Picture 12">
            <a:extLst>
              <a:ext uri="{FF2B5EF4-FFF2-40B4-BE49-F238E27FC236}">
                <a16:creationId xmlns:a16="http://schemas.microsoft.com/office/drawing/2014/main" id="{65CF9903-B93C-4DA9-81B9-C703D7BAAE2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27448" y="6453691"/>
            <a:ext cx="1114430" cy="128588"/>
          </a:xfrm>
          <a:prstGeom prst="rect">
            <a:avLst/>
          </a:prstGeom>
        </p:spPr>
      </p:pic>
    </p:spTree>
    <p:extLst>
      <p:ext uri="{BB962C8B-B14F-4D97-AF65-F5344CB8AC3E}">
        <p14:creationId xmlns:p14="http://schemas.microsoft.com/office/powerpoint/2010/main" val="219910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D6C9-4A3D-4B1F-8564-AD3089F2478F}"/>
              </a:ext>
            </a:extLst>
          </p:cNvPr>
          <p:cNvSpPr>
            <a:spLocks noGrp="1"/>
          </p:cNvSpPr>
          <p:nvPr>
            <p:ph type="title"/>
          </p:nvPr>
        </p:nvSpPr>
        <p:spPr>
          <a:xfrm>
            <a:off x="838200" y="2641981"/>
            <a:ext cx="10515600" cy="1325563"/>
          </a:xfrm>
        </p:spPr>
        <p:txBody>
          <a:bodyPr/>
          <a:lstStyle/>
          <a:p>
            <a:r>
              <a:rPr lang="lt-LT" dirty="0"/>
              <a:t>Žydrūno </a:t>
            </a:r>
            <a:r>
              <a:rPr lang="en-US" dirty="0" smtClean="0"/>
              <a:t>I </a:t>
            </a:r>
            <a:r>
              <a:rPr lang="lt-LT" dirty="0" smtClean="0"/>
              <a:t>dalis</a:t>
            </a:r>
            <a:endParaRPr lang="lt-LT" dirty="0"/>
          </a:p>
        </p:txBody>
      </p:sp>
    </p:spTree>
    <p:extLst>
      <p:ext uri="{BB962C8B-B14F-4D97-AF65-F5344CB8AC3E}">
        <p14:creationId xmlns:p14="http://schemas.microsoft.com/office/powerpoint/2010/main" val="154497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B7273-BE74-4EA9-A660-5537A7A42D4E}"/>
              </a:ext>
            </a:extLst>
          </p:cNvPr>
          <p:cNvSpPr/>
          <p:nvPr/>
        </p:nvSpPr>
        <p:spPr>
          <a:xfrm>
            <a:off x="258537" y="1540970"/>
            <a:ext cx="7882928" cy="3046988"/>
          </a:xfrm>
          <a:prstGeom prst="rect">
            <a:avLst/>
          </a:prstGeom>
        </p:spPr>
        <p:txBody>
          <a:bodyPr wrap="square">
            <a:spAutoFit/>
          </a:bodyPr>
          <a:lstStyle/>
          <a:p>
            <a:pPr lvl="0" algn="just">
              <a:spcAft>
                <a:spcPts val="0"/>
              </a:spcAft>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Buveinėse aptinkamų saugomų rūšių augimo sąlygų gerinimui:</a:t>
            </a:r>
          </a:p>
          <a:p>
            <a:pPr marL="800100" lvl="1" indent="-342900" algn="just">
              <a:buFont typeface="Arial" panose="020B0604020202020204" pitchFamily="34" charset="0"/>
              <a:buChar char="•"/>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Tikslas - 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udaryti geresnes augimo sąlygas saugomoms rūšims, atveriant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mikroaikšteles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ar suformuoti nedideles medyno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retmes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Numatyta taikyti šiose buveinėse: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9010 *Vakarų taiga;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9020 *Plačialapių ir mišrūs miškai;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endParaRPr lang="lt-LT"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descr="Screen Clipping">
            <a:extLst>
              <a:ext uri="{FF2B5EF4-FFF2-40B4-BE49-F238E27FC236}">
                <a16:creationId xmlns:a16="http://schemas.microsoft.com/office/drawing/2014/main" id="{9B9AA0DD-7719-44C1-8C8F-F301EF48D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313" y="3034283"/>
            <a:ext cx="4031982" cy="2680201"/>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8B566E13-A555-448A-A3F6-842F6B603096}"/>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8" name="TextBox 7">
            <a:extLst>
              <a:ext uri="{FF2B5EF4-FFF2-40B4-BE49-F238E27FC236}">
                <a16:creationId xmlns:a16="http://schemas.microsoft.com/office/drawing/2014/main" id="{F8BD838B-4035-4BA9-BC42-0AA12C66E77B}"/>
              </a:ext>
            </a:extLst>
          </p:cNvPr>
          <p:cNvSpPr txBox="1"/>
          <p:nvPr/>
        </p:nvSpPr>
        <p:spPr>
          <a:xfrm>
            <a:off x="205068" y="687508"/>
            <a:ext cx="11608172" cy="646331"/>
          </a:xfrm>
          <a:prstGeom prst="rect">
            <a:avLst/>
          </a:prstGeom>
          <a:noFill/>
        </p:spPr>
        <p:txBody>
          <a:bodyPr wrap="square">
            <a:spAutoFit/>
          </a:bodyPr>
          <a:lstStyle/>
          <a:p>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Tinkamo medyno skalsumo ir struktūros palaikymas</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2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7F541-EC88-486B-A102-0B901962F708}"/>
              </a:ext>
            </a:extLst>
          </p:cNvPr>
          <p:cNvSpPr/>
          <p:nvPr/>
        </p:nvSpPr>
        <p:spPr>
          <a:xfrm>
            <a:off x="258537" y="1321973"/>
            <a:ext cx="8191400" cy="4708981"/>
          </a:xfrm>
          <a:prstGeom prst="rect">
            <a:avLst/>
          </a:prstGeom>
        </p:spPr>
        <p:txBody>
          <a:bodyPr wrap="square">
            <a:spAutoFit/>
          </a:bodyPr>
          <a:lstStyle/>
          <a:p>
            <a:pPr lvl="0"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gerai būklei palaikyti tose natūraliose buveinėse, kur gaisrai priskiriami natūralioms pažaidoms</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9010 *Vakarų taiga;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9190 Sausieji ąžuolynai;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p>
          <a:p>
            <a:pPr marL="342900" indent="-342900" algn="just">
              <a:buFont typeface="Arial" panose="020B0604020202020204" pitchFamily="34" charset="0"/>
              <a:buChar char="•"/>
            </a:pPr>
            <a:endParaRPr lang="lt-LT" sz="20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lvl="0"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Rekomenduojamas taikymas:</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Išdeginant miško paklotę visame medyne ar jo dalyse. </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Gali būti formuojama išdegintų plotelių mozaika. </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Parenkami plotai, kurių tvarkymas ženkliai prisideda prie natūraliai buveinei būdingų rūšių išsaugojimo, natūralios buveinės geros struktūros gerinimo. </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Paklotė gali būti deginama siekiant </a:t>
            </a:r>
            <a:r>
              <a:rPr lang="lt-LT"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kontroliuoti žalingus kenkėjus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ar skatinti savaiminį žėlimą. </a:t>
            </a:r>
          </a:p>
        </p:txBody>
      </p:sp>
      <p:pic>
        <p:nvPicPr>
          <p:cNvPr id="4" name="Picture 3" descr="A tree in the middle of a forest&#10;&#10;Description automatically generated">
            <a:extLst>
              <a:ext uri="{FF2B5EF4-FFF2-40B4-BE49-F238E27FC236}">
                <a16:creationId xmlns:a16="http://schemas.microsoft.com/office/drawing/2014/main" id="{5D4010C5-B1C0-46A8-AE28-D52BE6BC3E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8305" y="1773665"/>
            <a:ext cx="3342700" cy="1883935"/>
          </a:xfrm>
          <a:prstGeom prst="rect">
            <a:avLst/>
          </a:prstGeom>
        </p:spPr>
      </p:pic>
      <p:sp>
        <p:nvSpPr>
          <p:cNvPr id="3" name="Rectangle 2">
            <a:extLst>
              <a:ext uri="{FF2B5EF4-FFF2-40B4-BE49-F238E27FC236}">
                <a16:creationId xmlns:a16="http://schemas.microsoft.com/office/drawing/2014/main" id="{9A387528-4A05-409B-B957-AC991F263863}"/>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8" name="TextBox 7">
            <a:extLst>
              <a:ext uri="{FF2B5EF4-FFF2-40B4-BE49-F238E27FC236}">
                <a16:creationId xmlns:a16="http://schemas.microsoft.com/office/drawing/2014/main" id="{3EDEFF69-B194-453C-ACAF-80FC0E00B8E8}"/>
              </a:ext>
            </a:extLst>
          </p:cNvPr>
          <p:cNvSpPr txBox="1"/>
          <p:nvPr/>
        </p:nvSpPr>
        <p:spPr>
          <a:xfrm>
            <a:off x="218780" y="696110"/>
            <a:ext cx="11973220" cy="615553"/>
          </a:xfrm>
          <a:prstGeom prst="rect">
            <a:avLst/>
          </a:prstGeom>
          <a:noFill/>
        </p:spPr>
        <p:txBody>
          <a:bodyPr wrap="square">
            <a:spAutoFit/>
          </a:bodyPr>
          <a:lstStyle/>
          <a:p>
            <a:r>
              <a:rPr lang="lt-LT" sz="3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Mažo intensyvumo kontroliuojamas paklotės deginimas</a:t>
            </a:r>
            <a:endPar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8305" y="3789802"/>
            <a:ext cx="3360373" cy="2241152"/>
          </a:xfrm>
          <a:prstGeom prst="rect">
            <a:avLst/>
          </a:prstGeom>
        </p:spPr>
      </p:pic>
    </p:spTree>
    <p:extLst>
      <p:ext uri="{BB962C8B-B14F-4D97-AF65-F5344CB8AC3E}">
        <p14:creationId xmlns:p14="http://schemas.microsoft.com/office/powerpoint/2010/main" val="362855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25845-34D0-402D-9897-6DCF8FE1E3D8}"/>
              </a:ext>
            </a:extLst>
          </p:cNvPr>
          <p:cNvSpPr>
            <a:spLocks noGrp="1"/>
          </p:cNvSpPr>
          <p:nvPr>
            <p:ph type="title"/>
          </p:nvPr>
        </p:nvSpPr>
        <p:spPr/>
        <p:txBody>
          <a:bodyPr/>
          <a:lstStyle/>
          <a:p>
            <a:endParaRPr lang="lt-LT"/>
          </a:p>
        </p:txBody>
      </p:sp>
      <p:pic>
        <p:nvPicPr>
          <p:cNvPr id="5" name="Picture 4">
            <a:extLst>
              <a:ext uri="{FF2B5EF4-FFF2-40B4-BE49-F238E27FC236}">
                <a16:creationId xmlns:a16="http://schemas.microsoft.com/office/drawing/2014/main" id="{871B2F26-1BEB-4B4E-91EE-DD99839708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200" y="-15593"/>
            <a:ext cx="10515599" cy="6889185"/>
          </a:xfrm>
          <a:prstGeom prst="rect">
            <a:avLst/>
          </a:prstGeom>
        </p:spPr>
      </p:pic>
    </p:spTree>
    <p:extLst>
      <p:ext uri="{BB962C8B-B14F-4D97-AF65-F5344CB8AC3E}">
        <p14:creationId xmlns:p14="http://schemas.microsoft.com/office/powerpoint/2010/main" val="188566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D6C9-4A3D-4B1F-8564-AD3089F2478F}"/>
              </a:ext>
            </a:extLst>
          </p:cNvPr>
          <p:cNvSpPr>
            <a:spLocks noGrp="1"/>
          </p:cNvSpPr>
          <p:nvPr>
            <p:ph type="title"/>
          </p:nvPr>
        </p:nvSpPr>
        <p:spPr>
          <a:xfrm>
            <a:off x="838200" y="2641981"/>
            <a:ext cx="10515600" cy="1325563"/>
          </a:xfrm>
        </p:spPr>
        <p:txBody>
          <a:bodyPr/>
          <a:lstStyle/>
          <a:p>
            <a:r>
              <a:rPr lang="lt-LT" dirty="0"/>
              <a:t>Žydrūno </a:t>
            </a:r>
            <a:r>
              <a:rPr lang="en-US" dirty="0" smtClean="0"/>
              <a:t>II </a:t>
            </a:r>
            <a:r>
              <a:rPr lang="lt-LT" dirty="0" smtClean="0"/>
              <a:t>dalis</a:t>
            </a:r>
            <a:endParaRPr lang="lt-LT" dirty="0"/>
          </a:p>
        </p:txBody>
      </p:sp>
    </p:spTree>
    <p:extLst>
      <p:ext uri="{BB962C8B-B14F-4D97-AF65-F5344CB8AC3E}">
        <p14:creationId xmlns:p14="http://schemas.microsoft.com/office/powerpoint/2010/main" val="262245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10C3-8F7C-4B2A-BBAC-C2A3658A7A33}"/>
              </a:ext>
            </a:extLst>
          </p:cNvPr>
          <p:cNvSpPr txBox="1">
            <a:spLocks noGrp="1"/>
          </p:cNvSpPr>
          <p:nvPr>
            <p:ph type="title"/>
          </p:nvPr>
        </p:nvSpPr>
        <p:spPr>
          <a:xfrm>
            <a:off x="285750" y="236536"/>
            <a:ext cx="10515600" cy="963613"/>
          </a:xfrm>
        </p:spPr>
        <p:txBody>
          <a:bodyPr/>
          <a:lstStyle/>
          <a:p>
            <a:pPr lvl="0"/>
            <a:r>
              <a:rPr lang="lt-LT"/>
              <a:t>91T0 Kerpiniai pušynai (I)</a:t>
            </a:r>
          </a:p>
        </p:txBody>
      </p:sp>
      <p:sp>
        <p:nvSpPr>
          <p:cNvPr id="3" name="Rectangle 4">
            <a:extLst>
              <a:ext uri="{FF2B5EF4-FFF2-40B4-BE49-F238E27FC236}">
                <a16:creationId xmlns:a16="http://schemas.microsoft.com/office/drawing/2014/main" id="{F540FC93-49BB-46F9-B3F6-1320BAD6EB63}"/>
              </a:ext>
            </a:extLst>
          </p:cNvPr>
          <p:cNvSpPr/>
          <p:nvPr/>
        </p:nvSpPr>
        <p:spPr>
          <a:xfrm>
            <a:off x="159544" y="1200150"/>
            <a:ext cx="7387010" cy="2923877"/>
          </a:xfrm>
          <a:prstGeom prst="rect">
            <a:avLst/>
          </a:prstGeom>
          <a:noFill/>
          <a:ln cap="flat">
            <a:noFill/>
            <a:prstDash val="solid"/>
          </a:ln>
        </p:spPr>
        <p:txBody>
          <a:bodyPr vert="horz" wrap="square" lIns="91440" tIns="45720" rIns="91440" bIns="45720" anchor="t" anchorCtr="0" compatLnSpc="1">
            <a:spAutoFit/>
          </a:bodyPr>
          <a:lstStyle/>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Buveinė</a:t>
            </a:r>
            <a:r>
              <a:rPr lang="lt-LT" sz="2000" b="0" i="0" u="none" strike="noStrike" kern="1200" cap="none" spc="0" dirty="0">
                <a:solidFill>
                  <a:srgbClr val="FFFFFF"/>
                </a:solidFill>
                <a:uFillTx/>
                <a:latin typeface="Arial" panose="020B0604020202020204" pitchFamily="34" charset="0"/>
                <a:ea typeface="Times New Roman" pitchFamily="18"/>
                <a:cs typeface="Arial" panose="020B0604020202020204" pitchFamily="34" charset="0"/>
              </a:rPr>
              <a:t> formuojasi </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ypač sausose, nederlingose </a:t>
            </a:r>
            <a:r>
              <a:rPr lang="lt-LT"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augavietėse</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(Na, Ša).</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Medyn</a:t>
            </a:r>
            <a:r>
              <a:rPr lang="en-US"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e </a:t>
            </a:r>
            <a:r>
              <a:rPr lang="en-US"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vyrauja</a:t>
            </a:r>
            <a:r>
              <a:rPr lang="en-US"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pušys</a:t>
            </a:r>
            <a:r>
              <a:rPr lang="en-US"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a:t>
            </a:r>
            <a:r>
              <a:rPr lang="en-US" sz="2000" b="0" i="0" u="none" strike="noStrike" kern="1200" cap="none" spc="0" dirty="0">
                <a:solidFill>
                  <a:srgbClr val="FFFFFF"/>
                </a:solidFill>
                <a:uFillTx/>
                <a:latin typeface="Arial" panose="020B0604020202020204" pitchFamily="34" charset="0"/>
                <a:ea typeface="Times New Roman" pitchFamily="18"/>
                <a:cs typeface="Arial" panose="020B0604020202020204" pitchFamily="34" charset="0"/>
              </a:rPr>
              <a:t> </a:t>
            </a:r>
            <a:r>
              <a:rPr lang="en-US" sz="2000" b="0" i="0" u="none" strike="noStrike" kern="1200" cap="none" spc="0" dirty="0" err="1">
                <a:solidFill>
                  <a:srgbClr val="FFFFFF"/>
                </a:solidFill>
                <a:uFillTx/>
                <a:latin typeface="Arial" panose="020B0604020202020204" pitchFamily="34" charset="0"/>
                <a:ea typeface="Times New Roman" pitchFamily="18"/>
                <a:cs typeface="Arial" panose="020B0604020202020204" pitchFamily="34" charset="0"/>
              </a:rPr>
              <a:t>galima</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ne</a:t>
            </a:r>
            <a:r>
              <a:rPr lang="en-US"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didel</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ė beržų dalis.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Krūmų ardas negausus su vyraujančiais kadagiais.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Žolių danga skurdi.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Samanų ir kerpių danga </a:t>
            </a:r>
            <a:r>
              <a:rPr lang="lt-LT"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mozaikiška</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su atviro smėlio intarpais.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Gaisras yra natūralus buveines palaikantis veiksnys.</a:t>
            </a:r>
          </a:p>
        </p:txBody>
      </p:sp>
      <p:sp>
        <p:nvSpPr>
          <p:cNvPr id="4" name="Rectangle 4">
            <a:extLst>
              <a:ext uri="{FF2B5EF4-FFF2-40B4-BE49-F238E27FC236}">
                <a16:creationId xmlns:a16="http://schemas.microsoft.com/office/drawing/2014/main" id="{9DD8CAD5-91DA-4737-B109-47A184BB18F0}"/>
              </a:ext>
            </a:extLst>
          </p:cNvPr>
          <p:cNvSpPr/>
          <p:nvPr/>
        </p:nvSpPr>
        <p:spPr>
          <a:xfrm>
            <a:off x="285750" y="4560294"/>
            <a:ext cx="7426051" cy="1154162"/>
          </a:xfrm>
          <a:prstGeom prst="rect">
            <a:avLst/>
          </a:prstGeom>
          <a:noFill/>
          <a:ln cap="flat">
            <a:noFill/>
            <a:prstDash val="solid"/>
          </a:ln>
        </p:spPr>
        <p:txBody>
          <a:bodyPr vert="horz" wrap="square" lIns="91440" tIns="45720" rIns="91440" bIns="45720" anchor="t" anchorCtr="0" compatLnSpc="1">
            <a:spAutoFit/>
          </a:bodyPr>
          <a:lstStyle/>
          <a:p>
            <a:pPr marL="0" marR="0" lvl="0" indent="342900" algn="just"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lt-LT" sz="2000" b="1"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Tvarkymo tikslas</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 išlaikyti ar atkurti sąlyginai retą pušų medyną su negausiu krūmų ardu, gerai įšildoma miško paklote, kuriai būdinga skurdi žolinė augalija ir gausi kerpių danga.</a:t>
            </a:r>
          </a:p>
        </p:txBody>
      </p:sp>
      <p:pic>
        <p:nvPicPr>
          <p:cNvPr id="5" name="Picture 4">
            <a:extLst>
              <a:ext uri="{FF2B5EF4-FFF2-40B4-BE49-F238E27FC236}">
                <a16:creationId xmlns:a16="http://schemas.microsoft.com/office/drawing/2014/main" id="{907B5DAA-2CC4-4D1E-9DF8-EE1C386927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1801" y="1200149"/>
            <a:ext cx="4480199" cy="3360145"/>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355-B5FA-4E34-AEA3-39D783911BD4}"/>
              </a:ext>
            </a:extLst>
          </p:cNvPr>
          <p:cNvSpPr txBox="1">
            <a:spLocks noGrp="1"/>
          </p:cNvSpPr>
          <p:nvPr>
            <p:ph type="title"/>
          </p:nvPr>
        </p:nvSpPr>
        <p:spPr>
          <a:xfrm>
            <a:off x="285750" y="236536"/>
            <a:ext cx="10515600" cy="963613"/>
          </a:xfrm>
        </p:spPr>
        <p:txBody>
          <a:bodyPr/>
          <a:lstStyle/>
          <a:p>
            <a:pPr lvl="0"/>
            <a:r>
              <a:rPr lang="lt-LT" dirty="0"/>
              <a:t>91T0 Kerpiniai pušynai (II)</a:t>
            </a:r>
          </a:p>
        </p:txBody>
      </p:sp>
      <p:sp>
        <p:nvSpPr>
          <p:cNvPr id="3" name="Rectangle 4">
            <a:extLst>
              <a:ext uri="{FF2B5EF4-FFF2-40B4-BE49-F238E27FC236}">
                <a16:creationId xmlns:a16="http://schemas.microsoft.com/office/drawing/2014/main" id="{A9F41139-1561-428C-8185-4B297C5218BF}"/>
              </a:ext>
            </a:extLst>
          </p:cNvPr>
          <p:cNvSpPr/>
          <p:nvPr/>
        </p:nvSpPr>
        <p:spPr>
          <a:xfrm>
            <a:off x="207166" y="1247771"/>
            <a:ext cx="11777664" cy="304698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sng" strike="noStrike" kern="1200" cap="none" spc="0" baseline="0" dirty="0">
                <a:solidFill>
                  <a:srgbClr val="FFFFFF"/>
                </a:solidFill>
                <a:uFillTx/>
                <a:latin typeface="Calibri"/>
              </a:rPr>
              <a:t>Natūralios buveinės tvarkymo rekomendacijos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Kerpiniai pušynai priskirti II buveinių kategorijai, šiai natūraliai buveinei galimas tiek </a:t>
            </a:r>
            <a:r>
              <a:rPr lang="lt-LT" sz="2400" b="0" i="0" u="none" strike="noStrike" kern="1200" cap="none" spc="0" baseline="0" dirty="0" err="1">
                <a:solidFill>
                  <a:srgbClr val="FFFFFF"/>
                </a:solidFill>
                <a:uFillTx/>
                <a:latin typeface="Calibri"/>
              </a:rPr>
              <a:t>gamtotvarkos</a:t>
            </a:r>
            <a:r>
              <a:rPr lang="lt-LT" sz="2400" b="0" i="0" u="none" strike="noStrike" kern="1200" cap="none" spc="0" baseline="0" dirty="0">
                <a:solidFill>
                  <a:srgbClr val="FFFFFF"/>
                </a:solidFill>
                <a:uFillTx/>
                <a:latin typeface="Calibri"/>
              </a:rPr>
              <a:t> priemonių tiek ir buveinių tvarkymo priemonių BAST lygiu įgyvendinimas pagal bendroje dalyje pateiktus reikalavimus.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none" strike="noStrike" kern="1200" cap="none" spc="0" baseline="0" dirty="0">
                <a:solidFill>
                  <a:srgbClr val="FFFFFF"/>
                </a:solidFill>
                <a:uFillTx/>
                <a:latin typeface="Calibri"/>
              </a:rPr>
              <a:t>Geros būklės </a:t>
            </a:r>
            <a:r>
              <a:rPr lang="lt-LT" sz="2400" b="0" i="0" u="none" strike="noStrike" kern="1200" cap="none" spc="0" baseline="0" dirty="0">
                <a:solidFill>
                  <a:srgbClr val="FFFFFF"/>
                </a:solidFill>
                <a:uFillTx/>
                <a:latin typeface="Calibri"/>
              </a:rPr>
              <a:t>kerpinių pušynų natūraliose buveinėse geriausias apsaugos režimas – ūkinės veiklos nevykdymas, todėl jose nerekomenduojama planuoti ūkinio naudojimo priemonių.</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6165-4E3E-4B74-9E1D-E28B4BCE4CE6}"/>
              </a:ext>
            </a:extLst>
          </p:cNvPr>
          <p:cNvSpPr txBox="1">
            <a:spLocks noGrp="1"/>
          </p:cNvSpPr>
          <p:nvPr>
            <p:ph type="title"/>
          </p:nvPr>
        </p:nvSpPr>
        <p:spPr>
          <a:xfrm>
            <a:off x="285750" y="236536"/>
            <a:ext cx="10515600" cy="963613"/>
          </a:xfrm>
        </p:spPr>
        <p:txBody>
          <a:bodyPr/>
          <a:lstStyle/>
          <a:p>
            <a:pPr lvl="0"/>
            <a:r>
              <a:rPr lang="lt-LT" dirty="0"/>
              <a:t>91T0 Kerpiniai pušynai (III)</a:t>
            </a:r>
          </a:p>
        </p:txBody>
      </p:sp>
      <p:sp>
        <p:nvSpPr>
          <p:cNvPr id="3" name="Rectangle 4">
            <a:extLst>
              <a:ext uri="{FF2B5EF4-FFF2-40B4-BE49-F238E27FC236}">
                <a16:creationId xmlns:a16="http://schemas.microsoft.com/office/drawing/2014/main" id="{66470CC9-AB41-43BD-BF6D-63CA5C445B2E}"/>
              </a:ext>
            </a:extLst>
          </p:cNvPr>
          <p:cNvSpPr/>
          <p:nvPr/>
        </p:nvSpPr>
        <p:spPr>
          <a:xfrm>
            <a:off x="240505" y="1009653"/>
            <a:ext cx="11777664" cy="341632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sng" strike="noStrike" kern="1200" cap="none" spc="0" baseline="0" dirty="0">
                <a:solidFill>
                  <a:srgbClr val="FFFFFF"/>
                </a:solidFill>
                <a:uFillTx/>
                <a:latin typeface="Calibri"/>
              </a:rPr>
              <a:t>BAST lygmeniu įgyvendinamos priemonės</a:t>
            </a: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1. Priklausomai nuo bendro Kerpinių pušynų natūralių buveinių ploto saugomoje teritorijoje galimos šios priemonės:</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lt-LT" sz="2400" dirty="0">
                <a:solidFill>
                  <a:srgbClr val="FFFFFF"/>
                </a:solidFill>
                <a:latin typeface="Calibri"/>
              </a:rPr>
              <a:t> </a:t>
            </a:r>
            <a:r>
              <a:rPr lang="lt-LT" sz="2400" b="0" i="0" u="none" strike="noStrike" kern="1200" cap="none" spc="0" baseline="0" dirty="0">
                <a:solidFill>
                  <a:srgbClr val="FFFFFF"/>
                </a:solidFill>
                <a:uFillTx/>
                <a:latin typeface="Calibri"/>
              </a:rPr>
              <a:t>Kai plotas yra 50 - 100 ha - medžių grupių kirtimai;</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lt-LT" sz="2400" dirty="0">
                <a:solidFill>
                  <a:srgbClr val="FFFFFF"/>
                </a:solidFill>
                <a:latin typeface="Calibri"/>
              </a:rPr>
              <a:t> </a:t>
            </a:r>
            <a:r>
              <a:rPr lang="lt-LT" sz="2400" b="0" i="0" u="none" strike="noStrike" kern="1200" cap="none" spc="0" baseline="0" dirty="0">
                <a:solidFill>
                  <a:srgbClr val="FFFFFF"/>
                </a:solidFill>
                <a:uFillTx/>
                <a:latin typeface="Calibri"/>
              </a:rPr>
              <a:t>Kai plotas yra &gt;100 ha</a:t>
            </a:r>
            <a:r>
              <a:rPr lang="lt-LT" sz="2400" b="0" i="0" u="none" strike="noStrike" kern="1200" cap="none" spc="0" dirty="0">
                <a:solidFill>
                  <a:srgbClr val="FFFFFF"/>
                </a:solidFill>
                <a:uFillTx/>
                <a:latin typeface="Calibri"/>
              </a:rPr>
              <a:t> - </a:t>
            </a:r>
            <a:r>
              <a:rPr lang="lt-LT" sz="2400" b="0" i="0" u="none" strike="noStrike" kern="1200" cap="none" spc="0" baseline="0" dirty="0">
                <a:solidFill>
                  <a:srgbClr val="FFFFFF"/>
                </a:solidFill>
                <a:uFillTx/>
                <a:latin typeface="Calibri"/>
              </a:rPr>
              <a:t>medžių grupių kirtimai</a:t>
            </a:r>
            <a:r>
              <a:rPr lang="lt-LT" sz="2400" b="0" i="0" u="none" strike="noStrike" kern="1200" cap="none" spc="0" dirty="0">
                <a:solidFill>
                  <a:srgbClr val="FFFFFF"/>
                </a:solidFill>
                <a:uFillTx/>
                <a:latin typeface="Calibri"/>
              </a:rPr>
              <a:t> ir </a:t>
            </a:r>
            <a:r>
              <a:rPr lang="lt-LT" sz="2400" b="0" i="0" u="none" strike="noStrike" kern="1200" cap="none" spc="0" baseline="0" dirty="0">
                <a:solidFill>
                  <a:srgbClr val="FFFFFF"/>
                </a:solidFill>
                <a:uFillTx/>
                <a:latin typeface="Calibri"/>
              </a:rPr>
              <a:t>plynių kirtimai.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2. Vykdant plynių kirtimus rekomenduojama palikti medžius didelėmis plačiomis lajomis, kur įmanoma juos paliekant grupėmis. Bendras paliekamų medžių skalsumas turi būti apie 0,2. Baigus darbus, iki 75 proc. iškirstos teritorijos rekomenduojama išdeginti miško paklotę.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92D-097E-4A85-B125-9E1043620718}"/>
              </a:ext>
            </a:extLst>
          </p:cNvPr>
          <p:cNvSpPr txBox="1">
            <a:spLocks noGrp="1"/>
          </p:cNvSpPr>
          <p:nvPr>
            <p:ph type="title"/>
          </p:nvPr>
        </p:nvSpPr>
        <p:spPr>
          <a:xfrm>
            <a:off x="285750" y="236536"/>
            <a:ext cx="10515600" cy="963613"/>
          </a:xfrm>
        </p:spPr>
        <p:txBody>
          <a:bodyPr/>
          <a:lstStyle/>
          <a:p>
            <a:pPr lvl="0"/>
            <a:r>
              <a:rPr lang="lt-LT" dirty="0"/>
              <a:t>91T0 Kerpiniai pušynai (IV)</a:t>
            </a:r>
          </a:p>
        </p:txBody>
      </p:sp>
      <p:sp>
        <p:nvSpPr>
          <p:cNvPr id="3" name="Rectangle 4">
            <a:extLst>
              <a:ext uri="{FF2B5EF4-FFF2-40B4-BE49-F238E27FC236}">
                <a16:creationId xmlns:a16="http://schemas.microsoft.com/office/drawing/2014/main" id="{32644769-CEFC-47FD-8272-8150A00CDC02}"/>
              </a:ext>
            </a:extLst>
          </p:cNvPr>
          <p:cNvSpPr/>
          <p:nvPr/>
        </p:nvSpPr>
        <p:spPr>
          <a:xfrm>
            <a:off x="250033" y="1138235"/>
            <a:ext cx="11777664" cy="517064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1" i="0" u="none" strike="noStrike" kern="1200" cap="none" spc="0" baseline="0" dirty="0">
                <a:solidFill>
                  <a:srgbClr val="FFFFFF"/>
                </a:solidFill>
                <a:uFillTx/>
                <a:latin typeface="Arial" panose="020B0604020202020204" pitchFamily="34" charset="0"/>
                <a:cs typeface="Arial" panose="020B0604020202020204" pitchFamily="34" charset="0"/>
              </a:rPr>
              <a:t>Blogos būklės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kerpinių pušynų natūraliose buveinėse rekomenduojama vykdyti šias </a:t>
            </a:r>
            <a:r>
              <a:rPr lang="lt-LT" sz="2000" b="0" i="0" u="none" strike="noStrike" kern="1200" cap="none" spc="0" baseline="0" dirty="0" err="1">
                <a:solidFill>
                  <a:srgbClr val="FFFFFF"/>
                </a:solidFill>
                <a:uFillTx/>
                <a:latin typeface="Arial" panose="020B0604020202020204" pitchFamily="34" charset="0"/>
                <a:cs typeface="Arial" panose="020B0604020202020204" pitchFamily="34" charset="0"/>
              </a:rPr>
              <a:t>gamtotvarkos</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 priemonės: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lt-LT" sz="2000" b="0" u="sng" strike="noStrike" kern="1200" cap="none" spc="0" baseline="0" dirty="0">
                <a:solidFill>
                  <a:srgbClr val="FFFFFF"/>
                </a:solidFill>
                <a:uFillTx/>
                <a:latin typeface="Arial" panose="020B0604020202020204" pitchFamily="34" charset="0"/>
                <a:cs typeface="Arial" panose="020B0604020202020204" pitchFamily="34" charset="0"/>
              </a:rPr>
              <a:t>Tinkamo medyno skalsumo palaikymas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(optimalus skalsumas yra 0,5 – 0,7). Jei skalsumas viršija 0,7 - medynas gali būti retinamas gerinant apšvietimo sąlygas. </a:t>
            </a:r>
          </a:p>
          <a:p>
            <a:pPr lvl="0">
              <a:spcBef>
                <a:spcPts val="600"/>
              </a:spcBef>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2. </a:t>
            </a:r>
            <a:r>
              <a:rPr lang="lt-LT" sz="2000" u="sng" dirty="0" err="1">
                <a:solidFill>
                  <a:srgbClr val="FFFFFF"/>
                </a:solidFill>
                <a:latin typeface="Arial" panose="020B0604020202020204" pitchFamily="34" charset="0"/>
                <a:cs typeface="Arial" panose="020B0604020202020204" pitchFamily="34" charset="0"/>
              </a:rPr>
              <a:t>Sukcesijos</a:t>
            </a:r>
            <a:r>
              <a:rPr lang="lt-LT" sz="2000" u="sng" dirty="0">
                <a:solidFill>
                  <a:srgbClr val="FFFFFF"/>
                </a:solidFill>
                <a:latin typeface="Arial" panose="020B0604020202020204" pitchFamily="34" charset="0"/>
                <a:cs typeface="Arial" panose="020B0604020202020204" pitchFamily="34" charset="0"/>
              </a:rPr>
              <a:t> stabdymas:</a:t>
            </a:r>
          </a:p>
          <a:p>
            <a:pPr marL="914400" lvl="1" indent="-457200">
              <a:buAutoNum type="alphaUcPeriod"/>
              <a:defRPr sz="1800" b="0" i="0" u="none" strike="noStrike" kern="0" cap="none" spc="0" baseline="0">
                <a:solidFill>
                  <a:srgbClr val="000000"/>
                </a:solidFill>
                <a:uFillTx/>
              </a:defRPr>
            </a:pPr>
            <a:r>
              <a:rPr lang="lt-LT" sz="2000" i="1" dirty="0">
                <a:solidFill>
                  <a:srgbClr val="FFFFFF"/>
                </a:solidFill>
                <a:latin typeface="Arial" panose="020B0604020202020204" pitchFamily="34" charset="0"/>
                <a:cs typeface="Arial" panose="020B0604020202020204" pitchFamily="34" charset="0"/>
              </a:rPr>
              <a:t>Eglių šalinimas. </a:t>
            </a:r>
            <a:r>
              <a:rPr lang="lt-LT" sz="2000" dirty="0">
                <a:solidFill>
                  <a:srgbClr val="FFFFFF"/>
                </a:solidFill>
                <a:latin typeface="Arial" panose="020B0604020202020204" pitchFamily="34" charset="0"/>
                <a:cs typeface="Arial" panose="020B0604020202020204" pitchFamily="34" charset="0"/>
              </a:rPr>
              <a:t>Eglių atsiradimas ilgainiui gali sumažinti buveinės būklę ar lemti buveinės </a:t>
            </a:r>
            <a:r>
              <a:rPr lang="lt-LT" sz="2000" dirty="0" err="1">
                <a:solidFill>
                  <a:srgbClr val="FFFFFF"/>
                </a:solidFill>
                <a:latin typeface="Arial" panose="020B0604020202020204" pitchFamily="34" charset="0"/>
                <a:cs typeface="Arial" panose="020B0604020202020204" pitchFamily="34" charset="0"/>
              </a:rPr>
              <a:t>sukcesiją</a:t>
            </a:r>
            <a:r>
              <a:rPr lang="lt-LT" sz="2000" dirty="0">
                <a:solidFill>
                  <a:srgbClr val="FFFFFF"/>
                </a:solidFill>
                <a:latin typeface="Arial" panose="020B0604020202020204" pitchFamily="34" charset="0"/>
                <a:cs typeface="Arial" panose="020B0604020202020204" pitchFamily="34" charset="0"/>
              </a:rPr>
              <a:t> į Vakarų taigos natūralią buveinę. </a:t>
            </a:r>
          </a:p>
          <a:p>
            <a:pPr lvl="0" defTabSz="452438">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B. </a:t>
            </a:r>
            <a:r>
              <a:rPr lang="lt-LT" sz="2000" i="1" dirty="0">
                <a:solidFill>
                  <a:srgbClr val="FFFFFF"/>
                </a:solidFill>
                <a:latin typeface="Arial" panose="020B0604020202020204" pitchFamily="34" charset="0"/>
                <a:cs typeface="Arial" panose="020B0604020202020204" pitchFamily="34" charset="0"/>
              </a:rPr>
              <a:t>Dalies lapuočių medžių šalinimas. </a:t>
            </a:r>
            <a:r>
              <a:rPr lang="lt-LT" sz="2000" dirty="0">
                <a:solidFill>
                  <a:srgbClr val="FFFFFF"/>
                </a:solidFill>
                <a:latin typeface="Arial" panose="020B0604020202020204" pitchFamily="34" charset="0"/>
                <a:cs typeface="Arial" panose="020B0604020202020204" pitchFamily="34" charset="0"/>
              </a:rPr>
              <a:t>Siekiama palaikyti lapuočių medžių dalį ne daugiau 20 proc. </a:t>
            </a:r>
          </a:p>
          <a:p>
            <a:pPr lvl="0">
              <a:spcBef>
                <a:spcPts val="600"/>
              </a:spcBef>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3. </a:t>
            </a:r>
            <a:r>
              <a:rPr lang="lt-LT" sz="2000" u="sng" dirty="0">
                <a:solidFill>
                  <a:srgbClr val="FFFFFF"/>
                </a:solidFill>
                <a:latin typeface="Arial" panose="020B0604020202020204" pitchFamily="34" charset="0"/>
                <a:cs typeface="Arial" panose="020B0604020202020204" pitchFamily="34" charset="0"/>
              </a:rPr>
              <a:t>Mažo intensyvumo kontroliuojamas paklotės deginimas. </a:t>
            </a:r>
            <a:r>
              <a:rPr lang="lt-LT" sz="2000" dirty="0">
                <a:solidFill>
                  <a:srgbClr val="FFFFFF"/>
                </a:solidFill>
                <a:latin typeface="Arial" panose="020B0604020202020204" pitchFamily="34" charset="0"/>
                <a:cs typeface="Arial" panose="020B0604020202020204" pitchFamily="34" charset="0"/>
              </a:rPr>
              <a:t>Priemonė planuojama kai:</a:t>
            </a:r>
          </a:p>
          <a:p>
            <a:pPr lvl="1">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Įsivyrauja nebūdinga žolinė ir sumedėjusi augmenija.</a:t>
            </a:r>
          </a:p>
          <a:p>
            <a:pPr lvl="1">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Didėja humuso kiekis miško paklotėje ar miško paklotės storis.</a:t>
            </a:r>
          </a:p>
          <a:p>
            <a:pPr lvl="1">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Reikia paskatinti medyno atsikūrimą ar paruošti dirvą. </a:t>
            </a:r>
          </a:p>
          <a:p>
            <a:pPr lvl="0">
              <a:defRPr sz="1800" b="0" i="0" u="none" strike="noStrike" kern="0" cap="none" spc="0" baseline="0">
                <a:solidFill>
                  <a:srgbClr val="000000"/>
                </a:solidFill>
                <a:uFillTx/>
              </a:defRPr>
            </a:pPr>
            <a:endParaRPr lang="lt-LT" sz="2000" dirty="0">
              <a:solidFill>
                <a:srgbClr val="FFFFFF"/>
              </a:solidFill>
              <a:latin typeface="Arial" panose="020B0604020202020204" pitchFamily="34" charset="0"/>
              <a:cs typeface="Arial" panose="020B06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9080 *Pelkėti lapuočių miškai (I)</a:t>
            </a:r>
          </a:p>
        </p:txBody>
      </p:sp>
      <p:sp>
        <p:nvSpPr>
          <p:cNvPr id="5" name="Rectangle 4">
            <a:extLst>
              <a:ext uri="{FF2B5EF4-FFF2-40B4-BE49-F238E27FC236}">
                <a16:creationId xmlns:a16="http://schemas.microsoft.com/office/drawing/2014/main" id="{C6FB9D03-10B9-4DEC-BC19-2776176D652B}"/>
              </a:ext>
            </a:extLst>
          </p:cNvPr>
          <p:cNvSpPr/>
          <p:nvPr/>
        </p:nvSpPr>
        <p:spPr>
          <a:xfrm>
            <a:off x="180975" y="1211784"/>
            <a:ext cx="6207793" cy="3093154"/>
          </a:xfrm>
          <a:prstGeom prst="rect">
            <a:avLst/>
          </a:prstGeom>
        </p:spPr>
        <p:txBody>
          <a:bodyPr wrap="square">
            <a:spAutoFit/>
          </a:bodyPr>
          <a:lstStyle/>
          <a:p>
            <a:pPr marL="342900" indent="-342900" algn="just">
              <a:spcAft>
                <a:spcPts val="60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 formuojasi nuolat paviršiuje telkšančio ir kasmet užliejamo polaidžio vandens veikimo zonoje.</a:t>
            </a:r>
          </a:p>
          <a:p>
            <a:pPr marL="342900" indent="-342900" algn="just">
              <a:spcAft>
                <a:spcPts val="60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Šiam tipui būdingi šlapi juodalksnynai, beržynai su galima ąžuolo, uosio ir eglės priemaiša. </a:t>
            </a:r>
          </a:p>
          <a:p>
            <a:pPr marL="342900" indent="-342900" algn="just">
              <a:spcAft>
                <a:spcPts val="60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 yra stabili, kuriai didžiausią įtaką turi hidrologinio režimo pokyčiai ir miško ūkinė veikla. </a:t>
            </a:r>
          </a:p>
          <a:p>
            <a:pPr marL="34290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Dažniausiai šioms buveinėms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priemonės netaikomos.</a:t>
            </a:r>
          </a:p>
        </p:txBody>
      </p:sp>
      <p:pic>
        <p:nvPicPr>
          <p:cNvPr id="1026" name="Picture 2" descr="https://upload.wikimedia.org/wikipedia/commons/thumb/0/06/Briesetal_bei_Briese.JPG/1024px-Briesetal_bei_Briese.JPG?159695682732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4369" y="1496387"/>
            <a:ext cx="5416268" cy="40622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871" y="4537667"/>
            <a:ext cx="6096000" cy="1124090"/>
          </a:xfrm>
          <a:prstGeom prst="rect">
            <a:avLst/>
          </a:prstGeom>
        </p:spPr>
        <p:txBody>
          <a:bodyPr>
            <a:spAutoFit/>
          </a:bodyPr>
          <a:lstStyle/>
          <a:p>
            <a:pPr indent="342900" algn="just">
              <a:lnSpc>
                <a:spcPct val="115000"/>
              </a:lnSpc>
              <a:spcAft>
                <a:spcPts val="0"/>
              </a:spcAft>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Tvarkymo tikslas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išlaikyti ar atkurti stabilų hidrologinį režimą ir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vienaardį</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ar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dviardį</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buveinei būdingą medyną.</a:t>
            </a:r>
          </a:p>
        </p:txBody>
      </p:sp>
    </p:spTree>
    <p:extLst>
      <p:ext uri="{BB962C8B-B14F-4D97-AF65-F5344CB8AC3E}">
        <p14:creationId xmlns:p14="http://schemas.microsoft.com/office/powerpoint/2010/main" val="425737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355-B5FA-4E34-AEA3-39D783911BD4}"/>
              </a:ext>
            </a:extLst>
          </p:cNvPr>
          <p:cNvSpPr txBox="1">
            <a:spLocks noGrp="1"/>
          </p:cNvSpPr>
          <p:nvPr>
            <p:ph type="title"/>
          </p:nvPr>
        </p:nvSpPr>
        <p:spPr>
          <a:xfrm>
            <a:off x="285750" y="236536"/>
            <a:ext cx="10515600" cy="963613"/>
          </a:xfrm>
        </p:spPr>
        <p:txBody>
          <a:bodyPr/>
          <a:lstStyle/>
          <a:p>
            <a:pPr lvl="0"/>
            <a:r>
              <a:rPr lang="lt-LT" dirty="0"/>
              <a:t>9080 *Pelkėti lapuočių miškai (II)</a:t>
            </a:r>
          </a:p>
        </p:txBody>
      </p:sp>
      <p:sp>
        <p:nvSpPr>
          <p:cNvPr id="3" name="Rectangle 4">
            <a:extLst>
              <a:ext uri="{FF2B5EF4-FFF2-40B4-BE49-F238E27FC236}">
                <a16:creationId xmlns:a16="http://schemas.microsoft.com/office/drawing/2014/main" id="{A9F41139-1561-428C-8185-4B297C5218BF}"/>
              </a:ext>
            </a:extLst>
          </p:cNvPr>
          <p:cNvSpPr/>
          <p:nvPr/>
        </p:nvSpPr>
        <p:spPr>
          <a:xfrm>
            <a:off x="207166" y="1247771"/>
            <a:ext cx="11777664" cy="378565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sng" strike="noStrike" kern="1200" cap="none" spc="0" baseline="0" dirty="0">
                <a:solidFill>
                  <a:srgbClr val="FFFFFF"/>
                </a:solidFill>
                <a:uFillTx/>
                <a:latin typeface="Calibri"/>
              </a:rPr>
              <a:t>Natūralios buveinės tvarkymo rekomendacijos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Pelkiniai lapuočių miškai priskirti II buveinių kategorijai, šiai natūraliai buveinei galimas tiek </a:t>
            </a:r>
            <a:r>
              <a:rPr lang="lt-LT" sz="2400" b="0" i="0" u="none" strike="noStrike" kern="1200" cap="none" spc="0" baseline="0" dirty="0" err="1">
                <a:solidFill>
                  <a:srgbClr val="FFFFFF"/>
                </a:solidFill>
                <a:uFillTx/>
                <a:latin typeface="Calibri"/>
              </a:rPr>
              <a:t>gamtotvarkos</a:t>
            </a:r>
            <a:r>
              <a:rPr lang="lt-LT" sz="2400" b="0" i="0" u="none" strike="noStrike" kern="1200" cap="none" spc="0" baseline="0" dirty="0">
                <a:solidFill>
                  <a:srgbClr val="FFFFFF"/>
                </a:solidFill>
                <a:uFillTx/>
                <a:latin typeface="Calibri"/>
              </a:rPr>
              <a:t> priemonių tiek ir buveinių tvarkymo priemonių BAST lygiu įgyvendinimas pagal bendroje dalyje pateiktus reikalavimus.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none" strike="noStrike" kern="1200" cap="none" spc="0" baseline="0" dirty="0">
                <a:solidFill>
                  <a:srgbClr val="FFFFFF"/>
                </a:solidFill>
                <a:uFillTx/>
                <a:latin typeface="Calibri"/>
              </a:rPr>
              <a:t>Geros būklės </a:t>
            </a:r>
            <a:r>
              <a:rPr lang="lt-LT" sz="2400" b="0" i="0" u="none" strike="noStrike" kern="1200" cap="none" spc="0" baseline="0" dirty="0">
                <a:solidFill>
                  <a:srgbClr val="FFFFFF"/>
                </a:solidFill>
                <a:uFillTx/>
                <a:latin typeface="Calibri"/>
              </a:rPr>
              <a:t>pelkėtų lapuočių miškų natūraliose buveinėse geriausias apsaugos režimas – ūkinės veiklos nevykdymas, todėl jose nerekomenduojama planuoti ūkinio naudojimo priemonių.</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p:txBody>
      </p:sp>
    </p:spTree>
    <p:extLst>
      <p:ext uri="{BB962C8B-B14F-4D97-AF65-F5344CB8AC3E}">
        <p14:creationId xmlns:p14="http://schemas.microsoft.com/office/powerpoint/2010/main" val="117295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E767B6-E6C6-4208-9218-889852740D8C}"/>
              </a:ext>
            </a:extLst>
          </p:cNvPr>
          <p:cNvSpPr>
            <a:spLocks noGrp="1"/>
          </p:cNvSpPr>
          <p:nvPr>
            <p:ph type="title"/>
          </p:nvPr>
        </p:nvSpPr>
        <p:spPr/>
        <p:txBody>
          <a:bodyPr>
            <a:normAutofit/>
          </a:bodyPr>
          <a:lstStyle/>
          <a:p>
            <a:r>
              <a:rPr lang="lt-LT" sz="6000" dirty="0"/>
              <a:t>Gamtotvarkos priemonės skirtos išsaugoti ar atkurti gerą natūralių buveinių būklę</a:t>
            </a:r>
            <a:endParaRPr lang="en-US" dirty="0"/>
          </a:p>
        </p:txBody>
      </p:sp>
      <p:sp>
        <p:nvSpPr>
          <p:cNvPr id="6" name="Text Placeholder 5">
            <a:extLst>
              <a:ext uri="{FF2B5EF4-FFF2-40B4-BE49-F238E27FC236}">
                <a16:creationId xmlns:a16="http://schemas.microsoft.com/office/drawing/2014/main" id="{792F1F7A-3592-4ACA-B5C3-F7055A956B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0483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6165-4E3E-4B74-9E1D-E28B4BCE4CE6}"/>
              </a:ext>
            </a:extLst>
          </p:cNvPr>
          <p:cNvSpPr txBox="1">
            <a:spLocks noGrp="1"/>
          </p:cNvSpPr>
          <p:nvPr>
            <p:ph type="title"/>
          </p:nvPr>
        </p:nvSpPr>
        <p:spPr>
          <a:xfrm>
            <a:off x="285750" y="236536"/>
            <a:ext cx="10515600" cy="963613"/>
          </a:xfrm>
        </p:spPr>
        <p:txBody>
          <a:bodyPr/>
          <a:lstStyle/>
          <a:p>
            <a:pPr lvl="0"/>
            <a:r>
              <a:rPr lang="lt-LT" dirty="0"/>
              <a:t>9080 *Pelkėti lapuočių miškai (III)</a:t>
            </a:r>
          </a:p>
        </p:txBody>
      </p:sp>
      <p:sp>
        <p:nvSpPr>
          <p:cNvPr id="3" name="Rectangle 4">
            <a:extLst>
              <a:ext uri="{FF2B5EF4-FFF2-40B4-BE49-F238E27FC236}">
                <a16:creationId xmlns:a16="http://schemas.microsoft.com/office/drawing/2014/main" id="{66470CC9-AB41-43BD-BF6D-63CA5C445B2E}"/>
              </a:ext>
            </a:extLst>
          </p:cNvPr>
          <p:cNvSpPr/>
          <p:nvPr/>
        </p:nvSpPr>
        <p:spPr>
          <a:xfrm>
            <a:off x="240505" y="1009653"/>
            <a:ext cx="11777664" cy="501675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0" i="0" u="sng" strike="noStrike" kern="1200" cap="none" spc="0" baseline="0" dirty="0">
                <a:solidFill>
                  <a:srgbClr val="FFFFFF"/>
                </a:solidFill>
                <a:uFillTx/>
                <a:latin typeface="Arial" panose="020B0604020202020204" pitchFamily="34" charset="0"/>
                <a:cs typeface="Arial" panose="020B0604020202020204" pitchFamily="34" charset="0"/>
              </a:rPr>
              <a:t>BAST lygmeniu įgyvendinamos priemonės</a:t>
            </a: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1. Priklausomai nuo bendro Pelkėtų lapuočių miškų natūralių buveinių ploto saugomoje teritorijoje galimos šios priemonės:</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Kai plotas yra 50 - 100 ha - medžių grupių kirtimai;</a:t>
            </a:r>
          </a:p>
          <a:p>
            <a:pPr marL="892175" marR="0" lvl="0" algn="l" defTabSz="914400" rtl="0" fontAlgn="auto" hangingPunct="1">
              <a:lnSpc>
                <a:spcPct val="100000"/>
              </a:lnSpc>
              <a:spcBef>
                <a:spcPts val="0"/>
              </a:spcBef>
              <a:spcAft>
                <a:spcPts val="1200"/>
              </a:spcAft>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Kai plotas yra &gt;100 ha</a:t>
            </a:r>
            <a:r>
              <a:rPr lang="lt-LT" sz="2000" b="0" i="0" u="none" strike="noStrike" kern="1200" cap="none" spc="0" dirty="0">
                <a:solidFill>
                  <a:srgbClr val="FFFFFF"/>
                </a:solidFill>
                <a:uFillTx/>
                <a:latin typeface="Arial" panose="020B0604020202020204" pitchFamily="34" charset="0"/>
                <a:cs typeface="Arial" panose="020B0604020202020204" pitchFamily="34" charset="0"/>
              </a:rPr>
              <a:t> -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medžių grupių kirtimai</a:t>
            </a:r>
            <a:r>
              <a:rPr lang="lt-LT" sz="2000" b="0" i="0" u="none" strike="noStrike" kern="1200" cap="none" spc="0" dirty="0">
                <a:solidFill>
                  <a:srgbClr val="FFFFFF"/>
                </a:solidFill>
                <a:uFillTx/>
                <a:latin typeface="Arial" panose="020B0604020202020204" pitchFamily="34" charset="0"/>
                <a:cs typeface="Arial" panose="020B0604020202020204" pitchFamily="34" charset="0"/>
              </a:rPr>
              <a:t> ir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plynių kirtimai.</a:t>
            </a:r>
          </a:p>
          <a:p>
            <a:pPr marR="0" lvl="0" algn="l" defTabSz="914400" rtl="0" fontAlgn="auto" hangingPunct="1">
              <a:lnSpc>
                <a:spcPct val="100000"/>
              </a:lnSpc>
              <a:spcBef>
                <a:spcPts val="0"/>
              </a:spcBef>
              <a:spcAft>
                <a:spcPts val="1200"/>
              </a:spcAft>
              <a:defRPr sz="1800" b="0" i="0" u="none" strike="noStrike" kern="0" cap="none" spc="0" baseline="0">
                <a:solidFill>
                  <a:srgbClr val="000000"/>
                </a:solidFill>
                <a:uFillTx/>
              </a:defRP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2. Kertant medžių grupes ir plynes formuojamos aikštelės/</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retmės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atsižvelgiant į esamo pomiškio ar II ardo buvimą ar į tikėtiną jaunuolyno atsiradimą. Po kirtimo formuojamoje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retmėje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reikia palikti 0,2-0,3 skalsumo medyną. Apie pusę paliekamų medžių reikėtų palikti grupėmis. </a:t>
            </a:r>
          </a:p>
          <a:p>
            <a:pPr marR="0" lvl="0" algn="l" defTabSz="914400" rtl="0" fontAlgn="auto" hangingPunct="1">
              <a:lnSpc>
                <a:spcPct val="100000"/>
              </a:lnSpc>
              <a:spcBef>
                <a:spcPts val="0"/>
              </a:spcBef>
              <a:spcAft>
                <a:spcPts val="1200"/>
              </a:spcAft>
              <a:defRPr sz="1800" b="0" i="0" u="none" strike="noStrike" kern="0" cap="none" spc="0" baseline="0">
                <a:solidFill>
                  <a:srgbClr val="000000"/>
                </a:solidFill>
                <a:uFillTx/>
              </a:defRP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3. Atkuriant šias buveines formuojami medynai, kuriuos sudaro gryni ir mišrūs juodalksnynai, su beržais ir uosiais. Toleruotini ir kiti pavieniai vietinių rūšių medžiai. </a:t>
            </a:r>
          </a:p>
          <a:p>
            <a:pPr marR="0" lvl="0" algn="l" defTabSz="914400" rtl="0" fontAlgn="auto" hangingPunct="1">
              <a:lnSpc>
                <a:spcPct val="100000"/>
              </a:lnSpc>
              <a:spcBef>
                <a:spcPts val="0"/>
              </a:spcBef>
              <a:spcAft>
                <a:spcPts val="1200"/>
              </a:spcAft>
              <a:defRPr sz="1800" b="0" i="0" u="none" strike="noStrike" kern="0" cap="none" spc="0" baseline="0">
                <a:solidFill>
                  <a:srgbClr val="000000"/>
                </a:solidFill>
                <a:uFillTx/>
              </a:defRP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4. Esant labai tankiam ir medyno atsikūrimą stabdančiam trako ardui, galimas dalinis jo pašalinimas formuojamų aikštelių ir perspektyvaus jaunuolyno augimo vietose. </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89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9080 *Pelkėti lapuočių miškai (IV)</a:t>
            </a:r>
          </a:p>
        </p:txBody>
      </p:sp>
      <p:sp>
        <p:nvSpPr>
          <p:cNvPr id="3" name="Rectangle 2">
            <a:extLst>
              <a:ext uri="{FF2B5EF4-FFF2-40B4-BE49-F238E27FC236}">
                <a16:creationId xmlns:a16="http://schemas.microsoft.com/office/drawing/2014/main" id="{655FBDBD-E2D7-4501-9504-56A8A8A4D85A}"/>
              </a:ext>
            </a:extLst>
          </p:cNvPr>
          <p:cNvSpPr/>
          <p:nvPr/>
        </p:nvSpPr>
        <p:spPr>
          <a:xfrm>
            <a:off x="338139" y="1269127"/>
            <a:ext cx="6216898" cy="3447098"/>
          </a:xfrm>
          <a:prstGeom prst="rect">
            <a:avLst/>
          </a:prstGeom>
        </p:spPr>
        <p:txBody>
          <a:bodyPr wrap="square">
            <a:spAutoFit/>
          </a:bodyPr>
          <a:lstStyle/>
          <a:p>
            <a:pPr algn="just">
              <a:lnSpc>
                <a:spcPct val="115000"/>
              </a:lnSpc>
              <a:spcAft>
                <a:spcPts val="0"/>
              </a:spcAft>
            </a:pPr>
            <a:r>
              <a:rPr lang="lt-LT" sz="2000" b="1" u="sng"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 priemonės medyno lygiu</a:t>
            </a: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indent="457200" algn="just">
              <a:lnSpc>
                <a:spcPct val="115000"/>
              </a:lnSpc>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Invazinių rūšių naikinimas;</a:t>
            </a:r>
          </a:p>
          <a:p>
            <a:pPr marL="342900" lvl="0" indent="-342900" algn="just">
              <a:lnSpc>
                <a:spcPct val="115000"/>
              </a:lnSpc>
              <a:spcAft>
                <a:spcPts val="0"/>
              </a:spcAft>
              <a:buFont typeface="+mj-lt"/>
              <a:buAutoNum type="arabicPeriod"/>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Bebrų skaičiaus reguliavimas ir naujų bebrų patvankų šalinimas; </a:t>
            </a:r>
          </a:p>
          <a:p>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3. Hidrologinio režimo atstatymas. Priemonė taikoma gerai būklei atstatyti natūraliose buveinėse neigiamai paveiktose sausinimo.</a:t>
            </a:r>
            <a:endParaRPr lang="lt-LT" sz="2000" dirty="0">
              <a:solidFill>
                <a:schemeClr val="bg1"/>
              </a:solidFill>
              <a:latin typeface="Arial" panose="020B0604020202020204" pitchFamily="34" charset="0"/>
              <a:cs typeface="Arial" panose="020B0604020202020204" pitchFamily="34" charset="0"/>
            </a:endParaRPr>
          </a:p>
        </p:txBody>
      </p:sp>
      <p:pic>
        <p:nvPicPr>
          <p:cNvPr id="5" name="Picture 6" descr="pelk lap misk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73535" y="1875055"/>
            <a:ext cx="5418465" cy="406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85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1"/>
            <a:ext cx="10515600" cy="991518"/>
          </a:xfrm>
        </p:spPr>
        <p:txBody>
          <a:bodyPr/>
          <a:lstStyle/>
          <a:p>
            <a:r>
              <a:rPr lang="lt-LT" dirty="0"/>
              <a:t>9010 *Vakarų taiga (I)</a:t>
            </a:r>
          </a:p>
        </p:txBody>
      </p:sp>
      <p:sp>
        <p:nvSpPr>
          <p:cNvPr id="3" name="Rectangle 2">
            <a:extLst>
              <a:ext uri="{FF2B5EF4-FFF2-40B4-BE49-F238E27FC236}">
                <a16:creationId xmlns:a16="http://schemas.microsoft.com/office/drawing/2014/main" id="{6C06F493-6838-433F-8138-8122210CF645}"/>
              </a:ext>
            </a:extLst>
          </p:cNvPr>
          <p:cNvSpPr/>
          <p:nvPr/>
        </p:nvSpPr>
        <p:spPr>
          <a:xfrm>
            <a:off x="223837" y="819443"/>
            <a:ext cx="6699861" cy="5078313"/>
          </a:xfrm>
          <a:prstGeom prst="rect">
            <a:avLst/>
          </a:prstGeom>
        </p:spPr>
        <p:txBody>
          <a:bodyPr wrap="square">
            <a:spAutoFit/>
          </a:bodyPr>
          <a:lstStyle/>
          <a:p>
            <a:pPr marL="342900" indent="-342900" algn="just">
              <a:lnSpc>
                <a:spcPct val="115000"/>
              </a:lnSpc>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 formuojasi maisto medžiagų neturtinguose sausuose ir vidutinio drėkinimo jauriniuose smėlio dirvožemiuose.</a:t>
            </a:r>
          </a:p>
          <a:p>
            <a:pPr marL="342900" indent="-342900" algn="just">
              <a:lnSpc>
                <a:spcPct val="115000"/>
              </a:lnSpc>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Būdingi natūralūs seni spygliuočių ir mišrūs su beržu ir drebule miškai, taip pat gaisravietėse besiformuojantys pakaitiniai spygliuočių ir lapuočių medžių jaunuolynai. </a:t>
            </a:r>
          </a:p>
          <a:p>
            <a:pPr marL="342900" indent="-342900" algn="just">
              <a:lnSpc>
                <a:spcPct val="115000"/>
              </a:lnSpc>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Būdinga rūšių neturtinga žolinė augalija ir gausi samanų danga. </a:t>
            </a:r>
          </a:p>
          <a:p>
            <a:pPr marL="342900" indent="-342900">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Svarbiausi šios buveinės požymiai: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heterogeniška</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medyno amžiaus ir vertikalioji struktūra, daug negyvos ir pūvančios medienos, pavieniai seni medžiai, gaisrų pažaidos. </a:t>
            </a:r>
          </a:p>
          <a:p>
            <a:pPr marL="342900" indent="-342900">
              <a:buFont typeface="Wingdings" panose="05000000000000000000" pitchFamily="2" charset="2"/>
              <a:buChar char="§"/>
            </a:pPr>
            <a:r>
              <a:rPr lang="lt-LT" sz="2000" dirty="0">
                <a:solidFill>
                  <a:schemeClr val="bg1"/>
                </a:solidFill>
                <a:latin typeface="Arial" panose="020B0604020202020204" pitchFamily="34" charset="0"/>
                <a:cs typeface="Arial" panose="020B0604020202020204" pitchFamily="34" charset="0"/>
              </a:rPr>
              <a:t>Išskiriami 6 Vakarų taigos buveinės potipiai.</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1856" y="2148289"/>
            <a:ext cx="5027094" cy="3773277"/>
          </a:xfrm>
          <a:prstGeom prst="rect">
            <a:avLst/>
          </a:prstGeom>
        </p:spPr>
      </p:pic>
    </p:spTree>
    <p:extLst>
      <p:ext uri="{BB962C8B-B14F-4D97-AF65-F5344CB8AC3E}">
        <p14:creationId xmlns:p14="http://schemas.microsoft.com/office/powerpoint/2010/main" val="234240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355-B5FA-4E34-AEA3-39D783911BD4}"/>
              </a:ext>
            </a:extLst>
          </p:cNvPr>
          <p:cNvSpPr txBox="1">
            <a:spLocks noGrp="1"/>
          </p:cNvSpPr>
          <p:nvPr>
            <p:ph type="title"/>
          </p:nvPr>
        </p:nvSpPr>
        <p:spPr>
          <a:xfrm>
            <a:off x="285750" y="236536"/>
            <a:ext cx="10515600" cy="963613"/>
          </a:xfrm>
        </p:spPr>
        <p:txBody>
          <a:bodyPr/>
          <a:lstStyle/>
          <a:p>
            <a:pPr lvl="0"/>
            <a:r>
              <a:rPr lang="lt-LT" dirty="0"/>
              <a:t>9010 *Vakarų taiga (II)</a:t>
            </a:r>
          </a:p>
        </p:txBody>
      </p:sp>
      <p:sp>
        <p:nvSpPr>
          <p:cNvPr id="3" name="Rectangle 4">
            <a:extLst>
              <a:ext uri="{FF2B5EF4-FFF2-40B4-BE49-F238E27FC236}">
                <a16:creationId xmlns:a16="http://schemas.microsoft.com/office/drawing/2014/main" id="{A9F41139-1561-428C-8185-4B297C5218BF}"/>
              </a:ext>
            </a:extLst>
          </p:cNvPr>
          <p:cNvSpPr/>
          <p:nvPr/>
        </p:nvSpPr>
        <p:spPr>
          <a:xfrm>
            <a:off x="207166" y="1247771"/>
            <a:ext cx="11777664" cy="421653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Tvarkymo tikslas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išlaikyti ar atkurti medyną kuriame gausu negyvos medienos, didelė natūraliai buveinei būdingų kerpių, grybų, vabzdžių bei dirvožemio organizmų rūšių įvairovė. Palaikyti natūralią Vakarų taigai būdingą vystymosi dinamiką.</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1" i="0" u="sng"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1" i="0" u="sng" strike="noStrike" kern="1200" cap="none" spc="0" baseline="0" dirty="0">
                <a:solidFill>
                  <a:srgbClr val="FFFFFF"/>
                </a:solidFill>
                <a:uFillTx/>
                <a:latin typeface="Arial" panose="020B0604020202020204" pitchFamily="34" charset="0"/>
                <a:cs typeface="Arial" panose="020B0604020202020204" pitchFamily="34" charset="0"/>
              </a:rPr>
              <a:t>Natūralios buveinės tvarkymo rekomendacijos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Vakarų taiga priskirta II buveinių kategorijai, šiai natūraliai buveinei galimas tiek </a:t>
            </a:r>
            <a:r>
              <a:rPr lang="lt-LT" sz="2000" b="0" i="0" u="none" strike="noStrike" kern="1200" cap="none" spc="0" baseline="0" dirty="0" err="1">
                <a:solidFill>
                  <a:srgbClr val="FFFFFF"/>
                </a:solidFill>
                <a:uFillTx/>
                <a:latin typeface="Arial" panose="020B0604020202020204" pitchFamily="34" charset="0"/>
                <a:cs typeface="Arial" panose="020B0604020202020204" pitchFamily="34" charset="0"/>
              </a:rPr>
              <a:t>gamtotvarkos</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 priemonių tiek ir buveinių tvarkymo priemonių BAST lygiu įgyvendinimas pagal bendroje dalyje pateiktus reikalavimus.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1" i="0" u="none" strike="noStrike" kern="1200" cap="none" spc="0" baseline="0" dirty="0">
                <a:solidFill>
                  <a:srgbClr val="FFFFFF"/>
                </a:solidFill>
                <a:uFillTx/>
                <a:latin typeface="Arial" panose="020B0604020202020204" pitchFamily="34" charset="0"/>
                <a:cs typeface="Arial" panose="020B0604020202020204" pitchFamily="34" charset="0"/>
              </a:rPr>
              <a:t>Geros būklės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Vakarų taigos</a:t>
            </a:r>
            <a:r>
              <a:rPr lang="lt-LT" sz="2000" b="0" i="0" u="none" strike="noStrike" kern="1200" cap="none" spc="0" dirty="0">
                <a:solidFill>
                  <a:srgbClr val="FFFFFF"/>
                </a:solidFill>
                <a:uFillTx/>
                <a:latin typeface="Arial" panose="020B0604020202020204" pitchFamily="34" charset="0"/>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natūraliose buveinėse geriausias apsaugos režimas – ūkinės veiklos nevykdymas, todėl jose nerekomenduojama planuoti ūkinio naudojimo priemonių.</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p:txBody>
      </p:sp>
    </p:spTree>
    <p:extLst>
      <p:ext uri="{BB962C8B-B14F-4D97-AF65-F5344CB8AC3E}">
        <p14:creationId xmlns:p14="http://schemas.microsoft.com/office/powerpoint/2010/main" val="228014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9010 *Vakarų taiga (VI)</a:t>
            </a:r>
          </a:p>
        </p:txBody>
      </p:sp>
      <p:sp>
        <p:nvSpPr>
          <p:cNvPr id="3" name="Rectangle 2">
            <a:extLst>
              <a:ext uri="{FF2B5EF4-FFF2-40B4-BE49-F238E27FC236}">
                <a16:creationId xmlns:a16="http://schemas.microsoft.com/office/drawing/2014/main" id="{01E538D6-46BC-495B-A75B-25953A104A9F}"/>
              </a:ext>
            </a:extLst>
          </p:cNvPr>
          <p:cNvSpPr/>
          <p:nvPr/>
        </p:nvSpPr>
        <p:spPr>
          <a:xfrm>
            <a:off x="169068" y="1142801"/>
            <a:ext cx="11853863" cy="4247317"/>
          </a:xfrm>
          <a:prstGeom prst="rect">
            <a:avLst/>
          </a:prstGeom>
        </p:spPr>
        <p:txBody>
          <a:bodyPr wrap="square">
            <a:spAutoFit/>
          </a:bodyPr>
          <a:lstStyle/>
          <a:p>
            <a:pPr algn="just">
              <a:spcAft>
                <a:spcPts val="0"/>
              </a:spcAft>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BAST lygmeniu įgyvendinamos priemonės</a:t>
            </a: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Priemonių įgyvendinimas vadovaujantis reikalavimais pateiktais bendroje rekomendacijų dalyje galimas tik šiuose potipiuose: </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eglynuose;</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pušynuose;</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mišriuose miškuose; </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smulkialapių</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miškuose.</a:t>
            </a:r>
          </a:p>
          <a:p>
            <a:pPr algn="just">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1. Priklausomai nuo bendro Vakarų taigos natūralių buveinių ploto saugomoje teritorijoje galimos šios priemonės:</a:t>
            </a:r>
          </a:p>
          <a:p>
            <a:pPr marL="892175" lvl="0">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Kai plotas yra 50 - 100 ha – pavienių medžių kirtimai ir medžių grupių kirtimai;</a:t>
            </a:r>
          </a:p>
          <a:p>
            <a:pPr marL="892175" lvl="0">
              <a:spcAft>
                <a:spcPts val="1200"/>
              </a:spcAft>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Kai plotas yra &gt;100 ha – pavienių medžių kirtimai, medžių grupių kirtimai ir plynių kirtimai.</a:t>
            </a:r>
          </a:p>
          <a:p>
            <a:pPr algn="just">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09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61937" y="0"/>
            <a:ext cx="10515600" cy="1325563"/>
          </a:xfrm>
        </p:spPr>
        <p:txBody>
          <a:bodyPr/>
          <a:lstStyle/>
          <a:p>
            <a:r>
              <a:rPr lang="lt-LT" dirty="0"/>
              <a:t>9010 *Vakarų taiga </a:t>
            </a:r>
            <a:r>
              <a:rPr lang="lt-LT" dirty="0" smtClean="0"/>
              <a:t>(</a:t>
            </a:r>
            <a:r>
              <a:rPr lang="en-US" dirty="0" err="1" smtClean="0"/>
              <a:t>turi</a:t>
            </a:r>
            <a:r>
              <a:rPr lang="en-US" dirty="0" smtClean="0"/>
              <a:t> </a:t>
            </a:r>
            <a:r>
              <a:rPr lang="en-US" dirty="0" err="1" smtClean="0"/>
              <a:t>buti</a:t>
            </a:r>
            <a:r>
              <a:rPr lang="en-US" dirty="0" smtClean="0"/>
              <a:t> IV</a:t>
            </a:r>
            <a:r>
              <a:rPr lang="lt-LT" dirty="0" smtClean="0"/>
              <a:t>)</a:t>
            </a:r>
            <a:endParaRPr lang="lt-LT" dirty="0"/>
          </a:p>
        </p:txBody>
      </p:sp>
      <p:sp>
        <p:nvSpPr>
          <p:cNvPr id="3" name="Rectangle 2">
            <a:extLst>
              <a:ext uri="{FF2B5EF4-FFF2-40B4-BE49-F238E27FC236}">
                <a16:creationId xmlns:a16="http://schemas.microsoft.com/office/drawing/2014/main" id="{F925D3DE-81B9-4737-9675-37D113136A6B}"/>
              </a:ext>
            </a:extLst>
          </p:cNvPr>
          <p:cNvSpPr/>
          <p:nvPr/>
        </p:nvSpPr>
        <p:spPr>
          <a:xfrm>
            <a:off x="261937" y="1082656"/>
            <a:ext cx="11615737" cy="4801314"/>
          </a:xfrm>
          <a:prstGeom prst="rect">
            <a:avLst/>
          </a:prstGeom>
        </p:spPr>
        <p:txBody>
          <a:bodyPr wrap="square">
            <a:spAutoFit/>
          </a:bodyPr>
          <a:lstStyle/>
          <a:p>
            <a:pPr marL="265113" indent="-265113" algn="just">
              <a:lnSpc>
                <a:spcPct val="115000"/>
              </a:lnSpc>
              <a:spcAft>
                <a:spcPts val="120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2. Vykdant medžių grupių ir plynių kirtimus yra paliekama dalis I ir II ardo medžių. I ardo medžiai turi sudaryti ne mažiau nei pusę visų paliekamų medžių. Bendras paliekamų medžių skalsumas - ne mažiau nei 0,2. Bent pusė paliekamų medžių turi būti išdėstyti grupėse.</a:t>
            </a:r>
          </a:p>
          <a:p>
            <a:pPr marL="265113" indent="-265113"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3. Vykdant plynių kirtimus Vakarų taigoje privaloma:</a:t>
            </a:r>
          </a:p>
          <a:p>
            <a:pPr marL="715963" lvl="0" indent="-34290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Natūralių senų pušynų potipyje bent 30 proc. iškertamų kirtaviečių plotų vykdyti mažo intensyvumo kontroliuojamą paklotės deginimą;</a:t>
            </a:r>
          </a:p>
          <a:p>
            <a:pPr marL="715963" lvl="0" indent="-342900" algn="just">
              <a:lnSpc>
                <a:spcPct val="115000"/>
              </a:lnSpc>
              <a:spcAft>
                <a:spcPts val="120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Natūralių senų eglynų potipyje dalyje iškertamų medžių kirtaviečių vykdyti mažo intensyvumo kontroliuojamą paklotės deginimą.</a:t>
            </a:r>
          </a:p>
          <a:p>
            <a:pPr lvl="0" algn="just">
              <a:lnSpc>
                <a:spcPct val="115000"/>
              </a:lnSpc>
              <a:spcAft>
                <a:spcPts val="120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4. Kertant eglynus ar medynus su eglėmis visada saugoti esamą eglės pomiškį ir II ardą.</a:t>
            </a: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5. Atkuriamuose medynuose turi vyrauti pušys, eglės su beržų, drebulių, rečiau kitų rūšių lapuočių medžių dalimi, priklausomai nuo formuojamo Vakarų taigos natūralių buveinių potipio. </a:t>
            </a:r>
          </a:p>
          <a:p>
            <a:pPr marL="342900" lvl="0" indent="-342900" algn="just">
              <a:lnSpc>
                <a:spcPct val="115000"/>
              </a:lnSpc>
              <a:spcAft>
                <a:spcPts val="0"/>
              </a:spcAft>
              <a:buFont typeface="+mj-lt"/>
              <a:buAutoNum type="alphaLcPeriod"/>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785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9010 *Vakarų taiga (XI)</a:t>
            </a:r>
          </a:p>
        </p:txBody>
      </p:sp>
      <p:sp>
        <p:nvSpPr>
          <p:cNvPr id="3" name="Rectangle 2">
            <a:extLst>
              <a:ext uri="{FF2B5EF4-FFF2-40B4-BE49-F238E27FC236}">
                <a16:creationId xmlns:a16="http://schemas.microsoft.com/office/drawing/2014/main" id="{204632C0-DDCA-4008-871B-9C4C070CC522}"/>
              </a:ext>
            </a:extLst>
          </p:cNvPr>
          <p:cNvSpPr/>
          <p:nvPr/>
        </p:nvSpPr>
        <p:spPr>
          <a:xfrm>
            <a:off x="383697" y="1388489"/>
            <a:ext cx="11329988" cy="4293483"/>
          </a:xfrm>
          <a:prstGeom prst="rect">
            <a:avLst/>
          </a:prstGeom>
        </p:spPr>
        <p:txBody>
          <a:bodyPr wrap="square">
            <a:spAutoFit/>
          </a:bodyPr>
          <a:lstStyle/>
          <a:p>
            <a:pPr indent="45720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Blogos būklės Vakarų taigos natūraliose buveinėse rekomenduojama vykdyti šias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priemonės:</a:t>
            </a:r>
          </a:p>
          <a:p>
            <a:pPr marL="342900" lvl="0" indent="-342900" algn="just">
              <a:lnSpc>
                <a:spcPct val="115000"/>
              </a:lnSpc>
              <a:spcAft>
                <a:spcPts val="1200"/>
              </a:spcAft>
              <a:buFont typeface="+mj-lt"/>
              <a:buAutoNum type="arabicPeriod"/>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Invazinių rūšių naikinimas.</a:t>
            </a:r>
          </a:p>
          <a:p>
            <a:pPr marL="342900" indent="-342900" algn="just">
              <a:lnSpc>
                <a:spcPct val="115000"/>
              </a:lnSpc>
              <a:buFont typeface="+mj-lt"/>
              <a:buAutoNum type="arabicPeriod"/>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Mažo intensyvumo kontroliuojamas paklotės deginimas.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a:t>
            </a:r>
          </a:p>
          <a:p>
            <a:pPr marL="800100" lvl="1" indent="-342900" algn="just">
              <a:lnSpc>
                <a:spcPct val="115000"/>
              </a:lnSpc>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iškertamų medžių grupių ir plynių vietose prieš arba po kirtimo; </a:t>
            </a:r>
          </a:p>
          <a:p>
            <a:pPr marL="800100" lvl="1" indent="-342900" algn="just">
              <a:lnSpc>
                <a:spcPct val="115000"/>
              </a:lnSpc>
              <a:spcAft>
                <a:spcPts val="1200"/>
              </a:spcAft>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normalaus drėgnumo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augavietėse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esančiose spygliuočių ir mišriuose su spygliuočiais medynuose.</a:t>
            </a:r>
          </a:p>
          <a:p>
            <a:pPr marL="342900" lvl="0" indent="-342900" algn="just">
              <a:lnSpc>
                <a:spcPct val="115000"/>
              </a:lnSpc>
              <a:spcAft>
                <a:spcPts val="0"/>
              </a:spcAft>
              <a:buFont typeface="+mj-lt"/>
              <a:buAutoNum type="arabicPeriod"/>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Tinkamo medyno skalsumo ir struktūros palaikymas.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siekiant:</a:t>
            </a:r>
          </a:p>
          <a:p>
            <a:pPr marL="800100" lvl="1" indent="-342900" algn="just">
              <a:lnSpc>
                <a:spcPct val="115000"/>
              </a:lnSpc>
              <a:buFontTx/>
              <a:buChar char="-"/>
            </a:pP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vienaamžiuose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eglynuose ir medynuose su egle (ar unksminių rūšių dominuojančiuose medynuose) formuoti tvarų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įvairiaamžį</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medyną; </a:t>
            </a:r>
          </a:p>
          <a:p>
            <a:pPr marL="800100" lvl="1" indent="-342900" algn="just">
              <a:lnSpc>
                <a:spcPct val="115000"/>
              </a:lnSpc>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sudaryti palankias apšvietimo sąlygas saugomoms rūšims. </a:t>
            </a:r>
          </a:p>
        </p:txBody>
      </p:sp>
    </p:spTree>
    <p:extLst>
      <p:ext uri="{BB962C8B-B14F-4D97-AF65-F5344CB8AC3E}">
        <p14:creationId xmlns:p14="http://schemas.microsoft.com/office/powerpoint/2010/main" val="61881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31DB18-2F6E-4632-A25A-44F02092412B}"/>
              </a:ext>
            </a:extLst>
          </p:cNvPr>
          <p:cNvSpPr txBox="1">
            <a:spLocks/>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bg1"/>
                </a:solidFill>
                <a:latin typeface="+mn-lt"/>
              </a:rPr>
              <a:t>D</a:t>
            </a:r>
            <a:r>
              <a:rPr lang="lt-LT" sz="6600" b="1">
                <a:solidFill>
                  <a:schemeClr val="bg1"/>
                </a:solidFill>
                <a:latin typeface="+mn-lt"/>
              </a:rPr>
              <a:t>ĖKOJAME UŽ DĖMESĮ</a:t>
            </a:r>
            <a:r>
              <a:rPr lang="en-GB" sz="6600" b="1" dirty="0">
                <a:solidFill>
                  <a:schemeClr val="bg1"/>
                </a:solidFill>
                <a:latin typeface="+mn-lt"/>
              </a:rPr>
              <a:t>!</a:t>
            </a:r>
            <a:endParaRPr lang="lt-LT" sz="6600" b="1" dirty="0">
              <a:solidFill>
                <a:schemeClr val="bg1"/>
              </a:solidFill>
              <a:latin typeface="+mn-lt"/>
            </a:endParaRPr>
          </a:p>
        </p:txBody>
      </p:sp>
    </p:spTree>
    <p:extLst>
      <p:ext uri="{BB962C8B-B14F-4D97-AF65-F5344CB8AC3E}">
        <p14:creationId xmlns:p14="http://schemas.microsoft.com/office/powerpoint/2010/main" val="398561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257B90-406D-4E62-879F-DA29A496BE5F}"/>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6" name="Rectangle 5">
            <a:extLst>
              <a:ext uri="{FF2B5EF4-FFF2-40B4-BE49-F238E27FC236}">
                <a16:creationId xmlns:a16="http://schemas.microsoft.com/office/drawing/2014/main" id="{3094E97B-316C-472A-BEE0-5871D862D2DF}"/>
              </a:ext>
            </a:extLst>
          </p:cNvPr>
          <p:cNvSpPr/>
          <p:nvPr/>
        </p:nvSpPr>
        <p:spPr>
          <a:xfrm>
            <a:off x="172278" y="1609502"/>
            <a:ext cx="7582056" cy="1791260"/>
          </a:xfrm>
          <a:prstGeom prst="rect">
            <a:avLst/>
          </a:prstGeom>
        </p:spPr>
        <p:txBody>
          <a:bodyPr wrap="square">
            <a:spAutoFit/>
          </a:bodyPr>
          <a:lstStyle/>
          <a:p>
            <a:pPr marL="342900" indent="-342900" algn="just">
              <a:lnSpc>
                <a:spcPct val="115000"/>
              </a:lnSpc>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riemonė</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numatyta visoms miškų buveinėms.</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K</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onkretūs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naikinimo būdai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konkre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č</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ioms</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r</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ūšims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turėtų būti pritaikyti konkrečiam BAST ir nurodyti</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lvl="1" algn="just">
              <a:lnSpc>
                <a:spcPct val="115000"/>
              </a:lnSpc>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	- teritorijos </a:t>
            </a:r>
            <a:r>
              <a:rPr lang="lt-LT"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 plane ar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1" algn="just">
              <a:lnSpc>
                <a:spcPct val="115000"/>
              </a:lnSpc>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	- Invazinių rūšių populiacijų gausos reguliavimo veiksmų plane. </a:t>
            </a:r>
          </a:p>
        </p:txBody>
      </p:sp>
      <p:sp>
        <p:nvSpPr>
          <p:cNvPr id="8" name="TextBox 7">
            <a:extLst>
              <a:ext uri="{FF2B5EF4-FFF2-40B4-BE49-F238E27FC236}">
                <a16:creationId xmlns:a16="http://schemas.microsoft.com/office/drawing/2014/main" id="{D7F3304F-D3E8-4C32-99E3-B844C340668F}"/>
              </a:ext>
            </a:extLst>
          </p:cNvPr>
          <p:cNvSpPr txBox="1"/>
          <p:nvPr/>
        </p:nvSpPr>
        <p:spPr>
          <a:xfrm>
            <a:off x="205068" y="747850"/>
            <a:ext cx="6178922" cy="646331"/>
          </a:xfrm>
          <a:prstGeom prst="rect">
            <a:avLst/>
          </a:prstGeom>
          <a:noFill/>
        </p:spPr>
        <p:txBody>
          <a:bodyPr wrap="square">
            <a:spAutoFit/>
          </a:bodyPr>
          <a:lstStyle/>
          <a:p>
            <a:r>
              <a:rPr lang="lt-LT"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Invazinių rūšių naikinimas</a:t>
            </a:r>
            <a:endParaRPr lang="en-US" sz="3600" dirty="0">
              <a:latin typeface="Arial" panose="020B0604020202020204" pitchFamily="34" charset="0"/>
              <a:cs typeface="Arial" panose="020B0604020202020204" pitchFamily="34" charset="0"/>
            </a:endParaRPr>
          </a:p>
        </p:txBody>
      </p:sp>
      <p:sp>
        <p:nvSpPr>
          <p:cNvPr id="9" name="Text Box 12"/>
          <p:cNvSpPr txBox="1">
            <a:spLocks noChangeArrowheads="1"/>
          </p:cNvSpPr>
          <p:nvPr/>
        </p:nvSpPr>
        <p:spPr bwMode="auto">
          <a:xfrm>
            <a:off x="8037111" y="3070655"/>
            <a:ext cx="194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err="1">
                <a:solidFill>
                  <a:schemeClr val="bg1"/>
                </a:solidFill>
              </a:rPr>
              <a:t>Uosialapis</a:t>
            </a:r>
            <a:r>
              <a:rPr lang="lt-LT" altLang="lt-LT" sz="1800" dirty="0">
                <a:solidFill>
                  <a:schemeClr val="bg1"/>
                </a:solidFill>
              </a:rPr>
              <a:t> klevas</a:t>
            </a:r>
            <a:endParaRPr lang="en-US" altLang="lt-LT" sz="1800" dirty="0">
              <a:solidFill>
                <a:schemeClr val="bg1"/>
              </a:solidFill>
            </a:endParaRPr>
          </a:p>
        </p:txBody>
      </p:sp>
      <p:sp>
        <p:nvSpPr>
          <p:cNvPr id="10" name="Text Box 14"/>
          <p:cNvSpPr txBox="1">
            <a:spLocks noChangeArrowheads="1"/>
          </p:cNvSpPr>
          <p:nvPr/>
        </p:nvSpPr>
        <p:spPr bwMode="auto">
          <a:xfrm>
            <a:off x="3807038" y="5742661"/>
            <a:ext cx="222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Smulkiažiedė sprigė</a:t>
            </a:r>
            <a:endParaRPr lang="en-US" altLang="lt-LT" sz="1800" dirty="0">
              <a:solidFill>
                <a:schemeClr val="bg1"/>
              </a:solidFill>
            </a:endParaRPr>
          </a:p>
        </p:txBody>
      </p:sp>
      <p:sp>
        <p:nvSpPr>
          <p:cNvPr id="11" name="Text Box 16"/>
          <p:cNvSpPr txBox="1">
            <a:spLocks noChangeArrowheads="1"/>
          </p:cNvSpPr>
          <p:nvPr/>
        </p:nvSpPr>
        <p:spPr bwMode="auto">
          <a:xfrm>
            <a:off x="8098867" y="5704622"/>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err="1">
                <a:solidFill>
                  <a:schemeClr val="bg1"/>
                </a:solidFill>
              </a:rPr>
              <a:t>Gausialapis</a:t>
            </a:r>
            <a:r>
              <a:rPr lang="lt-LT" altLang="lt-LT" sz="1800" dirty="0">
                <a:solidFill>
                  <a:schemeClr val="bg1"/>
                </a:solidFill>
              </a:rPr>
              <a:t> lubinas</a:t>
            </a:r>
            <a:endParaRPr lang="en-US" altLang="lt-LT" sz="1800" dirty="0">
              <a:solidFill>
                <a:schemeClr val="bg1"/>
              </a:solidFill>
            </a:endParaRPr>
          </a:p>
        </p:txBody>
      </p:sp>
      <p:pic>
        <p:nvPicPr>
          <p:cNvPr id="12" name="Picture 7" descr="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3306" y="4085246"/>
            <a:ext cx="1921468" cy="161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upinus_polyphyll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3438" y="3564761"/>
            <a:ext cx="1635641" cy="216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10264217" y="5742661"/>
            <a:ext cx="14668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Vėlyvoji ieva</a:t>
            </a:r>
            <a:endParaRPr lang="en-US" altLang="lt-LT" sz="1800" dirty="0">
              <a:solidFill>
                <a:schemeClr val="bg1"/>
              </a:solidFill>
            </a:endParaRPr>
          </a:p>
        </p:txBody>
      </p:sp>
      <p:pic>
        <p:nvPicPr>
          <p:cNvPr id="15"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264217" y="3507461"/>
            <a:ext cx="167798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10127693" y="3030874"/>
            <a:ext cx="1951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Varpinė</a:t>
            </a:r>
            <a:r>
              <a:rPr lang="lt-LT" altLang="lt-LT" sz="1800" dirty="0"/>
              <a:t> </a:t>
            </a:r>
            <a:r>
              <a:rPr lang="lt-LT" altLang="lt-LT" sz="1800" dirty="0" err="1">
                <a:solidFill>
                  <a:schemeClr val="bg1"/>
                </a:solidFill>
              </a:rPr>
              <a:t>medlieva</a:t>
            </a:r>
            <a:endParaRPr lang="en-US" altLang="lt-LT" sz="1800" dirty="0">
              <a:solidFill>
                <a:schemeClr val="bg1"/>
              </a:solidFill>
            </a:endParaRPr>
          </a:p>
        </p:txBody>
      </p:sp>
      <p:pic>
        <p:nvPicPr>
          <p:cNvPr id="17"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57325" y="1504736"/>
            <a:ext cx="1891773" cy="149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6147807" y="5742661"/>
            <a:ext cx="145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Bitinė sprigė</a:t>
            </a:r>
            <a:endParaRPr lang="en-US" altLang="lt-LT" sz="1800" dirty="0">
              <a:solidFill>
                <a:schemeClr val="bg1"/>
              </a:solidFill>
            </a:endParaRPr>
          </a:p>
        </p:txBody>
      </p:sp>
      <p:pic>
        <p:nvPicPr>
          <p:cNvPr id="19" name="Picture 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99345" y="4130551"/>
            <a:ext cx="2099522" cy="157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p:cNvSpPr txBox="1">
            <a:spLocks noChangeArrowheads="1"/>
          </p:cNvSpPr>
          <p:nvPr/>
        </p:nvSpPr>
        <p:spPr bwMode="auto">
          <a:xfrm>
            <a:off x="1292408" y="5517032"/>
            <a:ext cx="24161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en-US" sz="1800" dirty="0">
                <a:solidFill>
                  <a:schemeClr val="bg1"/>
                </a:solidFill>
              </a:rPr>
              <a:t>Šluotinis </a:t>
            </a:r>
            <a:r>
              <a:rPr lang="lt-LT" altLang="en-US" sz="1800" dirty="0" err="1">
                <a:solidFill>
                  <a:schemeClr val="bg1"/>
                </a:solidFill>
              </a:rPr>
              <a:t>sausakrūmis</a:t>
            </a:r>
            <a:endParaRPr lang="en-US" altLang="lt-LT" sz="1800" dirty="0">
              <a:solidFill>
                <a:schemeClr val="bg1"/>
              </a:solidFill>
            </a:endParaRPr>
          </a:p>
        </p:txBody>
      </p:sp>
      <p:pic>
        <p:nvPicPr>
          <p:cNvPr id="21"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72488" y="3845061"/>
            <a:ext cx="2175680" cy="16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cer_negund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04927" y="1141066"/>
            <a:ext cx="1892078" cy="189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08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3951FD-FB8D-4B4F-809D-9B9F86E3E685}"/>
              </a:ext>
            </a:extLst>
          </p:cNvPr>
          <p:cNvSpPr/>
          <p:nvPr/>
        </p:nvSpPr>
        <p:spPr>
          <a:xfrm>
            <a:off x="258537" y="1619990"/>
            <a:ext cx="11550315" cy="3914918"/>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numatyta taikyti buveinėse, kur reikalingas geras paklotės apšvietimas:</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Tx/>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a:t>
            </a:r>
          </a:p>
          <a:p>
            <a:pPr marL="800100" lvl="1" indent="-342900" algn="just">
              <a:lnSpc>
                <a:spcPct val="115000"/>
              </a:lnSpc>
              <a:spcAft>
                <a:spcPts val="0"/>
              </a:spcAft>
              <a:buFontTx/>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9070 Medžiais apaugusios ganyklos.</a:t>
            </a:r>
          </a:p>
          <a:p>
            <a:pPr marL="800100" lvl="1" indent="-342900" algn="just">
              <a:lnSpc>
                <a:spcPct val="115000"/>
              </a:lnSpc>
              <a:spcAft>
                <a:spcPts val="0"/>
              </a:spcAft>
              <a:buFontTx/>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Trako šalinamas buveinėje gali būti pilnas arba dalinis. </a:t>
            </a:r>
          </a:p>
          <a:p>
            <a:pPr marL="342900" lvl="0" indent="-342900" algn="just">
              <a:lnSpc>
                <a:spcPct val="115000"/>
              </a:lnSpc>
              <a:spcAft>
                <a:spcPts val="0"/>
              </a:spcAf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gali būti taikoma ir kitose buveinėse siekiant sumažinti trako konkurencinę galią ir formuoti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įvairiaamžius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medynus, atveriant pomiškyje esančius medelius ar sudarant geresnes sąlygas jiems atsirasti.</a:t>
            </a:r>
          </a:p>
          <a:p>
            <a:pPr marL="342900" indent="-342900" algn="just">
              <a:lnSpc>
                <a:spcPct val="115000"/>
              </a:lnSpc>
              <a:buFont typeface="Arial" panose="020B0604020202020204" pitchFamily="34" charset="0"/>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Dalis biologiškai vertingiausių trako krūmų (pvz. seni lazdynai) turėtų būti išsaugomi.</a:t>
            </a:r>
          </a:p>
        </p:txBody>
      </p:sp>
      <p:sp>
        <p:nvSpPr>
          <p:cNvPr id="2" name="Rectangle 1">
            <a:extLst>
              <a:ext uri="{FF2B5EF4-FFF2-40B4-BE49-F238E27FC236}">
                <a16:creationId xmlns:a16="http://schemas.microsoft.com/office/drawing/2014/main" id="{5140724B-14D6-48C0-8D5A-1BE1E354980D}"/>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65BC14D3-94A6-4C0A-90E2-00EE9D9215B6}"/>
              </a:ext>
            </a:extLst>
          </p:cNvPr>
          <p:cNvSpPr txBox="1"/>
          <p:nvPr/>
        </p:nvSpPr>
        <p:spPr>
          <a:xfrm>
            <a:off x="258537" y="709253"/>
            <a:ext cx="6178922" cy="646331"/>
          </a:xfrm>
          <a:prstGeom prst="rect">
            <a:avLst/>
          </a:prstGeom>
          <a:noFill/>
        </p:spPr>
        <p:txBody>
          <a:bodyPr wrap="square">
            <a:spAutoFit/>
          </a:bodyPr>
          <a:lstStyle/>
          <a:p>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Trako šalinimas</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18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06AED0-A27C-4D79-B71D-332341AC2B6C}"/>
              </a:ext>
            </a:extLst>
          </p:cNvPr>
          <p:cNvSpPr/>
          <p:nvPr/>
        </p:nvSpPr>
        <p:spPr>
          <a:xfrm>
            <a:off x="258537" y="1560970"/>
            <a:ext cx="11126804" cy="3631763"/>
          </a:xfrm>
          <a:prstGeom prst="rect">
            <a:avLst/>
          </a:prstGeom>
        </p:spPr>
        <p:txBody>
          <a:bodyPr wrap="square">
            <a:spAutoFit/>
          </a:bodyPr>
          <a:lstStyle/>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numatyta natūraliose buveinėse, kur eglių pomiškio, tankaus II ar I ardo formavimasis blogina natūralios buveinės struktūrą ir funkcijas. </a:t>
            </a:r>
          </a:p>
          <a:p>
            <a:pPr lvl="0" algn="just">
              <a:lnSpc>
                <a:spcPct val="115000"/>
              </a:lnSpc>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Eglėms sudarant didesnę nei nurodyta konkrečios natūralios buveinės aprašyme medyno dalį, gali būti šalinamos visame ar dalyje tvarkomos natūralios buveinės ploto. </a:t>
            </a:r>
          </a:p>
          <a:p>
            <a:pPr lvl="0" algn="just">
              <a:lnSpc>
                <a:spcPct val="115000"/>
              </a:lnSpc>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Numatyta taikyti šiose buveinėse:</a:t>
            </a:r>
          </a:p>
          <a:p>
            <a:pPr marL="742950" lvl="1" indent="-28575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a:t>
            </a:r>
          </a:p>
          <a:p>
            <a:pPr marL="742950" lvl="1" indent="-28575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9190 Sausieji ąžuolynai;</a:t>
            </a:r>
          </a:p>
          <a:p>
            <a:pPr marL="742950" lvl="1" indent="-28575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endParaRPr lang="lt-LT" sz="20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14574411-62B4-42CB-AA4D-6B2AEC62AAA9}"/>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2C71468F-CBCD-4A40-915F-D9EED170FF7A}"/>
              </a:ext>
            </a:extLst>
          </p:cNvPr>
          <p:cNvSpPr txBox="1"/>
          <p:nvPr/>
        </p:nvSpPr>
        <p:spPr>
          <a:xfrm>
            <a:off x="258537" y="685800"/>
            <a:ext cx="11554702" cy="646331"/>
          </a:xfrm>
          <a:prstGeom prst="rect">
            <a:avLst/>
          </a:prstGeom>
          <a:noFill/>
        </p:spPr>
        <p:txBody>
          <a:bodyPr wrap="square">
            <a:spAutoFit/>
          </a:bodyPr>
          <a:lstStyle/>
          <a:p>
            <a:r>
              <a:rPr lang="lt-LT"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Eglių šalinimas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80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5B7F7E-F85D-40E1-A2C5-3A83B5B96705}"/>
              </a:ext>
            </a:extLst>
          </p:cNvPr>
          <p:cNvSpPr/>
          <p:nvPr/>
        </p:nvSpPr>
        <p:spPr>
          <a:xfrm>
            <a:off x="115317" y="1558888"/>
            <a:ext cx="8665126" cy="4233467"/>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gerai būklei atstatyti natūraliose buveinėse neigiamai paveiktose sausinimo. </a:t>
            </a:r>
          </a:p>
          <a:p>
            <a:pPr marL="342900" lvl="0" indent="-342900" algn="just">
              <a:lnSpc>
                <a:spcPct val="115000"/>
              </a:lnSpc>
              <a:spcAft>
                <a:spcPts val="0"/>
              </a:spcAf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Priemonės reikalingumas turėtų būti nurodytas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planuose</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15000"/>
              </a:lnSpc>
              <a:spcAft>
                <a:spcPts val="0"/>
              </a:spcAf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riemonė</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galima vykdyti tik pagal specialiai parengtus hidrologinio režimo atstatymo projektus.</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gali būti numatyta taikyti šiose buveinėse:</a:t>
            </a: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9080 *Pelkėti lapuočių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91D0 *Pelkiniai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91E0 *Aliuviniai miškai.</a:t>
            </a:r>
            <a:endParaRPr lang="lt-LT"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94E487D6-C7A1-4C3F-A947-DDE4D97F240A}"/>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8" name="TextBox 7">
            <a:extLst>
              <a:ext uri="{FF2B5EF4-FFF2-40B4-BE49-F238E27FC236}">
                <a16:creationId xmlns:a16="http://schemas.microsoft.com/office/drawing/2014/main" id="{EA2ADD9C-38C4-40C2-B7AE-5927D32FDD27}"/>
              </a:ext>
            </a:extLst>
          </p:cNvPr>
          <p:cNvSpPr txBox="1"/>
          <p:nvPr/>
        </p:nvSpPr>
        <p:spPr>
          <a:xfrm>
            <a:off x="198344" y="703327"/>
            <a:ext cx="11614896" cy="646331"/>
          </a:xfrm>
          <a:prstGeom prst="rect">
            <a:avLst/>
          </a:prstGeom>
          <a:noFill/>
        </p:spPr>
        <p:txBody>
          <a:bodyPr wrap="square">
            <a:spAutoFit/>
          </a:bodyPr>
          <a:lstStyle/>
          <a:p>
            <a:r>
              <a:rPr lang="lt-LT"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Hidrologinio režimo atstatymas</a:t>
            </a:r>
            <a:endParaRPr lang="en-US" sz="3600" dirty="0">
              <a:latin typeface="Arial" panose="020B0604020202020204" pitchFamily="34" charset="0"/>
              <a:cs typeface="Arial" panose="020B0604020202020204" pitchFamily="34" charset="0"/>
            </a:endParaRPr>
          </a:p>
        </p:txBody>
      </p:sp>
      <p:pic>
        <p:nvPicPr>
          <p:cNvPr id="6" name="Picture 5" descr="palios20071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45694" y="1194500"/>
            <a:ext cx="3073939" cy="23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aveikslėlis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37741" y="3675621"/>
            <a:ext cx="3089847" cy="231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44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C1081-C5F7-4BD6-A9DC-9681BB238939}"/>
              </a:ext>
            </a:extLst>
          </p:cNvPr>
          <p:cNvSpPr/>
          <p:nvPr/>
        </p:nvSpPr>
        <p:spPr>
          <a:xfrm>
            <a:off x="456025" y="1822645"/>
            <a:ext cx="7854757" cy="4198072"/>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glaudžiai susijusi su hidrologiniu režimo atkūrimu, tačiau dėl skirtingų darbų pobūdžio išskirta atskirai.</a:t>
            </a: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Taikoma natūralioms buveinėms, kuriose bebrų patvankų pakeltas vandens lygis turi neigiamą ilgalaikį poveikį buveinės apsaugos būklei. </a:t>
            </a: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Perspektyvios bebravietės, kurios nedaro ženklios žalos turėtų būti saugomos. </a:t>
            </a: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Numatyta taikyti šiose natūraliose buveinėse:</a:t>
            </a: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9080 *Pelkėti lapuočių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91D0 *Pelkiniai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91E0 *Aliuviniai miškai;</a:t>
            </a: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91F0 Paupių guobynai.</a:t>
            </a:r>
            <a:endParaRPr lang="lt-LT"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25D26349-BF12-4004-AFAF-9C4368ED2238}"/>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701F2F21-0585-409C-84D5-2F7C57556941}"/>
              </a:ext>
            </a:extLst>
          </p:cNvPr>
          <p:cNvSpPr txBox="1"/>
          <p:nvPr/>
        </p:nvSpPr>
        <p:spPr>
          <a:xfrm>
            <a:off x="258536" y="685800"/>
            <a:ext cx="11554703" cy="1077218"/>
          </a:xfrm>
          <a:prstGeom prst="rect">
            <a:avLst/>
          </a:prstGeom>
          <a:noFill/>
        </p:spPr>
        <p:txBody>
          <a:bodyPr wrap="square">
            <a:spAutoFit/>
          </a:bodyPr>
          <a:lstStyle/>
          <a:p>
            <a:r>
              <a:rPr lang="lt-LT" sz="32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Bebrų skaičiaus reguliavimas ir naujų bebrų patvankų šalinimas</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5" descr="bebraviete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49089" y="3358206"/>
            <a:ext cx="3547431" cy="266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alios20074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62641" y="1371547"/>
            <a:ext cx="2533879" cy="190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45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249619-5B25-40EC-854E-4388EFAD6C57}"/>
              </a:ext>
            </a:extLst>
          </p:cNvPr>
          <p:cNvSpPr/>
          <p:nvPr/>
        </p:nvSpPr>
        <p:spPr>
          <a:xfrm>
            <a:off x="258537" y="1332131"/>
            <a:ext cx="6942095" cy="5194435"/>
          </a:xfrm>
          <a:prstGeom prst="rect">
            <a:avLst/>
          </a:prstGeom>
        </p:spPr>
        <p:txBody>
          <a:bodyPr wrap="square">
            <a:spAutoFit/>
          </a:bodyPr>
          <a:lstStyle/>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išimtiniais atvejais kai kuriems buveinių tipams. Atvejai: </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914400" lvl="1" indent="-457200" algn="just">
              <a:lnSpc>
                <a:spcPct val="115000"/>
              </a:lnSpc>
              <a:buFont typeface="+mj-lt"/>
              <a:buAutoNum type="arabi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Šalies mastu retoms buveinėms:</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 </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9070 Medžiais apaugusios ganyklos</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lt-LT"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9190 Sausieji ąžuolynai; </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91F0 Paupių guobynai; </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p>
          <a:p>
            <a:pPr lvl="1"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2. Kai </a:t>
            </a:r>
            <a:r>
              <a:rPr lang="lt-LT" sz="2000" dirty="0">
                <a:solidFill>
                  <a:schemeClr val="bg1"/>
                </a:solidFill>
                <a:latin typeface="Arial" panose="020B0604020202020204" pitchFamily="34" charset="0"/>
                <a:cs typeface="Arial" panose="020B0604020202020204" pitchFamily="34" charset="0"/>
              </a:rPr>
              <a:t>bendras buveinės tipo plotas konkrečiame BAST yra mažesnis nei 50 ha ir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sukcesija</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lemtų BAST nustatytų apsaugos tikslų neįgyvendinimą:</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9020 Plačialapių ir mišrūs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9050 Žolių turtingi eglynai;</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9160 </a:t>
            </a:r>
            <a:r>
              <a:rPr lang="lt-LT" dirty="0" err="1">
                <a:solidFill>
                  <a:schemeClr val="bg1"/>
                </a:solidFill>
                <a:latin typeface="Arial" panose="020B0604020202020204" pitchFamily="34" charset="0"/>
                <a:ea typeface="Times New Roman" panose="02020603050405020304" pitchFamily="18" charset="0"/>
                <a:cs typeface="Arial" panose="020B0604020202020204" pitchFamily="34" charset="0"/>
              </a:rPr>
              <a:t>Skroblynai</a:t>
            </a: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3" name="Rectangle 2">
            <a:extLst>
              <a:ext uri="{FF2B5EF4-FFF2-40B4-BE49-F238E27FC236}">
                <a16:creationId xmlns:a16="http://schemas.microsoft.com/office/drawing/2014/main" id="{DCBAFA04-0A5B-455F-9022-6A67D8244084}"/>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B43DC116-E7BC-4610-9942-ED9062085289}"/>
              </a:ext>
            </a:extLst>
          </p:cNvPr>
          <p:cNvSpPr txBox="1"/>
          <p:nvPr/>
        </p:nvSpPr>
        <p:spPr>
          <a:xfrm>
            <a:off x="198344" y="685800"/>
            <a:ext cx="6178922" cy="646331"/>
          </a:xfrm>
          <a:prstGeom prst="rect">
            <a:avLst/>
          </a:prstGeom>
          <a:noFill/>
        </p:spPr>
        <p:txBody>
          <a:bodyPr wrap="square">
            <a:spAutoFit/>
          </a:bodyPr>
          <a:lstStyle/>
          <a:p>
            <a:r>
              <a:rPr lang="lt-LT" sz="3600" b="1"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Sukcesijos</a:t>
            </a:r>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stabdymas</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C3F03ED-650F-4B97-838B-C5F6CAA0BCA3}"/>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7526814" y="2548013"/>
            <a:ext cx="4587991" cy="34229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19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B7273-BE74-4EA9-A660-5537A7A42D4E}"/>
              </a:ext>
            </a:extLst>
          </p:cNvPr>
          <p:cNvSpPr/>
          <p:nvPr/>
        </p:nvSpPr>
        <p:spPr>
          <a:xfrm>
            <a:off x="537244" y="1462725"/>
            <a:ext cx="11275996" cy="4401205"/>
          </a:xfrm>
          <a:prstGeom prst="rect">
            <a:avLst/>
          </a:prstGeom>
        </p:spPr>
        <p:txBody>
          <a:bodyPr wrap="square">
            <a:spAutoFit/>
          </a:bodyPr>
          <a:lstStyle/>
          <a:p>
            <a:pPr lvl="0"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Priemonę rekomenduojama taikyti šiais atvejais:</a:t>
            </a:r>
          </a:p>
          <a:p>
            <a:pPr marL="342900" lvl="0" indent="-342900" algn="just">
              <a:spcAft>
                <a:spcPts val="0"/>
              </a:spcAft>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buveinių geros būklės palaikymui, </a:t>
            </a:r>
          </a:p>
          <a:p>
            <a:pPr marL="342900" lvl="0" indent="-342900" algn="just">
              <a:spcAft>
                <a:spcPts val="0"/>
              </a:spcAft>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buveinėse aptinkamų saugomų rūšių augimo sąlygų gerinimui. </a:t>
            </a:r>
          </a:p>
          <a:p>
            <a:pPr marL="342900" lvl="0" indent="-342900" algn="just">
              <a:spcAft>
                <a:spcPts val="0"/>
              </a:spcAft>
              <a:buFontTx/>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just">
              <a:spcAft>
                <a:spcPts val="0"/>
              </a:spcAft>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Buveinių geros būklės palaikymas:</a:t>
            </a:r>
          </a:p>
          <a:p>
            <a:pPr marL="800100" lvl="1" indent="-342900" algn="just">
              <a:spcBef>
                <a:spcPts val="600"/>
              </a:spcBef>
              <a:buFont typeface="Arial" panose="020B0604020202020204" pitchFamily="34" charset="0"/>
              <a:buChar char="•"/>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Tikslas -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formuoti tvaresnius medynus retinant pernelyg tankius ir palaikant netolygų medžių išsidėstymą, taip sudarant geresnes sąlygas pomiškiui atsirasti. </a:t>
            </a:r>
          </a:p>
          <a:p>
            <a:pPr marL="800100" lvl="1" indent="-342900" algn="just">
              <a:spcBef>
                <a:spcPts val="600"/>
              </a:spcBef>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Esant perspektyvaus pomiškio grupėms medynas retinamas (ar formuojamos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mikroaikštės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šių grupių vietose palaipsniui jas didinant. </a:t>
            </a:r>
          </a:p>
          <a:p>
            <a:pPr marL="800100" lvl="1" indent="-342900" algn="just">
              <a:spcBef>
                <a:spcPts val="600"/>
              </a:spcBef>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Nesant pomiškiui, nedidelės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retmės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formuojamos potencialiose pomiškio atsiradimo vietose, o vėliau kirtimai vykdomi pradėjus jam želti. </a:t>
            </a:r>
          </a:p>
          <a:p>
            <a:pPr marL="800100" lvl="1" indent="-342900" algn="just">
              <a:spcBef>
                <a:spcPts val="600"/>
              </a:spcBef>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Formuojamų natūralių buveinių I ir II ardų bendras skalsumas po kirtimų turi būti ne mažesnis kaip 0,7 (nesant pomiškiui) - 0,6 (esant geram savaiminiam žėlimui). </a:t>
            </a:r>
            <a:endParaRPr lang="lt-LT" sz="20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511B7B8C-C352-4778-BEB2-73051C184ABB}"/>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7E2EEF54-E4B7-4EFF-8D8C-07B844A349AD}"/>
              </a:ext>
            </a:extLst>
          </p:cNvPr>
          <p:cNvSpPr txBox="1"/>
          <p:nvPr/>
        </p:nvSpPr>
        <p:spPr>
          <a:xfrm>
            <a:off x="245412" y="696110"/>
            <a:ext cx="11628343" cy="646331"/>
          </a:xfrm>
          <a:prstGeom prst="rect">
            <a:avLst/>
          </a:prstGeom>
          <a:noFill/>
        </p:spPr>
        <p:txBody>
          <a:bodyPr wrap="square">
            <a:spAutoFit/>
          </a:bodyPr>
          <a:lstStyle/>
          <a:p>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Tinkamo medyno skalsumo ir struktūros palaikymas</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946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6192</TotalTime>
  <Words>1974</Words>
  <Application>Microsoft Office PowerPoint</Application>
  <PresentationFormat>Widescreen</PresentationFormat>
  <Paragraphs>223</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Žydrūno I dalis</vt:lpstr>
      <vt:lpstr>Gamtotvarkos priemonės skirtos išsaugoti ar atkurti gerą natūralių buveinių būklę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Žydrūno II dalis</vt:lpstr>
      <vt:lpstr>91T0 Kerpiniai pušynai (I)</vt:lpstr>
      <vt:lpstr>91T0 Kerpiniai pušynai (II)</vt:lpstr>
      <vt:lpstr>91T0 Kerpiniai pušynai (III)</vt:lpstr>
      <vt:lpstr>91T0 Kerpiniai pušynai (IV)</vt:lpstr>
      <vt:lpstr>9080 *Pelkėti lapuočių miškai (I)</vt:lpstr>
      <vt:lpstr>9080 *Pelkėti lapuočių miškai (II)</vt:lpstr>
      <vt:lpstr>9080 *Pelkėti lapuočių miškai (III)</vt:lpstr>
      <vt:lpstr>9080 *Pelkėti lapuočių miškai (IV)</vt:lpstr>
      <vt:lpstr>9010 *Vakarų taiga (I)</vt:lpstr>
      <vt:lpstr>9010 *Vakarų taiga (II)</vt:lpstr>
      <vt:lpstr>9010 *Vakarų taiga (VI)</vt:lpstr>
      <vt:lpstr>9010 *Vakarų taiga (turi buti IV)</vt:lpstr>
      <vt:lpstr>9010 *Vakarų taiga (XI)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Gamtos apsaugos prioritetai miškų ekosistemoms: mokslinis požiūris</dc:title>
  <dc:creator>G Brazaitis</dc:creator>
  <cp:lastModifiedBy>Zydrunas</cp:lastModifiedBy>
  <cp:revision>465</cp:revision>
  <dcterms:created xsi:type="dcterms:W3CDTF">2019-01-22T13:27:27Z</dcterms:created>
  <dcterms:modified xsi:type="dcterms:W3CDTF">2021-03-08T16:04:27Z</dcterms:modified>
</cp:coreProperties>
</file>