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3"/>
  </p:notesMasterIdLst>
  <p:handoutMasterIdLst>
    <p:handoutMasterId r:id="rId24"/>
  </p:handoutMasterIdLst>
  <p:sldIdLst>
    <p:sldId id="256" r:id="rId2"/>
    <p:sldId id="424" r:id="rId3"/>
    <p:sldId id="473" r:id="rId4"/>
    <p:sldId id="537" r:id="rId5"/>
    <p:sldId id="522" r:id="rId6"/>
    <p:sldId id="547" r:id="rId7"/>
    <p:sldId id="548" r:id="rId8"/>
    <p:sldId id="549" r:id="rId9"/>
    <p:sldId id="550" r:id="rId10"/>
    <p:sldId id="551" r:id="rId11"/>
    <p:sldId id="506" r:id="rId12"/>
    <p:sldId id="544" r:id="rId13"/>
    <p:sldId id="543" r:id="rId14"/>
    <p:sldId id="545" r:id="rId15"/>
    <p:sldId id="523" r:id="rId16"/>
    <p:sldId id="507" r:id="rId17"/>
    <p:sldId id="539" r:id="rId18"/>
    <p:sldId id="538" r:id="rId19"/>
    <p:sldId id="546" r:id="rId20"/>
    <p:sldId id="508" r:id="rId21"/>
    <p:sldId id="260" r:id="rId22"/>
  </p:sldIdLst>
  <p:sldSz cx="9144000" cy="6858000" type="screen4x3"/>
  <p:notesSz cx="6858000" cy="9144000"/>
  <p:defaultTextStyle>
    <a:defPPr>
      <a:defRPr lang="lt-L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669900"/>
    <a:srgbClr val="C8E3BA"/>
    <a:srgbClr val="006600"/>
    <a:srgbClr val="C4E59F"/>
    <a:srgbClr val="FFFF99"/>
    <a:srgbClr val="00B0F0"/>
    <a:srgbClr val="92D050"/>
    <a:srgbClr val="1E464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91013" autoAdjust="0"/>
  </p:normalViewPr>
  <p:slideViewPr>
    <p:cSldViewPr>
      <p:cViewPr varScale="1">
        <p:scale>
          <a:sx n="105" d="100"/>
          <a:sy n="105" d="100"/>
        </p:scale>
        <p:origin x="1662" y="114"/>
      </p:cViewPr>
      <p:guideLst>
        <p:guide orient="horz" pos="2160"/>
        <p:guide pos="2880"/>
      </p:guideLst>
    </p:cSldViewPr>
  </p:slideViewPr>
  <p:notesTextViewPr>
    <p:cViewPr>
      <p:scale>
        <a:sx n="100" d="100"/>
        <a:sy n="100" d="100"/>
      </p:scale>
      <p:origin x="0" y="0"/>
    </p:cViewPr>
  </p:notesTextViewPr>
  <p:notesViewPr>
    <p:cSldViewPr>
      <p:cViewPr varScale="1">
        <p:scale>
          <a:sx n="88" d="100"/>
          <a:sy n="88" d="100"/>
        </p:scale>
        <p:origin x="296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D08556-76ED-4FCB-B345-178532DB653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lt-LT"/>
          </a:p>
        </p:txBody>
      </p:sp>
      <p:sp>
        <p:nvSpPr>
          <p:cNvPr id="3" name="Date Placeholder 2">
            <a:extLst>
              <a:ext uri="{FF2B5EF4-FFF2-40B4-BE49-F238E27FC236}">
                <a16:creationId xmlns:a16="http://schemas.microsoft.com/office/drawing/2014/main" id="{820F45A0-2CAE-4CE2-A31F-E5266D2472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B367812-4DEF-4995-A791-B3CEE99444E9}" type="datetimeFigureOut">
              <a:rPr lang="lt-LT"/>
              <a:pPr>
                <a:defRPr/>
              </a:pPr>
              <a:t>2021-05-10</a:t>
            </a:fld>
            <a:endParaRPr lang="lt-LT" dirty="0"/>
          </a:p>
        </p:txBody>
      </p:sp>
      <p:sp>
        <p:nvSpPr>
          <p:cNvPr id="4" name="Footer Placeholder 3">
            <a:extLst>
              <a:ext uri="{FF2B5EF4-FFF2-40B4-BE49-F238E27FC236}">
                <a16:creationId xmlns:a16="http://schemas.microsoft.com/office/drawing/2014/main" id="{2084DEB7-E04A-41D8-AB07-1D264C09B9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lt-LT"/>
          </a:p>
        </p:txBody>
      </p:sp>
      <p:sp>
        <p:nvSpPr>
          <p:cNvPr id="5" name="Slide Number Placeholder 4">
            <a:extLst>
              <a:ext uri="{FF2B5EF4-FFF2-40B4-BE49-F238E27FC236}">
                <a16:creationId xmlns:a16="http://schemas.microsoft.com/office/drawing/2014/main" id="{2EACF4AC-FE16-4D9F-8934-B39C9E6159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699A3898-D7E7-4688-8F5A-DAEECA9122AE}" type="slidenum">
              <a:rPr lang="lt-LT"/>
              <a:pPr>
                <a:defRPr/>
              </a:pPr>
              <a:t>‹#›</a:t>
            </a:fld>
            <a:endParaRPr lang="lt-LT"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8A40D8A-F734-4FF1-9E8F-93ABEF6DF0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pPr>
              <a:defRPr/>
            </a:pPr>
            <a:endParaRPr lang="lt-LT"/>
          </a:p>
        </p:txBody>
      </p:sp>
      <p:sp>
        <p:nvSpPr>
          <p:cNvPr id="3" name="Date Placeholder 2">
            <a:extLst>
              <a:ext uri="{FF2B5EF4-FFF2-40B4-BE49-F238E27FC236}">
                <a16:creationId xmlns:a16="http://schemas.microsoft.com/office/drawing/2014/main" id="{BA39CCCE-2F0B-4C23-B341-31CFE9C457E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pPr>
              <a:defRPr/>
            </a:pPr>
            <a:fld id="{4A54E355-DE8F-47CC-931C-32603AFD40EB}" type="datetimeFigureOut">
              <a:rPr lang="lt-LT"/>
              <a:pPr>
                <a:defRPr/>
              </a:pPr>
              <a:t>2021-05-10</a:t>
            </a:fld>
            <a:endParaRPr lang="lt-LT" dirty="0"/>
          </a:p>
        </p:txBody>
      </p:sp>
      <p:sp>
        <p:nvSpPr>
          <p:cNvPr id="4" name="Slide Image Placeholder 3">
            <a:extLst>
              <a:ext uri="{FF2B5EF4-FFF2-40B4-BE49-F238E27FC236}">
                <a16:creationId xmlns:a16="http://schemas.microsoft.com/office/drawing/2014/main" id="{2634C3AB-FE6B-4FE5-863D-B836AC897827}"/>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lt-LT" noProof="0" dirty="0"/>
          </a:p>
        </p:txBody>
      </p:sp>
      <p:sp>
        <p:nvSpPr>
          <p:cNvPr id="5" name="Notes Placeholder 4">
            <a:extLst>
              <a:ext uri="{FF2B5EF4-FFF2-40B4-BE49-F238E27FC236}">
                <a16:creationId xmlns:a16="http://schemas.microsoft.com/office/drawing/2014/main" id="{4012894E-5FE5-4AA2-8D7E-F18245BD1D5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lt-LT" noProof="0"/>
          </a:p>
        </p:txBody>
      </p:sp>
      <p:sp>
        <p:nvSpPr>
          <p:cNvPr id="6" name="Footer Placeholder 5">
            <a:extLst>
              <a:ext uri="{FF2B5EF4-FFF2-40B4-BE49-F238E27FC236}">
                <a16:creationId xmlns:a16="http://schemas.microsoft.com/office/drawing/2014/main" id="{D8E3CA02-C574-413D-AAD9-3B8F72BDB74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pPr>
              <a:defRPr/>
            </a:pPr>
            <a:endParaRPr lang="lt-LT"/>
          </a:p>
        </p:txBody>
      </p:sp>
      <p:sp>
        <p:nvSpPr>
          <p:cNvPr id="7" name="Slide Number Placeholder 6">
            <a:extLst>
              <a:ext uri="{FF2B5EF4-FFF2-40B4-BE49-F238E27FC236}">
                <a16:creationId xmlns:a16="http://schemas.microsoft.com/office/drawing/2014/main" id="{8E69A6F4-6E21-4CE4-916E-4DE2F6186748}"/>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969313F-1DA4-40BC-9E60-49648FE8A4FE}" type="slidenum">
              <a:rPr lang="lt-LT" altLang="en-US"/>
              <a:pPr>
                <a:defRPr/>
              </a:pPr>
              <a:t>‹#›</a:t>
            </a:fld>
            <a:endParaRPr lang="lt-LT"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B969313F-1DA4-40BC-9E60-49648FE8A4FE}" type="slidenum">
              <a:rPr lang="lt-LT" altLang="en-US" smtClean="0"/>
              <a:pPr>
                <a:defRPr/>
              </a:pPr>
              <a:t>1</a:t>
            </a:fld>
            <a:endParaRPr lang="lt-LT" altLang="en-US" dirty="0"/>
          </a:p>
        </p:txBody>
      </p:sp>
    </p:spTree>
    <p:extLst>
      <p:ext uri="{BB962C8B-B14F-4D97-AF65-F5344CB8AC3E}">
        <p14:creationId xmlns:p14="http://schemas.microsoft.com/office/powerpoint/2010/main" val="1253964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B969313F-1DA4-40BC-9E60-49648FE8A4FE}" type="slidenum">
              <a:rPr lang="lt-LT" altLang="en-US" smtClean="0"/>
              <a:pPr>
                <a:defRPr/>
              </a:pPr>
              <a:t>10</a:t>
            </a:fld>
            <a:endParaRPr lang="lt-LT" altLang="en-US" dirty="0"/>
          </a:p>
        </p:txBody>
      </p:sp>
    </p:spTree>
    <p:extLst>
      <p:ext uri="{BB962C8B-B14F-4D97-AF65-F5344CB8AC3E}">
        <p14:creationId xmlns:p14="http://schemas.microsoft.com/office/powerpoint/2010/main" val="1669214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B969313F-1DA4-40BC-9E60-49648FE8A4FE}" type="slidenum">
              <a:rPr lang="lt-LT" altLang="en-US" smtClean="0"/>
              <a:pPr>
                <a:defRPr/>
              </a:pPr>
              <a:t>11</a:t>
            </a:fld>
            <a:endParaRPr lang="lt-LT" altLang="en-US" dirty="0"/>
          </a:p>
        </p:txBody>
      </p:sp>
    </p:spTree>
    <p:extLst>
      <p:ext uri="{BB962C8B-B14F-4D97-AF65-F5344CB8AC3E}">
        <p14:creationId xmlns:p14="http://schemas.microsoft.com/office/powerpoint/2010/main" val="257958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B969313F-1DA4-40BC-9E60-49648FE8A4FE}" type="slidenum">
              <a:rPr lang="lt-LT" altLang="en-US" smtClean="0"/>
              <a:pPr>
                <a:defRPr/>
              </a:pPr>
              <a:t>12</a:t>
            </a:fld>
            <a:endParaRPr lang="lt-LT" altLang="en-US" dirty="0"/>
          </a:p>
        </p:txBody>
      </p:sp>
    </p:spTree>
    <p:extLst>
      <p:ext uri="{BB962C8B-B14F-4D97-AF65-F5344CB8AC3E}">
        <p14:creationId xmlns:p14="http://schemas.microsoft.com/office/powerpoint/2010/main" val="3937116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B969313F-1DA4-40BC-9E60-49648FE8A4FE}" type="slidenum">
              <a:rPr lang="lt-LT" altLang="en-US" smtClean="0"/>
              <a:pPr>
                <a:defRPr/>
              </a:pPr>
              <a:t>13</a:t>
            </a:fld>
            <a:endParaRPr lang="lt-LT" altLang="en-US" dirty="0"/>
          </a:p>
        </p:txBody>
      </p:sp>
    </p:spTree>
    <p:extLst>
      <p:ext uri="{BB962C8B-B14F-4D97-AF65-F5344CB8AC3E}">
        <p14:creationId xmlns:p14="http://schemas.microsoft.com/office/powerpoint/2010/main" val="4137666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B969313F-1DA4-40BC-9E60-49648FE8A4FE}" type="slidenum">
              <a:rPr lang="lt-LT" altLang="en-US" smtClean="0"/>
              <a:pPr>
                <a:defRPr/>
              </a:pPr>
              <a:t>14</a:t>
            </a:fld>
            <a:endParaRPr lang="lt-LT" altLang="en-US" dirty="0"/>
          </a:p>
        </p:txBody>
      </p:sp>
    </p:spTree>
    <p:extLst>
      <p:ext uri="{BB962C8B-B14F-4D97-AF65-F5344CB8AC3E}">
        <p14:creationId xmlns:p14="http://schemas.microsoft.com/office/powerpoint/2010/main" val="1668872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B969313F-1DA4-40BC-9E60-49648FE8A4FE}" type="slidenum">
              <a:rPr lang="lt-LT" altLang="en-US" smtClean="0"/>
              <a:pPr>
                <a:defRPr/>
              </a:pPr>
              <a:t>15</a:t>
            </a:fld>
            <a:endParaRPr lang="lt-LT" altLang="en-US" dirty="0"/>
          </a:p>
        </p:txBody>
      </p:sp>
    </p:spTree>
    <p:extLst>
      <p:ext uri="{BB962C8B-B14F-4D97-AF65-F5344CB8AC3E}">
        <p14:creationId xmlns:p14="http://schemas.microsoft.com/office/powerpoint/2010/main" val="3617058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B969313F-1DA4-40BC-9E60-49648FE8A4FE}" type="slidenum">
              <a:rPr lang="lt-LT" altLang="en-US" smtClean="0"/>
              <a:pPr>
                <a:defRPr/>
              </a:pPr>
              <a:t>16</a:t>
            </a:fld>
            <a:endParaRPr lang="lt-LT" altLang="en-US" dirty="0"/>
          </a:p>
        </p:txBody>
      </p:sp>
    </p:spTree>
    <p:extLst>
      <p:ext uri="{BB962C8B-B14F-4D97-AF65-F5344CB8AC3E}">
        <p14:creationId xmlns:p14="http://schemas.microsoft.com/office/powerpoint/2010/main" val="1240590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B969313F-1DA4-40BC-9E60-49648FE8A4FE}" type="slidenum">
              <a:rPr lang="lt-LT" altLang="en-US" smtClean="0"/>
              <a:pPr>
                <a:defRPr/>
              </a:pPr>
              <a:t>17</a:t>
            </a:fld>
            <a:endParaRPr lang="lt-LT" altLang="en-US" dirty="0"/>
          </a:p>
        </p:txBody>
      </p:sp>
    </p:spTree>
    <p:extLst>
      <p:ext uri="{BB962C8B-B14F-4D97-AF65-F5344CB8AC3E}">
        <p14:creationId xmlns:p14="http://schemas.microsoft.com/office/powerpoint/2010/main" val="31401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B969313F-1DA4-40BC-9E60-49648FE8A4FE}" type="slidenum">
              <a:rPr lang="lt-LT" altLang="en-US" smtClean="0"/>
              <a:pPr>
                <a:defRPr/>
              </a:pPr>
              <a:t>18</a:t>
            </a:fld>
            <a:endParaRPr lang="lt-LT" altLang="en-US" dirty="0"/>
          </a:p>
        </p:txBody>
      </p:sp>
    </p:spTree>
    <p:extLst>
      <p:ext uri="{BB962C8B-B14F-4D97-AF65-F5344CB8AC3E}">
        <p14:creationId xmlns:p14="http://schemas.microsoft.com/office/powerpoint/2010/main" val="2935929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B969313F-1DA4-40BC-9E60-49648FE8A4FE}" type="slidenum">
              <a:rPr lang="lt-LT" altLang="en-US" smtClean="0"/>
              <a:pPr>
                <a:defRPr/>
              </a:pPr>
              <a:t>19</a:t>
            </a:fld>
            <a:endParaRPr lang="lt-LT" altLang="en-US" dirty="0"/>
          </a:p>
        </p:txBody>
      </p:sp>
    </p:spTree>
    <p:extLst>
      <p:ext uri="{BB962C8B-B14F-4D97-AF65-F5344CB8AC3E}">
        <p14:creationId xmlns:p14="http://schemas.microsoft.com/office/powerpoint/2010/main" val="1036970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B969313F-1DA4-40BC-9E60-49648FE8A4FE}" type="slidenum">
              <a:rPr lang="lt-LT" altLang="en-US" smtClean="0"/>
              <a:pPr>
                <a:defRPr/>
              </a:pPr>
              <a:t>2</a:t>
            </a:fld>
            <a:endParaRPr lang="lt-LT" altLang="en-US" dirty="0"/>
          </a:p>
        </p:txBody>
      </p:sp>
    </p:spTree>
    <p:extLst>
      <p:ext uri="{BB962C8B-B14F-4D97-AF65-F5344CB8AC3E}">
        <p14:creationId xmlns:p14="http://schemas.microsoft.com/office/powerpoint/2010/main" val="54017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B969313F-1DA4-40BC-9E60-49648FE8A4FE}" type="slidenum">
              <a:rPr lang="lt-LT" altLang="en-US" smtClean="0"/>
              <a:pPr>
                <a:defRPr/>
              </a:pPr>
              <a:t>20</a:t>
            </a:fld>
            <a:endParaRPr lang="lt-LT" altLang="en-US" dirty="0"/>
          </a:p>
        </p:txBody>
      </p:sp>
    </p:spTree>
    <p:extLst>
      <p:ext uri="{BB962C8B-B14F-4D97-AF65-F5344CB8AC3E}">
        <p14:creationId xmlns:p14="http://schemas.microsoft.com/office/powerpoint/2010/main" val="2565172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B969313F-1DA4-40BC-9E60-49648FE8A4FE}" type="slidenum">
              <a:rPr lang="lt-LT" altLang="en-US" smtClean="0"/>
              <a:pPr>
                <a:defRPr/>
              </a:pPr>
              <a:t>3</a:t>
            </a:fld>
            <a:endParaRPr lang="lt-LT" altLang="en-US" dirty="0"/>
          </a:p>
        </p:txBody>
      </p:sp>
    </p:spTree>
    <p:extLst>
      <p:ext uri="{BB962C8B-B14F-4D97-AF65-F5344CB8AC3E}">
        <p14:creationId xmlns:p14="http://schemas.microsoft.com/office/powerpoint/2010/main" val="3911402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B969313F-1DA4-40BC-9E60-49648FE8A4FE}" type="slidenum">
              <a:rPr lang="lt-LT" altLang="en-US" smtClean="0"/>
              <a:pPr>
                <a:defRPr/>
              </a:pPr>
              <a:t>4</a:t>
            </a:fld>
            <a:endParaRPr lang="lt-LT" altLang="en-US" dirty="0"/>
          </a:p>
        </p:txBody>
      </p:sp>
    </p:spTree>
    <p:extLst>
      <p:ext uri="{BB962C8B-B14F-4D97-AF65-F5344CB8AC3E}">
        <p14:creationId xmlns:p14="http://schemas.microsoft.com/office/powerpoint/2010/main" val="2215494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B969313F-1DA4-40BC-9E60-49648FE8A4FE}" type="slidenum">
              <a:rPr lang="lt-LT" altLang="en-US" smtClean="0"/>
              <a:pPr>
                <a:defRPr/>
              </a:pPr>
              <a:t>5</a:t>
            </a:fld>
            <a:endParaRPr lang="lt-LT" altLang="en-US" dirty="0"/>
          </a:p>
        </p:txBody>
      </p:sp>
    </p:spTree>
    <p:extLst>
      <p:ext uri="{BB962C8B-B14F-4D97-AF65-F5344CB8AC3E}">
        <p14:creationId xmlns:p14="http://schemas.microsoft.com/office/powerpoint/2010/main" val="554039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B969313F-1DA4-40BC-9E60-49648FE8A4FE}" type="slidenum">
              <a:rPr lang="lt-LT" altLang="en-US" smtClean="0"/>
              <a:pPr>
                <a:defRPr/>
              </a:pPr>
              <a:t>6</a:t>
            </a:fld>
            <a:endParaRPr lang="lt-LT" altLang="en-US" dirty="0"/>
          </a:p>
        </p:txBody>
      </p:sp>
    </p:spTree>
    <p:extLst>
      <p:ext uri="{BB962C8B-B14F-4D97-AF65-F5344CB8AC3E}">
        <p14:creationId xmlns:p14="http://schemas.microsoft.com/office/powerpoint/2010/main" val="2876695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B969313F-1DA4-40BC-9E60-49648FE8A4FE}" type="slidenum">
              <a:rPr lang="lt-LT" altLang="en-US" smtClean="0"/>
              <a:pPr>
                <a:defRPr/>
              </a:pPr>
              <a:t>7</a:t>
            </a:fld>
            <a:endParaRPr lang="lt-LT" altLang="en-US" dirty="0"/>
          </a:p>
        </p:txBody>
      </p:sp>
    </p:spTree>
    <p:extLst>
      <p:ext uri="{BB962C8B-B14F-4D97-AF65-F5344CB8AC3E}">
        <p14:creationId xmlns:p14="http://schemas.microsoft.com/office/powerpoint/2010/main" val="3761261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B969313F-1DA4-40BC-9E60-49648FE8A4FE}" type="slidenum">
              <a:rPr lang="lt-LT" altLang="en-US" smtClean="0"/>
              <a:pPr>
                <a:defRPr/>
              </a:pPr>
              <a:t>8</a:t>
            </a:fld>
            <a:endParaRPr lang="lt-LT" altLang="en-US" dirty="0"/>
          </a:p>
        </p:txBody>
      </p:sp>
    </p:spTree>
    <p:extLst>
      <p:ext uri="{BB962C8B-B14F-4D97-AF65-F5344CB8AC3E}">
        <p14:creationId xmlns:p14="http://schemas.microsoft.com/office/powerpoint/2010/main" val="2594038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pPr>
              <a:defRPr/>
            </a:pPr>
            <a:fld id="{B969313F-1DA4-40BC-9E60-49648FE8A4FE}" type="slidenum">
              <a:rPr lang="lt-LT" altLang="en-US" smtClean="0"/>
              <a:pPr>
                <a:defRPr/>
              </a:pPr>
              <a:t>9</a:t>
            </a:fld>
            <a:endParaRPr lang="lt-LT" altLang="en-US" dirty="0"/>
          </a:p>
        </p:txBody>
      </p:sp>
    </p:spTree>
    <p:extLst>
      <p:ext uri="{BB962C8B-B14F-4D97-AF65-F5344CB8AC3E}">
        <p14:creationId xmlns:p14="http://schemas.microsoft.com/office/powerpoint/2010/main" val="3115741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lt-L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lt-LT"/>
          </a:p>
        </p:txBody>
      </p:sp>
      <p:sp>
        <p:nvSpPr>
          <p:cNvPr id="4" name="Rectangle 4">
            <a:extLst>
              <a:ext uri="{FF2B5EF4-FFF2-40B4-BE49-F238E27FC236}">
                <a16:creationId xmlns:a16="http://schemas.microsoft.com/office/drawing/2014/main" id="{FEE800D7-5370-48DF-99F2-746D4DB495C2}"/>
              </a:ext>
            </a:extLst>
          </p:cNvPr>
          <p:cNvSpPr>
            <a:spLocks noGrp="1" noChangeArrowheads="1"/>
          </p:cNvSpPr>
          <p:nvPr>
            <p:ph type="dt" sz="half" idx="10"/>
          </p:nvPr>
        </p:nvSpPr>
        <p:spPr>
          <a:ln/>
        </p:spPr>
        <p:txBody>
          <a:bodyPr/>
          <a:lstStyle>
            <a:lvl1pPr>
              <a:defRPr/>
            </a:lvl1pPr>
          </a:lstStyle>
          <a:p>
            <a:pPr>
              <a:defRPr/>
            </a:pPr>
            <a:endParaRPr lang="lt-LT"/>
          </a:p>
        </p:txBody>
      </p:sp>
      <p:sp>
        <p:nvSpPr>
          <p:cNvPr id="5" name="Rectangle 5">
            <a:extLst>
              <a:ext uri="{FF2B5EF4-FFF2-40B4-BE49-F238E27FC236}">
                <a16:creationId xmlns:a16="http://schemas.microsoft.com/office/drawing/2014/main" id="{E823946E-8277-4C35-A813-325DA4A94866}"/>
              </a:ext>
            </a:extLst>
          </p:cNvPr>
          <p:cNvSpPr>
            <a:spLocks noGrp="1" noChangeArrowheads="1"/>
          </p:cNvSpPr>
          <p:nvPr>
            <p:ph type="ftr" sz="quarter" idx="11"/>
          </p:nvPr>
        </p:nvSpPr>
        <p:spPr>
          <a:ln/>
        </p:spPr>
        <p:txBody>
          <a:bodyPr/>
          <a:lstStyle>
            <a:lvl1pPr>
              <a:defRPr/>
            </a:lvl1pPr>
          </a:lstStyle>
          <a:p>
            <a:pPr>
              <a:defRPr/>
            </a:pPr>
            <a:endParaRPr lang="lt-LT"/>
          </a:p>
        </p:txBody>
      </p:sp>
      <p:sp>
        <p:nvSpPr>
          <p:cNvPr id="6" name="Rectangle 6">
            <a:extLst>
              <a:ext uri="{FF2B5EF4-FFF2-40B4-BE49-F238E27FC236}">
                <a16:creationId xmlns:a16="http://schemas.microsoft.com/office/drawing/2014/main" id="{87C02760-C07A-4529-B690-4436E34D448E}"/>
              </a:ext>
            </a:extLst>
          </p:cNvPr>
          <p:cNvSpPr>
            <a:spLocks noGrp="1" noChangeArrowheads="1"/>
          </p:cNvSpPr>
          <p:nvPr>
            <p:ph type="sldNum" sz="quarter" idx="12"/>
          </p:nvPr>
        </p:nvSpPr>
        <p:spPr>
          <a:ln/>
        </p:spPr>
        <p:txBody>
          <a:bodyPr/>
          <a:lstStyle>
            <a:lvl1pPr>
              <a:defRPr/>
            </a:lvl1pPr>
          </a:lstStyle>
          <a:p>
            <a:pPr>
              <a:defRPr/>
            </a:pPr>
            <a:fld id="{1EA454BB-4A3B-4DA9-AD56-CE76CFA1BBC2}" type="slidenum">
              <a:rPr lang="lt-LT" altLang="lt-LT"/>
              <a:pPr>
                <a:defRPr/>
              </a:pPr>
              <a:t>‹#›</a:t>
            </a:fld>
            <a:endParaRPr lang="lt-LT" altLang="lt-LT" dirty="0"/>
          </a:p>
        </p:txBody>
      </p:sp>
    </p:spTree>
    <p:extLst>
      <p:ext uri="{BB962C8B-B14F-4D97-AF65-F5344CB8AC3E}">
        <p14:creationId xmlns:p14="http://schemas.microsoft.com/office/powerpoint/2010/main" val="2252120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Rectangle 4">
            <a:extLst>
              <a:ext uri="{FF2B5EF4-FFF2-40B4-BE49-F238E27FC236}">
                <a16:creationId xmlns:a16="http://schemas.microsoft.com/office/drawing/2014/main" id="{CDB5CEE2-A8DD-446E-B406-6BF4E10582B1}"/>
              </a:ext>
            </a:extLst>
          </p:cNvPr>
          <p:cNvSpPr>
            <a:spLocks noGrp="1" noChangeArrowheads="1"/>
          </p:cNvSpPr>
          <p:nvPr>
            <p:ph type="dt" sz="half" idx="10"/>
          </p:nvPr>
        </p:nvSpPr>
        <p:spPr>
          <a:ln/>
        </p:spPr>
        <p:txBody>
          <a:bodyPr/>
          <a:lstStyle>
            <a:lvl1pPr>
              <a:defRPr/>
            </a:lvl1pPr>
          </a:lstStyle>
          <a:p>
            <a:pPr>
              <a:defRPr/>
            </a:pPr>
            <a:endParaRPr lang="lt-LT"/>
          </a:p>
        </p:txBody>
      </p:sp>
      <p:sp>
        <p:nvSpPr>
          <p:cNvPr id="5" name="Rectangle 5">
            <a:extLst>
              <a:ext uri="{FF2B5EF4-FFF2-40B4-BE49-F238E27FC236}">
                <a16:creationId xmlns:a16="http://schemas.microsoft.com/office/drawing/2014/main" id="{157942B0-8C17-4D77-9E2D-030A7AF6B90F}"/>
              </a:ext>
            </a:extLst>
          </p:cNvPr>
          <p:cNvSpPr>
            <a:spLocks noGrp="1" noChangeArrowheads="1"/>
          </p:cNvSpPr>
          <p:nvPr>
            <p:ph type="ftr" sz="quarter" idx="11"/>
          </p:nvPr>
        </p:nvSpPr>
        <p:spPr>
          <a:ln/>
        </p:spPr>
        <p:txBody>
          <a:bodyPr/>
          <a:lstStyle>
            <a:lvl1pPr>
              <a:defRPr/>
            </a:lvl1pPr>
          </a:lstStyle>
          <a:p>
            <a:pPr>
              <a:defRPr/>
            </a:pPr>
            <a:endParaRPr lang="lt-LT"/>
          </a:p>
        </p:txBody>
      </p:sp>
      <p:sp>
        <p:nvSpPr>
          <p:cNvPr id="6" name="Rectangle 6">
            <a:extLst>
              <a:ext uri="{FF2B5EF4-FFF2-40B4-BE49-F238E27FC236}">
                <a16:creationId xmlns:a16="http://schemas.microsoft.com/office/drawing/2014/main" id="{5D58BC32-7393-40E3-A526-1DCD2C54CE67}"/>
              </a:ext>
            </a:extLst>
          </p:cNvPr>
          <p:cNvSpPr>
            <a:spLocks noGrp="1" noChangeArrowheads="1"/>
          </p:cNvSpPr>
          <p:nvPr>
            <p:ph type="sldNum" sz="quarter" idx="12"/>
          </p:nvPr>
        </p:nvSpPr>
        <p:spPr>
          <a:ln/>
        </p:spPr>
        <p:txBody>
          <a:bodyPr/>
          <a:lstStyle>
            <a:lvl1pPr>
              <a:defRPr/>
            </a:lvl1pPr>
          </a:lstStyle>
          <a:p>
            <a:pPr>
              <a:defRPr/>
            </a:pPr>
            <a:fld id="{FE9348A2-EA5D-49D2-92C0-633C9B01EB1A}" type="slidenum">
              <a:rPr lang="lt-LT" altLang="lt-LT"/>
              <a:pPr>
                <a:defRPr/>
              </a:pPr>
              <a:t>‹#›</a:t>
            </a:fld>
            <a:endParaRPr lang="lt-LT" altLang="lt-LT" dirty="0"/>
          </a:p>
        </p:txBody>
      </p:sp>
    </p:spTree>
    <p:extLst>
      <p:ext uri="{BB962C8B-B14F-4D97-AF65-F5344CB8AC3E}">
        <p14:creationId xmlns:p14="http://schemas.microsoft.com/office/powerpoint/2010/main" val="1497156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lt-L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Rectangle 4">
            <a:extLst>
              <a:ext uri="{FF2B5EF4-FFF2-40B4-BE49-F238E27FC236}">
                <a16:creationId xmlns:a16="http://schemas.microsoft.com/office/drawing/2014/main" id="{BDE64F4F-9B5B-4491-849D-E869459AF426}"/>
              </a:ext>
            </a:extLst>
          </p:cNvPr>
          <p:cNvSpPr>
            <a:spLocks noGrp="1" noChangeArrowheads="1"/>
          </p:cNvSpPr>
          <p:nvPr>
            <p:ph type="dt" sz="half" idx="10"/>
          </p:nvPr>
        </p:nvSpPr>
        <p:spPr>
          <a:ln/>
        </p:spPr>
        <p:txBody>
          <a:bodyPr/>
          <a:lstStyle>
            <a:lvl1pPr>
              <a:defRPr/>
            </a:lvl1pPr>
          </a:lstStyle>
          <a:p>
            <a:pPr>
              <a:defRPr/>
            </a:pPr>
            <a:endParaRPr lang="lt-LT"/>
          </a:p>
        </p:txBody>
      </p:sp>
      <p:sp>
        <p:nvSpPr>
          <p:cNvPr id="5" name="Rectangle 5">
            <a:extLst>
              <a:ext uri="{FF2B5EF4-FFF2-40B4-BE49-F238E27FC236}">
                <a16:creationId xmlns:a16="http://schemas.microsoft.com/office/drawing/2014/main" id="{5B92DC93-430C-48F3-9B00-F0997C7CC2F8}"/>
              </a:ext>
            </a:extLst>
          </p:cNvPr>
          <p:cNvSpPr>
            <a:spLocks noGrp="1" noChangeArrowheads="1"/>
          </p:cNvSpPr>
          <p:nvPr>
            <p:ph type="ftr" sz="quarter" idx="11"/>
          </p:nvPr>
        </p:nvSpPr>
        <p:spPr>
          <a:ln/>
        </p:spPr>
        <p:txBody>
          <a:bodyPr/>
          <a:lstStyle>
            <a:lvl1pPr>
              <a:defRPr/>
            </a:lvl1pPr>
          </a:lstStyle>
          <a:p>
            <a:pPr>
              <a:defRPr/>
            </a:pPr>
            <a:endParaRPr lang="lt-LT"/>
          </a:p>
        </p:txBody>
      </p:sp>
      <p:sp>
        <p:nvSpPr>
          <p:cNvPr id="6" name="Rectangle 6">
            <a:extLst>
              <a:ext uri="{FF2B5EF4-FFF2-40B4-BE49-F238E27FC236}">
                <a16:creationId xmlns:a16="http://schemas.microsoft.com/office/drawing/2014/main" id="{D0A3DE43-A504-42F4-A6AA-A71D37885518}"/>
              </a:ext>
            </a:extLst>
          </p:cNvPr>
          <p:cNvSpPr>
            <a:spLocks noGrp="1" noChangeArrowheads="1"/>
          </p:cNvSpPr>
          <p:nvPr>
            <p:ph type="sldNum" sz="quarter" idx="12"/>
          </p:nvPr>
        </p:nvSpPr>
        <p:spPr>
          <a:ln/>
        </p:spPr>
        <p:txBody>
          <a:bodyPr/>
          <a:lstStyle>
            <a:lvl1pPr>
              <a:defRPr/>
            </a:lvl1pPr>
          </a:lstStyle>
          <a:p>
            <a:pPr>
              <a:defRPr/>
            </a:pPr>
            <a:fld id="{7956843A-7306-4E03-9A63-E9E85063F3C5}" type="slidenum">
              <a:rPr lang="lt-LT" altLang="lt-LT"/>
              <a:pPr>
                <a:defRPr/>
              </a:pPr>
              <a:t>‹#›</a:t>
            </a:fld>
            <a:endParaRPr lang="lt-LT" altLang="lt-LT" dirty="0"/>
          </a:p>
        </p:txBody>
      </p:sp>
    </p:spTree>
    <p:extLst>
      <p:ext uri="{BB962C8B-B14F-4D97-AF65-F5344CB8AC3E}">
        <p14:creationId xmlns:p14="http://schemas.microsoft.com/office/powerpoint/2010/main" val="1890336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Rectangle 4">
            <a:extLst>
              <a:ext uri="{FF2B5EF4-FFF2-40B4-BE49-F238E27FC236}">
                <a16:creationId xmlns:a16="http://schemas.microsoft.com/office/drawing/2014/main" id="{182E6CA5-4E30-49C1-A8D2-5EEB502A6144}"/>
              </a:ext>
            </a:extLst>
          </p:cNvPr>
          <p:cNvSpPr>
            <a:spLocks noGrp="1" noChangeArrowheads="1"/>
          </p:cNvSpPr>
          <p:nvPr>
            <p:ph type="dt" sz="half" idx="10"/>
          </p:nvPr>
        </p:nvSpPr>
        <p:spPr>
          <a:ln/>
        </p:spPr>
        <p:txBody>
          <a:bodyPr/>
          <a:lstStyle>
            <a:lvl1pPr>
              <a:defRPr/>
            </a:lvl1pPr>
          </a:lstStyle>
          <a:p>
            <a:pPr>
              <a:defRPr/>
            </a:pPr>
            <a:endParaRPr lang="lt-LT"/>
          </a:p>
        </p:txBody>
      </p:sp>
      <p:sp>
        <p:nvSpPr>
          <p:cNvPr id="5" name="Rectangle 5">
            <a:extLst>
              <a:ext uri="{FF2B5EF4-FFF2-40B4-BE49-F238E27FC236}">
                <a16:creationId xmlns:a16="http://schemas.microsoft.com/office/drawing/2014/main" id="{488A9538-3E70-4999-B242-8F4F404B8310}"/>
              </a:ext>
            </a:extLst>
          </p:cNvPr>
          <p:cNvSpPr>
            <a:spLocks noGrp="1" noChangeArrowheads="1"/>
          </p:cNvSpPr>
          <p:nvPr>
            <p:ph type="ftr" sz="quarter" idx="11"/>
          </p:nvPr>
        </p:nvSpPr>
        <p:spPr>
          <a:ln/>
        </p:spPr>
        <p:txBody>
          <a:bodyPr/>
          <a:lstStyle>
            <a:lvl1pPr>
              <a:defRPr/>
            </a:lvl1pPr>
          </a:lstStyle>
          <a:p>
            <a:pPr>
              <a:defRPr/>
            </a:pPr>
            <a:endParaRPr lang="lt-LT"/>
          </a:p>
        </p:txBody>
      </p:sp>
      <p:sp>
        <p:nvSpPr>
          <p:cNvPr id="6" name="Rectangle 6">
            <a:extLst>
              <a:ext uri="{FF2B5EF4-FFF2-40B4-BE49-F238E27FC236}">
                <a16:creationId xmlns:a16="http://schemas.microsoft.com/office/drawing/2014/main" id="{2D2CB879-E345-439E-9FF6-61EE0BAA8095}"/>
              </a:ext>
            </a:extLst>
          </p:cNvPr>
          <p:cNvSpPr>
            <a:spLocks noGrp="1" noChangeArrowheads="1"/>
          </p:cNvSpPr>
          <p:nvPr>
            <p:ph type="sldNum" sz="quarter" idx="12"/>
          </p:nvPr>
        </p:nvSpPr>
        <p:spPr>
          <a:ln/>
        </p:spPr>
        <p:txBody>
          <a:bodyPr/>
          <a:lstStyle>
            <a:lvl1pPr>
              <a:defRPr/>
            </a:lvl1pPr>
          </a:lstStyle>
          <a:p>
            <a:pPr>
              <a:defRPr/>
            </a:pPr>
            <a:fld id="{B75143D0-A6C7-4225-9FC2-2E42E1611786}" type="slidenum">
              <a:rPr lang="lt-LT" altLang="lt-LT"/>
              <a:pPr>
                <a:defRPr/>
              </a:pPr>
              <a:t>‹#›</a:t>
            </a:fld>
            <a:endParaRPr lang="lt-LT" altLang="lt-LT" dirty="0"/>
          </a:p>
        </p:txBody>
      </p:sp>
    </p:spTree>
    <p:extLst>
      <p:ext uri="{BB962C8B-B14F-4D97-AF65-F5344CB8AC3E}">
        <p14:creationId xmlns:p14="http://schemas.microsoft.com/office/powerpoint/2010/main" val="4224407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lt-L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9777253-6C1B-4C0F-9229-E23623B0F751}"/>
              </a:ext>
            </a:extLst>
          </p:cNvPr>
          <p:cNvSpPr>
            <a:spLocks noGrp="1" noChangeArrowheads="1"/>
          </p:cNvSpPr>
          <p:nvPr>
            <p:ph type="dt" sz="half" idx="10"/>
          </p:nvPr>
        </p:nvSpPr>
        <p:spPr>
          <a:ln/>
        </p:spPr>
        <p:txBody>
          <a:bodyPr/>
          <a:lstStyle>
            <a:lvl1pPr>
              <a:defRPr/>
            </a:lvl1pPr>
          </a:lstStyle>
          <a:p>
            <a:pPr>
              <a:defRPr/>
            </a:pPr>
            <a:endParaRPr lang="lt-LT"/>
          </a:p>
        </p:txBody>
      </p:sp>
      <p:sp>
        <p:nvSpPr>
          <p:cNvPr id="5" name="Rectangle 5">
            <a:extLst>
              <a:ext uri="{FF2B5EF4-FFF2-40B4-BE49-F238E27FC236}">
                <a16:creationId xmlns:a16="http://schemas.microsoft.com/office/drawing/2014/main" id="{941ED17E-AD65-4E2C-815D-72771277BF84}"/>
              </a:ext>
            </a:extLst>
          </p:cNvPr>
          <p:cNvSpPr>
            <a:spLocks noGrp="1" noChangeArrowheads="1"/>
          </p:cNvSpPr>
          <p:nvPr>
            <p:ph type="ftr" sz="quarter" idx="11"/>
          </p:nvPr>
        </p:nvSpPr>
        <p:spPr>
          <a:ln/>
        </p:spPr>
        <p:txBody>
          <a:bodyPr/>
          <a:lstStyle>
            <a:lvl1pPr>
              <a:defRPr/>
            </a:lvl1pPr>
          </a:lstStyle>
          <a:p>
            <a:pPr>
              <a:defRPr/>
            </a:pPr>
            <a:endParaRPr lang="lt-LT"/>
          </a:p>
        </p:txBody>
      </p:sp>
      <p:sp>
        <p:nvSpPr>
          <p:cNvPr id="6" name="Rectangle 6">
            <a:extLst>
              <a:ext uri="{FF2B5EF4-FFF2-40B4-BE49-F238E27FC236}">
                <a16:creationId xmlns:a16="http://schemas.microsoft.com/office/drawing/2014/main" id="{F9D924E9-1BAD-417D-A6BC-87BF629877FF}"/>
              </a:ext>
            </a:extLst>
          </p:cNvPr>
          <p:cNvSpPr>
            <a:spLocks noGrp="1" noChangeArrowheads="1"/>
          </p:cNvSpPr>
          <p:nvPr>
            <p:ph type="sldNum" sz="quarter" idx="12"/>
          </p:nvPr>
        </p:nvSpPr>
        <p:spPr>
          <a:ln/>
        </p:spPr>
        <p:txBody>
          <a:bodyPr/>
          <a:lstStyle>
            <a:lvl1pPr>
              <a:defRPr/>
            </a:lvl1pPr>
          </a:lstStyle>
          <a:p>
            <a:pPr>
              <a:defRPr/>
            </a:pPr>
            <a:fld id="{207A0E31-2101-42B9-A40F-56C0316A9A8E}" type="slidenum">
              <a:rPr lang="lt-LT" altLang="lt-LT"/>
              <a:pPr>
                <a:defRPr/>
              </a:pPr>
              <a:t>‹#›</a:t>
            </a:fld>
            <a:endParaRPr lang="lt-LT" altLang="lt-LT" dirty="0"/>
          </a:p>
        </p:txBody>
      </p:sp>
    </p:spTree>
    <p:extLst>
      <p:ext uri="{BB962C8B-B14F-4D97-AF65-F5344CB8AC3E}">
        <p14:creationId xmlns:p14="http://schemas.microsoft.com/office/powerpoint/2010/main" val="2583256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Rectangle 4">
            <a:extLst>
              <a:ext uri="{FF2B5EF4-FFF2-40B4-BE49-F238E27FC236}">
                <a16:creationId xmlns:a16="http://schemas.microsoft.com/office/drawing/2014/main" id="{44C229B5-5ACE-4337-A875-970C295E73C5}"/>
              </a:ext>
            </a:extLst>
          </p:cNvPr>
          <p:cNvSpPr>
            <a:spLocks noGrp="1" noChangeArrowheads="1"/>
          </p:cNvSpPr>
          <p:nvPr>
            <p:ph type="dt" sz="half" idx="10"/>
          </p:nvPr>
        </p:nvSpPr>
        <p:spPr>
          <a:ln/>
        </p:spPr>
        <p:txBody>
          <a:bodyPr/>
          <a:lstStyle>
            <a:lvl1pPr>
              <a:defRPr/>
            </a:lvl1pPr>
          </a:lstStyle>
          <a:p>
            <a:pPr>
              <a:defRPr/>
            </a:pPr>
            <a:endParaRPr lang="lt-LT"/>
          </a:p>
        </p:txBody>
      </p:sp>
      <p:sp>
        <p:nvSpPr>
          <p:cNvPr id="6" name="Rectangle 5">
            <a:extLst>
              <a:ext uri="{FF2B5EF4-FFF2-40B4-BE49-F238E27FC236}">
                <a16:creationId xmlns:a16="http://schemas.microsoft.com/office/drawing/2014/main" id="{45E4E145-ABD5-4832-AB17-4A6AE01B5F45}"/>
              </a:ext>
            </a:extLst>
          </p:cNvPr>
          <p:cNvSpPr>
            <a:spLocks noGrp="1" noChangeArrowheads="1"/>
          </p:cNvSpPr>
          <p:nvPr>
            <p:ph type="ftr" sz="quarter" idx="11"/>
          </p:nvPr>
        </p:nvSpPr>
        <p:spPr>
          <a:ln/>
        </p:spPr>
        <p:txBody>
          <a:bodyPr/>
          <a:lstStyle>
            <a:lvl1pPr>
              <a:defRPr/>
            </a:lvl1pPr>
          </a:lstStyle>
          <a:p>
            <a:pPr>
              <a:defRPr/>
            </a:pPr>
            <a:endParaRPr lang="lt-LT"/>
          </a:p>
        </p:txBody>
      </p:sp>
      <p:sp>
        <p:nvSpPr>
          <p:cNvPr id="7" name="Rectangle 6">
            <a:extLst>
              <a:ext uri="{FF2B5EF4-FFF2-40B4-BE49-F238E27FC236}">
                <a16:creationId xmlns:a16="http://schemas.microsoft.com/office/drawing/2014/main" id="{3A56B333-EE18-45C0-9345-FAFBD101D7CD}"/>
              </a:ext>
            </a:extLst>
          </p:cNvPr>
          <p:cNvSpPr>
            <a:spLocks noGrp="1" noChangeArrowheads="1"/>
          </p:cNvSpPr>
          <p:nvPr>
            <p:ph type="sldNum" sz="quarter" idx="12"/>
          </p:nvPr>
        </p:nvSpPr>
        <p:spPr>
          <a:ln/>
        </p:spPr>
        <p:txBody>
          <a:bodyPr/>
          <a:lstStyle>
            <a:lvl1pPr>
              <a:defRPr/>
            </a:lvl1pPr>
          </a:lstStyle>
          <a:p>
            <a:pPr>
              <a:defRPr/>
            </a:pPr>
            <a:fld id="{8FDE8705-F9EA-44F4-999A-A9D4DF7AEE0F}" type="slidenum">
              <a:rPr lang="lt-LT" altLang="lt-LT"/>
              <a:pPr>
                <a:defRPr/>
              </a:pPr>
              <a:t>‹#›</a:t>
            </a:fld>
            <a:endParaRPr lang="lt-LT" altLang="lt-LT" dirty="0"/>
          </a:p>
        </p:txBody>
      </p:sp>
    </p:spTree>
    <p:extLst>
      <p:ext uri="{BB962C8B-B14F-4D97-AF65-F5344CB8AC3E}">
        <p14:creationId xmlns:p14="http://schemas.microsoft.com/office/powerpoint/2010/main" val="380118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lt-L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Rectangle 4">
            <a:extLst>
              <a:ext uri="{FF2B5EF4-FFF2-40B4-BE49-F238E27FC236}">
                <a16:creationId xmlns:a16="http://schemas.microsoft.com/office/drawing/2014/main" id="{1F8C996A-8AC0-4E02-8656-1A1AC5056586}"/>
              </a:ext>
            </a:extLst>
          </p:cNvPr>
          <p:cNvSpPr>
            <a:spLocks noGrp="1" noChangeArrowheads="1"/>
          </p:cNvSpPr>
          <p:nvPr>
            <p:ph type="dt" sz="half" idx="10"/>
          </p:nvPr>
        </p:nvSpPr>
        <p:spPr>
          <a:ln/>
        </p:spPr>
        <p:txBody>
          <a:bodyPr/>
          <a:lstStyle>
            <a:lvl1pPr>
              <a:defRPr/>
            </a:lvl1pPr>
          </a:lstStyle>
          <a:p>
            <a:pPr>
              <a:defRPr/>
            </a:pPr>
            <a:endParaRPr lang="lt-LT"/>
          </a:p>
        </p:txBody>
      </p:sp>
      <p:sp>
        <p:nvSpPr>
          <p:cNvPr id="8" name="Rectangle 5">
            <a:extLst>
              <a:ext uri="{FF2B5EF4-FFF2-40B4-BE49-F238E27FC236}">
                <a16:creationId xmlns:a16="http://schemas.microsoft.com/office/drawing/2014/main" id="{AE2969A6-4132-4B20-B5E6-735CB756C36D}"/>
              </a:ext>
            </a:extLst>
          </p:cNvPr>
          <p:cNvSpPr>
            <a:spLocks noGrp="1" noChangeArrowheads="1"/>
          </p:cNvSpPr>
          <p:nvPr>
            <p:ph type="ftr" sz="quarter" idx="11"/>
          </p:nvPr>
        </p:nvSpPr>
        <p:spPr>
          <a:ln/>
        </p:spPr>
        <p:txBody>
          <a:bodyPr/>
          <a:lstStyle>
            <a:lvl1pPr>
              <a:defRPr/>
            </a:lvl1pPr>
          </a:lstStyle>
          <a:p>
            <a:pPr>
              <a:defRPr/>
            </a:pPr>
            <a:endParaRPr lang="lt-LT"/>
          </a:p>
        </p:txBody>
      </p:sp>
      <p:sp>
        <p:nvSpPr>
          <p:cNvPr id="9" name="Rectangle 6">
            <a:extLst>
              <a:ext uri="{FF2B5EF4-FFF2-40B4-BE49-F238E27FC236}">
                <a16:creationId xmlns:a16="http://schemas.microsoft.com/office/drawing/2014/main" id="{600F985A-A5DD-4908-9C55-2E223B7E29E3}"/>
              </a:ext>
            </a:extLst>
          </p:cNvPr>
          <p:cNvSpPr>
            <a:spLocks noGrp="1" noChangeArrowheads="1"/>
          </p:cNvSpPr>
          <p:nvPr>
            <p:ph type="sldNum" sz="quarter" idx="12"/>
          </p:nvPr>
        </p:nvSpPr>
        <p:spPr>
          <a:ln/>
        </p:spPr>
        <p:txBody>
          <a:bodyPr/>
          <a:lstStyle>
            <a:lvl1pPr>
              <a:defRPr/>
            </a:lvl1pPr>
          </a:lstStyle>
          <a:p>
            <a:pPr>
              <a:defRPr/>
            </a:pPr>
            <a:fld id="{9A35AFF3-8D71-49F4-978D-C5FE372F568B}" type="slidenum">
              <a:rPr lang="lt-LT" altLang="lt-LT"/>
              <a:pPr>
                <a:defRPr/>
              </a:pPr>
              <a:t>‹#›</a:t>
            </a:fld>
            <a:endParaRPr lang="lt-LT" altLang="lt-LT" dirty="0"/>
          </a:p>
        </p:txBody>
      </p:sp>
    </p:spTree>
    <p:extLst>
      <p:ext uri="{BB962C8B-B14F-4D97-AF65-F5344CB8AC3E}">
        <p14:creationId xmlns:p14="http://schemas.microsoft.com/office/powerpoint/2010/main" val="2715764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Rectangle 4">
            <a:extLst>
              <a:ext uri="{FF2B5EF4-FFF2-40B4-BE49-F238E27FC236}">
                <a16:creationId xmlns:a16="http://schemas.microsoft.com/office/drawing/2014/main" id="{731330AC-FF01-4F19-97D0-25876795BAE5}"/>
              </a:ext>
            </a:extLst>
          </p:cNvPr>
          <p:cNvSpPr>
            <a:spLocks noGrp="1" noChangeArrowheads="1"/>
          </p:cNvSpPr>
          <p:nvPr>
            <p:ph type="dt" sz="half" idx="10"/>
          </p:nvPr>
        </p:nvSpPr>
        <p:spPr>
          <a:ln/>
        </p:spPr>
        <p:txBody>
          <a:bodyPr/>
          <a:lstStyle>
            <a:lvl1pPr>
              <a:defRPr/>
            </a:lvl1pPr>
          </a:lstStyle>
          <a:p>
            <a:pPr>
              <a:defRPr/>
            </a:pPr>
            <a:endParaRPr lang="lt-LT"/>
          </a:p>
        </p:txBody>
      </p:sp>
      <p:sp>
        <p:nvSpPr>
          <p:cNvPr id="4" name="Rectangle 5">
            <a:extLst>
              <a:ext uri="{FF2B5EF4-FFF2-40B4-BE49-F238E27FC236}">
                <a16:creationId xmlns:a16="http://schemas.microsoft.com/office/drawing/2014/main" id="{AB865065-73B5-466F-8BF9-AB3873B16F52}"/>
              </a:ext>
            </a:extLst>
          </p:cNvPr>
          <p:cNvSpPr>
            <a:spLocks noGrp="1" noChangeArrowheads="1"/>
          </p:cNvSpPr>
          <p:nvPr>
            <p:ph type="ftr" sz="quarter" idx="11"/>
          </p:nvPr>
        </p:nvSpPr>
        <p:spPr>
          <a:ln/>
        </p:spPr>
        <p:txBody>
          <a:bodyPr/>
          <a:lstStyle>
            <a:lvl1pPr>
              <a:defRPr/>
            </a:lvl1pPr>
          </a:lstStyle>
          <a:p>
            <a:pPr>
              <a:defRPr/>
            </a:pPr>
            <a:endParaRPr lang="lt-LT"/>
          </a:p>
        </p:txBody>
      </p:sp>
      <p:sp>
        <p:nvSpPr>
          <p:cNvPr id="5" name="Rectangle 6">
            <a:extLst>
              <a:ext uri="{FF2B5EF4-FFF2-40B4-BE49-F238E27FC236}">
                <a16:creationId xmlns:a16="http://schemas.microsoft.com/office/drawing/2014/main" id="{48A429C7-25F2-4B7B-99D4-588540E60609}"/>
              </a:ext>
            </a:extLst>
          </p:cNvPr>
          <p:cNvSpPr>
            <a:spLocks noGrp="1" noChangeArrowheads="1"/>
          </p:cNvSpPr>
          <p:nvPr>
            <p:ph type="sldNum" sz="quarter" idx="12"/>
          </p:nvPr>
        </p:nvSpPr>
        <p:spPr>
          <a:ln/>
        </p:spPr>
        <p:txBody>
          <a:bodyPr/>
          <a:lstStyle>
            <a:lvl1pPr>
              <a:defRPr/>
            </a:lvl1pPr>
          </a:lstStyle>
          <a:p>
            <a:pPr>
              <a:defRPr/>
            </a:pPr>
            <a:fld id="{C17A0C04-297E-4CFC-B0E7-246E074DB7B8}" type="slidenum">
              <a:rPr lang="lt-LT" altLang="lt-LT"/>
              <a:pPr>
                <a:defRPr/>
              </a:pPr>
              <a:t>‹#›</a:t>
            </a:fld>
            <a:endParaRPr lang="lt-LT" altLang="lt-LT" dirty="0"/>
          </a:p>
        </p:txBody>
      </p:sp>
    </p:spTree>
    <p:extLst>
      <p:ext uri="{BB962C8B-B14F-4D97-AF65-F5344CB8AC3E}">
        <p14:creationId xmlns:p14="http://schemas.microsoft.com/office/powerpoint/2010/main" val="1665173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5E48A79-C217-4814-9D3A-7AEC24EE50B7}"/>
              </a:ext>
            </a:extLst>
          </p:cNvPr>
          <p:cNvSpPr>
            <a:spLocks noGrp="1" noChangeArrowheads="1"/>
          </p:cNvSpPr>
          <p:nvPr>
            <p:ph type="dt" sz="half" idx="10"/>
          </p:nvPr>
        </p:nvSpPr>
        <p:spPr>
          <a:ln/>
        </p:spPr>
        <p:txBody>
          <a:bodyPr/>
          <a:lstStyle>
            <a:lvl1pPr>
              <a:defRPr/>
            </a:lvl1pPr>
          </a:lstStyle>
          <a:p>
            <a:pPr>
              <a:defRPr/>
            </a:pPr>
            <a:endParaRPr lang="lt-LT"/>
          </a:p>
        </p:txBody>
      </p:sp>
      <p:sp>
        <p:nvSpPr>
          <p:cNvPr id="3" name="Rectangle 5">
            <a:extLst>
              <a:ext uri="{FF2B5EF4-FFF2-40B4-BE49-F238E27FC236}">
                <a16:creationId xmlns:a16="http://schemas.microsoft.com/office/drawing/2014/main" id="{77A01628-DA04-43D9-A163-7CC4D334B5E0}"/>
              </a:ext>
            </a:extLst>
          </p:cNvPr>
          <p:cNvSpPr>
            <a:spLocks noGrp="1" noChangeArrowheads="1"/>
          </p:cNvSpPr>
          <p:nvPr>
            <p:ph type="ftr" sz="quarter" idx="11"/>
          </p:nvPr>
        </p:nvSpPr>
        <p:spPr>
          <a:ln/>
        </p:spPr>
        <p:txBody>
          <a:bodyPr/>
          <a:lstStyle>
            <a:lvl1pPr>
              <a:defRPr/>
            </a:lvl1pPr>
          </a:lstStyle>
          <a:p>
            <a:pPr>
              <a:defRPr/>
            </a:pPr>
            <a:endParaRPr lang="lt-LT"/>
          </a:p>
        </p:txBody>
      </p:sp>
      <p:sp>
        <p:nvSpPr>
          <p:cNvPr id="4" name="Rectangle 6">
            <a:extLst>
              <a:ext uri="{FF2B5EF4-FFF2-40B4-BE49-F238E27FC236}">
                <a16:creationId xmlns:a16="http://schemas.microsoft.com/office/drawing/2014/main" id="{24A6DE38-D8DB-4F11-8A36-3C5075ECFC3C}"/>
              </a:ext>
            </a:extLst>
          </p:cNvPr>
          <p:cNvSpPr>
            <a:spLocks noGrp="1" noChangeArrowheads="1"/>
          </p:cNvSpPr>
          <p:nvPr>
            <p:ph type="sldNum" sz="quarter" idx="12"/>
          </p:nvPr>
        </p:nvSpPr>
        <p:spPr>
          <a:ln/>
        </p:spPr>
        <p:txBody>
          <a:bodyPr/>
          <a:lstStyle>
            <a:lvl1pPr>
              <a:defRPr/>
            </a:lvl1pPr>
          </a:lstStyle>
          <a:p>
            <a:pPr>
              <a:defRPr/>
            </a:pPr>
            <a:fld id="{8D684CF2-B8CB-471B-A094-E748F1D4A7B6}" type="slidenum">
              <a:rPr lang="lt-LT" altLang="lt-LT"/>
              <a:pPr>
                <a:defRPr/>
              </a:pPr>
              <a:t>‹#›</a:t>
            </a:fld>
            <a:endParaRPr lang="lt-LT" altLang="lt-LT" dirty="0"/>
          </a:p>
        </p:txBody>
      </p:sp>
    </p:spTree>
    <p:extLst>
      <p:ext uri="{BB962C8B-B14F-4D97-AF65-F5344CB8AC3E}">
        <p14:creationId xmlns:p14="http://schemas.microsoft.com/office/powerpoint/2010/main" val="3715127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lt-L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BBFB1C7-C8A5-450F-93A8-8ADD2D19EA71}"/>
              </a:ext>
            </a:extLst>
          </p:cNvPr>
          <p:cNvSpPr>
            <a:spLocks noGrp="1" noChangeArrowheads="1"/>
          </p:cNvSpPr>
          <p:nvPr>
            <p:ph type="dt" sz="half" idx="10"/>
          </p:nvPr>
        </p:nvSpPr>
        <p:spPr>
          <a:ln/>
        </p:spPr>
        <p:txBody>
          <a:bodyPr/>
          <a:lstStyle>
            <a:lvl1pPr>
              <a:defRPr/>
            </a:lvl1pPr>
          </a:lstStyle>
          <a:p>
            <a:pPr>
              <a:defRPr/>
            </a:pPr>
            <a:endParaRPr lang="lt-LT"/>
          </a:p>
        </p:txBody>
      </p:sp>
      <p:sp>
        <p:nvSpPr>
          <p:cNvPr id="6" name="Rectangle 5">
            <a:extLst>
              <a:ext uri="{FF2B5EF4-FFF2-40B4-BE49-F238E27FC236}">
                <a16:creationId xmlns:a16="http://schemas.microsoft.com/office/drawing/2014/main" id="{C67E4991-38F2-4FE5-8742-773CA45C440E}"/>
              </a:ext>
            </a:extLst>
          </p:cNvPr>
          <p:cNvSpPr>
            <a:spLocks noGrp="1" noChangeArrowheads="1"/>
          </p:cNvSpPr>
          <p:nvPr>
            <p:ph type="ftr" sz="quarter" idx="11"/>
          </p:nvPr>
        </p:nvSpPr>
        <p:spPr>
          <a:ln/>
        </p:spPr>
        <p:txBody>
          <a:bodyPr/>
          <a:lstStyle>
            <a:lvl1pPr>
              <a:defRPr/>
            </a:lvl1pPr>
          </a:lstStyle>
          <a:p>
            <a:pPr>
              <a:defRPr/>
            </a:pPr>
            <a:endParaRPr lang="lt-LT"/>
          </a:p>
        </p:txBody>
      </p:sp>
      <p:sp>
        <p:nvSpPr>
          <p:cNvPr id="7" name="Rectangle 6">
            <a:extLst>
              <a:ext uri="{FF2B5EF4-FFF2-40B4-BE49-F238E27FC236}">
                <a16:creationId xmlns:a16="http://schemas.microsoft.com/office/drawing/2014/main" id="{8C9BA867-E99F-443D-9BCB-E17B4D220EAC}"/>
              </a:ext>
            </a:extLst>
          </p:cNvPr>
          <p:cNvSpPr>
            <a:spLocks noGrp="1" noChangeArrowheads="1"/>
          </p:cNvSpPr>
          <p:nvPr>
            <p:ph type="sldNum" sz="quarter" idx="12"/>
          </p:nvPr>
        </p:nvSpPr>
        <p:spPr>
          <a:ln/>
        </p:spPr>
        <p:txBody>
          <a:bodyPr/>
          <a:lstStyle>
            <a:lvl1pPr>
              <a:defRPr/>
            </a:lvl1pPr>
          </a:lstStyle>
          <a:p>
            <a:pPr>
              <a:defRPr/>
            </a:pPr>
            <a:fld id="{A9DEEA7C-997A-45D7-85D6-B00C010AC3FE}" type="slidenum">
              <a:rPr lang="lt-LT" altLang="lt-LT"/>
              <a:pPr>
                <a:defRPr/>
              </a:pPr>
              <a:t>‹#›</a:t>
            </a:fld>
            <a:endParaRPr lang="lt-LT" altLang="lt-LT" dirty="0"/>
          </a:p>
        </p:txBody>
      </p:sp>
    </p:spTree>
    <p:extLst>
      <p:ext uri="{BB962C8B-B14F-4D97-AF65-F5344CB8AC3E}">
        <p14:creationId xmlns:p14="http://schemas.microsoft.com/office/powerpoint/2010/main" val="539273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lt-L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t-LT"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3650892-48B8-4149-AC4E-BDAC5F5E7F5D}"/>
              </a:ext>
            </a:extLst>
          </p:cNvPr>
          <p:cNvSpPr>
            <a:spLocks noGrp="1" noChangeArrowheads="1"/>
          </p:cNvSpPr>
          <p:nvPr>
            <p:ph type="dt" sz="half" idx="10"/>
          </p:nvPr>
        </p:nvSpPr>
        <p:spPr>
          <a:ln/>
        </p:spPr>
        <p:txBody>
          <a:bodyPr/>
          <a:lstStyle>
            <a:lvl1pPr>
              <a:defRPr/>
            </a:lvl1pPr>
          </a:lstStyle>
          <a:p>
            <a:pPr>
              <a:defRPr/>
            </a:pPr>
            <a:endParaRPr lang="lt-LT"/>
          </a:p>
        </p:txBody>
      </p:sp>
      <p:sp>
        <p:nvSpPr>
          <p:cNvPr id="6" name="Rectangle 5">
            <a:extLst>
              <a:ext uri="{FF2B5EF4-FFF2-40B4-BE49-F238E27FC236}">
                <a16:creationId xmlns:a16="http://schemas.microsoft.com/office/drawing/2014/main" id="{9DA4DF5B-F356-43EA-941A-A802A755444A}"/>
              </a:ext>
            </a:extLst>
          </p:cNvPr>
          <p:cNvSpPr>
            <a:spLocks noGrp="1" noChangeArrowheads="1"/>
          </p:cNvSpPr>
          <p:nvPr>
            <p:ph type="ftr" sz="quarter" idx="11"/>
          </p:nvPr>
        </p:nvSpPr>
        <p:spPr>
          <a:ln/>
        </p:spPr>
        <p:txBody>
          <a:bodyPr/>
          <a:lstStyle>
            <a:lvl1pPr>
              <a:defRPr/>
            </a:lvl1pPr>
          </a:lstStyle>
          <a:p>
            <a:pPr>
              <a:defRPr/>
            </a:pPr>
            <a:endParaRPr lang="lt-LT"/>
          </a:p>
        </p:txBody>
      </p:sp>
      <p:sp>
        <p:nvSpPr>
          <p:cNvPr id="7" name="Rectangle 6">
            <a:extLst>
              <a:ext uri="{FF2B5EF4-FFF2-40B4-BE49-F238E27FC236}">
                <a16:creationId xmlns:a16="http://schemas.microsoft.com/office/drawing/2014/main" id="{10C79403-5B6E-46FC-A7FC-3AEF79476023}"/>
              </a:ext>
            </a:extLst>
          </p:cNvPr>
          <p:cNvSpPr>
            <a:spLocks noGrp="1" noChangeArrowheads="1"/>
          </p:cNvSpPr>
          <p:nvPr>
            <p:ph type="sldNum" sz="quarter" idx="12"/>
          </p:nvPr>
        </p:nvSpPr>
        <p:spPr>
          <a:ln/>
        </p:spPr>
        <p:txBody>
          <a:bodyPr/>
          <a:lstStyle>
            <a:lvl1pPr>
              <a:defRPr/>
            </a:lvl1pPr>
          </a:lstStyle>
          <a:p>
            <a:pPr>
              <a:defRPr/>
            </a:pPr>
            <a:fld id="{34362383-1B55-4DE6-AFE6-6F4695F21987}" type="slidenum">
              <a:rPr lang="lt-LT" altLang="lt-LT"/>
              <a:pPr>
                <a:defRPr/>
              </a:pPr>
              <a:t>‹#›</a:t>
            </a:fld>
            <a:endParaRPr lang="lt-LT" altLang="lt-LT" dirty="0"/>
          </a:p>
        </p:txBody>
      </p:sp>
    </p:spTree>
    <p:extLst>
      <p:ext uri="{BB962C8B-B14F-4D97-AF65-F5344CB8AC3E}">
        <p14:creationId xmlns:p14="http://schemas.microsoft.com/office/powerpoint/2010/main" val="976234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7ADE648-0F05-418B-9D54-9945415D74C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lt-LT" altLang="lt-LT"/>
              <a:t>Click to edit Master title style</a:t>
            </a:r>
          </a:p>
        </p:txBody>
      </p:sp>
      <p:sp>
        <p:nvSpPr>
          <p:cNvPr id="1027" name="Rectangle 3">
            <a:extLst>
              <a:ext uri="{FF2B5EF4-FFF2-40B4-BE49-F238E27FC236}">
                <a16:creationId xmlns:a16="http://schemas.microsoft.com/office/drawing/2014/main" id="{179306B5-3953-4990-94A9-A842CD33EF2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t-LT" altLang="lt-LT"/>
              <a:t>Click to edit Master text styles</a:t>
            </a:r>
          </a:p>
          <a:p>
            <a:pPr lvl="1"/>
            <a:r>
              <a:rPr lang="lt-LT" altLang="lt-LT"/>
              <a:t>Second level</a:t>
            </a:r>
          </a:p>
          <a:p>
            <a:pPr lvl="2"/>
            <a:r>
              <a:rPr lang="lt-LT" altLang="lt-LT"/>
              <a:t>Third level</a:t>
            </a:r>
          </a:p>
          <a:p>
            <a:pPr lvl="3"/>
            <a:r>
              <a:rPr lang="lt-LT" altLang="lt-LT"/>
              <a:t>Fourth level</a:t>
            </a:r>
          </a:p>
          <a:p>
            <a:pPr lvl="4"/>
            <a:r>
              <a:rPr lang="lt-LT" altLang="lt-LT"/>
              <a:t>Fifth level</a:t>
            </a:r>
          </a:p>
        </p:txBody>
      </p:sp>
      <p:sp>
        <p:nvSpPr>
          <p:cNvPr id="1028" name="Rectangle 4">
            <a:extLst>
              <a:ext uri="{FF2B5EF4-FFF2-40B4-BE49-F238E27FC236}">
                <a16:creationId xmlns:a16="http://schemas.microsoft.com/office/drawing/2014/main" id="{A7C9850D-B9B1-4F38-8E2F-763D008655B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lt-LT"/>
          </a:p>
        </p:txBody>
      </p:sp>
      <p:sp>
        <p:nvSpPr>
          <p:cNvPr id="1029" name="Rectangle 5">
            <a:extLst>
              <a:ext uri="{FF2B5EF4-FFF2-40B4-BE49-F238E27FC236}">
                <a16:creationId xmlns:a16="http://schemas.microsoft.com/office/drawing/2014/main" id="{80DCF235-A2D5-4B80-BD9A-D02320DC5FC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lt-LT"/>
          </a:p>
        </p:txBody>
      </p:sp>
      <p:sp>
        <p:nvSpPr>
          <p:cNvPr id="1030" name="Rectangle 6">
            <a:extLst>
              <a:ext uri="{FF2B5EF4-FFF2-40B4-BE49-F238E27FC236}">
                <a16:creationId xmlns:a16="http://schemas.microsoft.com/office/drawing/2014/main" id="{B8CB1D34-0C01-4886-859D-E67416E0E91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FF2B406-7B2A-498F-A06F-D1FB95632C89}" type="slidenum">
              <a:rPr lang="lt-LT" altLang="lt-LT"/>
              <a:pPr>
                <a:defRPr/>
              </a:pPr>
              <a:t>‹#›</a:t>
            </a:fld>
            <a:endParaRPr lang="lt-LT" altLang="lt-LT"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4">
            <a:extLst>
              <a:ext uri="{FF2B5EF4-FFF2-40B4-BE49-F238E27FC236}">
                <a16:creationId xmlns:a16="http://schemas.microsoft.com/office/drawing/2014/main" id="{445A972F-27BE-4283-BCFC-1D083FEEA716}"/>
              </a:ext>
            </a:extLst>
          </p:cNvPr>
          <p:cNvSpPr>
            <a:spLocks noChangeArrowheads="1"/>
          </p:cNvSpPr>
          <p:nvPr/>
        </p:nvSpPr>
        <p:spPr bwMode="auto">
          <a:xfrm>
            <a:off x="611560" y="1914208"/>
            <a:ext cx="799288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defRPr/>
            </a:pPr>
            <a:r>
              <a:rPr lang="lt-LT" sz="4000" b="1" dirty="0">
                <a:solidFill>
                  <a:schemeClr val="bg1"/>
                </a:solidFill>
              </a:rPr>
              <a:t>LIETUVOS KAIMO PLĖTROS 2014-2020 METŲ  PROGRAMOS PRIEMONIŲ ĮGYVENDINIMO TAISYKLIŲ PAKEITIMAI </a:t>
            </a:r>
            <a:r>
              <a:rPr lang="lt-LT" sz="4000" b="1">
                <a:solidFill>
                  <a:schemeClr val="bg1"/>
                </a:solidFill>
              </a:rPr>
              <a:t>2021 M.</a:t>
            </a:r>
            <a:endParaRPr lang="lt-LT" sz="4000" b="1" dirty="0">
              <a:solidFill>
                <a:schemeClr val="bg1"/>
              </a:solidFill>
              <a:latin typeface="+mn-lt"/>
            </a:endParaRPr>
          </a:p>
        </p:txBody>
      </p:sp>
      <p:sp>
        <p:nvSpPr>
          <p:cNvPr id="7" name="TextBox 5">
            <a:extLst>
              <a:ext uri="{FF2B5EF4-FFF2-40B4-BE49-F238E27FC236}">
                <a16:creationId xmlns:a16="http://schemas.microsoft.com/office/drawing/2014/main" id="{B2D23491-C841-4D11-92CE-B8CE104D115B}"/>
              </a:ext>
            </a:extLst>
          </p:cNvPr>
          <p:cNvSpPr txBox="1">
            <a:spLocks noChangeArrowheads="1"/>
          </p:cNvSpPr>
          <p:nvPr/>
        </p:nvSpPr>
        <p:spPr bwMode="auto">
          <a:xfrm>
            <a:off x="3059113" y="536575"/>
            <a:ext cx="6084887" cy="554038"/>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lt-LT" sz="1000" dirty="0">
                <a:solidFill>
                  <a:srgbClr val="CCFFCC"/>
                </a:solidFill>
                <a:effectLst>
                  <a:outerShdw blurRad="38100" dist="38100" dir="2700000" algn="tl">
                    <a:srgbClr val="000000">
                      <a:alpha val="43137"/>
                    </a:srgbClr>
                  </a:outerShdw>
                </a:effectLst>
              </a:rPr>
              <a:t>Nacionalinė mokėjimo agentūra prie Žemės ūkio ministerijos</a:t>
            </a:r>
          </a:p>
          <a:p>
            <a:pPr eaLnBrk="1" hangingPunct="1">
              <a:defRPr/>
            </a:pPr>
            <a:r>
              <a:rPr lang="lt-LT" sz="1000" dirty="0">
                <a:solidFill>
                  <a:srgbClr val="CCFFCC"/>
                </a:solidFill>
                <a:effectLst>
                  <a:outerShdw blurRad="38100" dist="38100" dir="2700000" algn="tl">
                    <a:srgbClr val="000000">
                      <a:alpha val="43137"/>
                    </a:srgbClr>
                  </a:outerShdw>
                </a:effectLst>
              </a:rPr>
              <a:t>Blindžių g. 17, 08111 Vilnius, Lietuva, tel. (8 5) 252 6999, 1841, faks. (8 5) 252 6945, </a:t>
            </a:r>
            <a:r>
              <a:rPr lang="en-US" sz="1000" dirty="0">
                <a:solidFill>
                  <a:srgbClr val="CCFFCC"/>
                </a:solidFill>
                <a:effectLst>
                  <a:outerShdw blurRad="38100" dist="38100" dir="2700000" algn="tl">
                    <a:srgbClr val="000000">
                      <a:alpha val="43137"/>
                    </a:srgbClr>
                  </a:outerShdw>
                </a:effectLst>
              </a:rPr>
              <a:t> </a:t>
            </a:r>
          </a:p>
          <a:p>
            <a:pPr eaLnBrk="1" hangingPunct="1">
              <a:defRPr/>
            </a:pPr>
            <a:r>
              <a:rPr lang="lt-LT" sz="1000" dirty="0">
                <a:solidFill>
                  <a:srgbClr val="CCFFCC"/>
                </a:solidFill>
                <a:effectLst>
                  <a:outerShdw blurRad="38100" dist="38100" dir="2700000" algn="tl">
                    <a:srgbClr val="000000">
                      <a:alpha val="43137"/>
                    </a:srgbClr>
                  </a:outerShdw>
                </a:effectLst>
              </a:rPr>
              <a:t>www.nma.lt</a:t>
            </a:r>
          </a:p>
        </p:txBody>
      </p:sp>
      <p:sp>
        <p:nvSpPr>
          <p:cNvPr id="4100" name="TextBox 1">
            <a:extLst>
              <a:ext uri="{FF2B5EF4-FFF2-40B4-BE49-F238E27FC236}">
                <a16:creationId xmlns:a16="http://schemas.microsoft.com/office/drawing/2014/main" id="{0C0D461E-E6C7-4200-BD49-EC48B783520A}"/>
              </a:ext>
            </a:extLst>
          </p:cNvPr>
          <p:cNvSpPr txBox="1">
            <a:spLocks noChangeArrowheads="1"/>
          </p:cNvSpPr>
          <p:nvPr/>
        </p:nvSpPr>
        <p:spPr bwMode="auto">
          <a:xfrm>
            <a:off x="1331640" y="4876849"/>
            <a:ext cx="6696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lt-LT" altLang="lt-LT" sz="2400" b="1" dirty="0">
                <a:solidFill>
                  <a:schemeClr val="bg1"/>
                </a:solidFill>
                <a:cs typeface="Times New Roman" panose="02020603050405020304" pitchFamily="18" charset="0"/>
              </a:rPr>
              <a:t>Žemės ūkio paramos departamentas</a:t>
            </a:r>
          </a:p>
          <a:p>
            <a:pPr algn="ctr">
              <a:spcBef>
                <a:spcPct val="0"/>
              </a:spcBef>
              <a:buFontTx/>
              <a:buNone/>
            </a:pPr>
            <a:r>
              <a:rPr lang="lt-LT" altLang="lt-LT" sz="2400" b="1" dirty="0">
                <a:solidFill>
                  <a:schemeClr val="bg1"/>
                </a:solidFill>
                <a:cs typeface="Times New Roman" panose="02020603050405020304" pitchFamily="18" charset="0"/>
              </a:rPr>
              <a:t>Metodikų rengimo ir koordinavimo skyrius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E81224-DD53-41E5-8180-807B29C05AB6}"/>
              </a:ext>
            </a:extLst>
          </p:cNvPr>
          <p:cNvSpPr/>
          <p:nvPr/>
        </p:nvSpPr>
        <p:spPr>
          <a:xfrm>
            <a:off x="323529" y="809337"/>
            <a:ext cx="8001000" cy="461665"/>
          </a:xfrm>
          <a:prstGeom prst="rect">
            <a:avLst/>
          </a:prstGeom>
        </p:spPr>
        <p:txBody>
          <a:bodyPr>
            <a:spAutoFit/>
          </a:bodyPr>
          <a:lstStyle/>
          <a:p>
            <a:pPr lvl="0">
              <a:defRPr/>
            </a:pPr>
            <a:r>
              <a:rPr lang="lt-LT" altLang="en-US" sz="2400" b="1" dirty="0">
                <a:solidFill>
                  <a:srgbClr val="009900"/>
                </a:solidFill>
              </a:rPr>
              <a:t>AGRARINĖ APLINKOSAUGA IR KLIMATAS (7) </a:t>
            </a:r>
            <a:endParaRPr lang="lt-LT" sz="2400" b="1" dirty="0">
              <a:solidFill>
                <a:srgbClr val="009900"/>
              </a:solidFill>
              <a:latin typeface="Arial"/>
            </a:endParaRPr>
          </a:p>
        </p:txBody>
      </p:sp>
      <p:sp>
        <p:nvSpPr>
          <p:cNvPr id="2" name="TextBox 1">
            <a:extLst>
              <a:ext uri="{FF2B5EF4-FFF2-40B4-BE49-F238E27FC236}">
                <a16:creationId xmlns:a16="http://schemas.microsoft.com/office/drawing/2014/main" id="{8EC58792-26B2-4EB3-9718-7C4EA40DABA9}"/>
              </a:ext>
            </a:extLst>
          </p:cNvPr>
          <p:cNvSpPr txBox="1"/>
          <p:nvPr/>
        </p:nvSpPr>
        <p:spPr>
          <a:xfrm>
            <a:off x="571500" y="1412776"/>
            <a:ext cx="8001000" cy="2954655"/>
          </a:xfrm>
          <a:prstGeom prst="rect">
            <a:avLst/>
          </a:prstGeom>
          <a:noFill/>
        </p:spPr>
        <p:txBody>
          <a:bodyPr wrap="square" rtlCol="0">
            <a:spAutoFit/>
          </a:bodyPr>
          <a:lstStyle/>
          <a:p>
            <a:pPr marL="285750" indent="-285750" algn="just">
              <a:spcAft>
                <a:spcPts val="0"/>
              </a:spcAft>
              <a:buFont typeface="Wingdings" panose="05000000000000000000" pitchFamily="2" charset="2"/>
              <a:buChar char="§"/>
            </a:pPr>
            <a:r>
              <a:rPr lang="lt-LT" sz="1600" b="1" dirty="0">
                <a:solidFill>
                  <a:srgbClr val="000000"/>
                </a:solidFill>
                <a:latin typeface="+mn-lt"/>
                <a:ea typeface="Calibri" panose="020F0502020204030204" pitchFamily="34" charset="0"/>
              </a:rPr>
              <a:t>„Rizikos“ vandens telkinių būklės gerinimas“ </a:t>
            </a:r>
          </a:p>
          <a:p>
            <a:pPr algn="just">
              <a:spcAft>
                <a:spcPts val="0"/>
              </a:spcAft>
            </a:pPr>
            <a:endParaRPr lang="lt-LT" sz="1600" dirty="0">
              <a:latin typeface="+mn-lt"/>
              <a:ea typeface="Calibri" panose="020F0502020204030204" pitchFamily="34" charset="0"/>
            </a:endParaRPr>
          </a:p>
          <a:p>
            <a:pPr algn="just">
              <a:spcAft>
                <a:spcPts val="0"/>
              </a:spcAft>
            </a:pPr>
            <a:r>
              <a:rPr lang="lt-LT" sz="1400" dirty="0">
                <a:solidFill>
                  <a:srgbClr val="000000"/>
                </a:solidFill>
                <a:latin typeface="+mn-lt"/>
                <a:ea typeface="Calibri" panose="020F0502020204030204" pitchFamily="34" charset="0"/>
              </a:rPr>
              <a:t>„30.6. nenuganytos žolės likučius nušienauti ir išvežti iki spalio 30 d. Kai pareiškėjų arba jų valdos partnerio ar valdoje registruoto šeimos nario nuo praėjusių metų </a:t>
            </a:r>
            <a:r>
              <a:rPr lang="lt-LT" sz="1400" b="1" dirty="0">
                <a:solidFill>
                  <a:srgbClr val="000000"/>
                </a:solidFill>
                <a:latin typeface="+mn-lt"/>
                <a:ea typeface="Calibri" panose="020F0502020204030204" pitchFamily="34" charset="0"/>
              </a:rPr>
              <a:t>rugpjūčio 1 d. </a:t>
            </a:r>
            <a:r>
              <a:rPr lang="lt-LT" sz="1400" dirty="0">
                <a:solidFill>
                  <a:srgbClr val="000000"/>
                </a:solidFill>
                <a:latin typeface="+mn-lt"/>
                <a:ea typeface="Calibri" panose="020F0502020204030204" pitchFamily="34" charset="0"/>
              </a:rPr>
              <a:t>iki einamųjų metų </a:t>
            </a:r>
            <a:r>
              <a:rPr lang="lt-LT" sz="1400" b="1" dirty="0">
                <a:solidFill>
                  <a:srgbClr val="000000"/>
                </a:solidFill>
                <a:latin typeface="+mn-lt"/>
                <a:ea typeface="Calibri" panose="020F0502020204030204" pitchFamily="34" charset="0"/>
              </a:rPr>
              <a:t>liepos 31 d. </a:t>
            </a:r>
            <a:r>
              <a:rPr lang="lt-LT" sz="1400" dirty="0">
                <a:solidFill>
                  <a:srgbClr val="000000"/>
                </a:solidFill>
                <a:latin typeface="+mn-lt"/>
                <a:ea typeface="Calibri" panose="020F0502020204030204" pitchFamily="34" charset="0"/>
              </a:rPr>
              <a:t>laikytų žolėdžių ūkinių gyvūnų metinis vidurkis sudarė </a:t>
            </a:r>
            <a:r>
              <a:rPr lang="lt-LT" sz="1400" b="1" dirty="0">
                <a:solidFill>
                  <a:srgbClr val="000000"/>
                </a:solidFill>
                <a:latin typeface="+mn-lt"/>
                <a:ea typeface="Calibri" panose="020F0502020204030204" pitchFamily="34" charset="0"/>
              </a:rPr>
              <a:t>mažiau negu 0,3 SG </a:t>
            </a:r>
            <a:r>
              <a:rPr lang="lt-LT" sz="1400" dirty="0">
                <a:solidFill>
                  <a:srgbClr val="000000"/>
                </a:solidFill>
                <a:latin typeface="+mn-lt"/>
                <a:ea typeface="Calibri" panose="020F0502020204030204" pitchFamily="34" charset="0"/>
              </a:rPr>
              <a:t>hektarui, nenuganytos žolės likučius </a:t>
            </a:r>
            <a:r>
              <a:rPr lang="lt-LT" sz="1400" b="1" dirty="0">
                <a:solidFill>
                  <a:srgbClr val="000000"/>
                </a:solidFill>
                <a:latin typeface="+mn-lt"/>
                <a:ea typeface="Calibri" panose="020F0502020204030204" pitchFamily="34" charset="0"/>
              </a:rPr>
              <a:t>būtina nušienauti ir pašalinti</a:t>
            </a:r>
            <a:r>
              <a:rPr lang="lt-LT" sz="1400" dirty="0">
                <a:solidFill>
                  <a:srgbClr val="000000"/>
                </a:solidFill>
                <a:latin typeface="+mn-lt"/>
                <a:ea typeface="Calibri" panose="020F0502020204030204" pitchFamily="34" charset="0"/>
              </a:rPr>
              <a:t> nušienautą žolę bei nenuganytos arba nušienautos žolės likučius iki kitų metų </a:t>
            </a:r>
            <a:r>
              <a:rPr lang="lt-LT" sz="1400" b="1" dirty="0">
                <a:solidFill>
                  <a:srgbClr val="000000"/>
                </a:solidFill>
                <a:latin typeface="+mn-lt"/>
                <a:ea typeface="Calibri" panose="020F0502020204030204" pitchFamily="34" charset="0"/>
              </a:rPr>
              <a:t>kovo 1 d. </a:t>
            </a:r>
            <a:r>
              <a:rPr lang="lt-LT" sz="1400" dirty="0">
                <a:solidFill>
                  <a:srgbClr val="000000"/>
                </a:solidFill>
                <a:latin typeface="+mn-lt"/>
                <a:ea typeface="Calibri" panose="020F0502020204030204" pitchFamily="34" charset="0"/>
              </a:rPr>
              <a:t>Tais atvejais, kai žolėdžių ūkinių gyvūnų metinis vidurkis sudarė </a:t>
            </a:r>
            <a:r>
              <a:rPr lang="lt-LT" sz="1400" b="1" dirty="0">
                <a:solidFill>
                  <a:srgbClr val="000000"/>
                </a:solidFill>
                <a:latin typeface="+mn-lt"/>
                <a:ea typeface="Calibri" panose="020F0502020204030204" pitchFamily="34" charset="0"/>
              </a:rPr>
              <a:t>0,3–1 SG </a:t>
            </a:r>
            <a:r>
              <a:rPr lang="lt-LT" sz="1400" dirty="0">
                <a:solidFill>
                  <a:srgbClr val="000000"/>
                </a:solidFill>
                <a:latin typeface="+mn-lt"/>
                <a:ea typeface="Calibri" panose="020F0502020204030204" pitchFamily="34" charset="0"/>
              </a:rPr>
              <a:t>hektarui, ir lauke yra aiškių ganymo požymių (ekskrementų liekanos, išguldyta ir (arba) nuėsta žolė ar kiti požymiai), šių plotų </a:t>
            </a:r>
            <a:r>
              <a:rPr lang="lt-LT" sz="1400" b="1" dirty="0">
                <a:solidFill>
                  <a:srgbClr val="000000"/>
                </a:solidFill>
                <a:latin typeface="+mn-lt"/>
                <a:ea typeface="Calibri" panose="020F0502020204030204" pitchFamily="34" charset="0"/>
              </a:rPr>
              <a:t>nebūtina papildomai šienauti</a:t>
            </a:r>
            <a:r>
              <a:rPr lang="lt-LT" sz="1400" dirty="0">
                <a:solidFill>
                  <a:srgbClr val="000000"/>
                </a:solidFill>
                <a:latin typeface="+mn-lt"/>
                <a:ea typeface="Calibri" panose="020F0502020204030204" pitchFamily="34" charset="0"/>
              </a:rPr>
              <a:t>, o po ganymo lauke likusi nenuėsta žolė nebus laikoma neatitikimu reikalavimams. </a:t>
            </a:r>
            <a:r>
              <a:rPr lang="lt-LT" sz="1400" b="1" dirty="0">
                <a:solidFill>
                  <a:srgbClr val="000000"/>
                </a:solidFill>
                <a:latin typeface="+mn-lt"/>
                <a:ea typeface="Calibri" panose="020F0502020204030204" pitchFamily="34" charset="0"/>
              </a:rPr>
              <a:t>Nušienautos ir nenuganytos žolės likučių smulkinimas ir paskleidimas draudžiamas,</a:t>
            </a:r>
            <a:r>
              <a:rPr lang="lt-LT" sz="1400" dirty="0">
                <a:solidFill>
                  <a:srgbClr val="000000"/>
                </a:solidFill>
                <a:latin typeface="+mn-lt"/>
                <a:ea typeface="Calibri" panose="020F0502020204030204" pitchFamily="34" charset="0"/>
              </a:rPr>
              <a:t> </a:t>
            </a:r>
            <a:r>
              <a:rPr lang="lt-LT" sz="1400" b="1" dirty="0">
                <a:solidFill>
                  <a:srgbClr val="FF0000"/>
                </a:solidFill>
                <a:latin typeface="+mn-lt"/>
                <a:ea typeface="Calibri" panose="020F0502020204030204" pitchFamily="34" charset="0"/>
              </a:rPr>
              <a:t>išskyrus</a:t>
            </a:r>
            <a:r>
              <a:rPr lang="lt-LT" sz="1400" dirty="0">
                <a:solidFill>
                  <a:srgbClr val="000000"/>
                </a:solidFill>
                <a:latin typeface="+mn-lt"/>
                <a:ea typeface="Calibri" panose="020F0502020204030204" pitchFamily="34" charset="0"/>
              </a:rPr>
              <a:t> žolės </a:t>
            </a:r>
            <a:r>
              <a:rPr lang="lt-LT" sz="1400" dirty="0">
                <a:latin typeface="+mn-lt"/>
                <a:ea typeface="Calibri" panose="020F0502020204030204" pitchFamily="34" charset="0"/>
              </a:rPr>
              <a:t>likučius</a:t>
            </a:r>
            <a:r>
              <a:rPr lang="lt-LT" sz="1400" dirty="0">
                <a:solidFill>
                  <a:srgbClr val="000000"/>
                </a:solidFill>
                <a:latin typeface="+mn-lt"/>
                <a:ea typeface="Calibri" panose="020F0502020204030204" pitchFamily="34" charset="0"/>
              </a:rPr>
              <a:t> ganytuose plotuose, kai žolėdžių ūkinių gyvūnų metinis vidurkis sudarė </a:t>
            </a:r>
            <a:r>
              <a:rPr lang="lt-LT" sz="1400" b="1" dirty="0">
                <a:solidFill>
                  <a:srgbClr val="000000"/>
                </a:solidFill>
                <a:latin typeface="+mn-lt"/>
                <a:ea typeface="Calibri" panose="020F0502020204030204" pitchFamily="34" charset="0"/>
              </a:rPr>
              <a:t>0,5–1 SG </a:t>
            </a:r>
            <a:r>
              <a:rPr lang="lt-LT" sz="1400" dirty="0">
                <a:solidFill>
                  <a:srgbClr val="000000"/>
                </a:solidFill>
                <a:latin typeface="+mn-lt"/>
                <a:ea typeface="Calibri" panose="020F0502020204030204" pitchFamily="34" charset="0"/>
              </a:rPr>
              <a:t>(vertinamas visų deklaruojamų pievų plotų ir laikytų žolėdžių ūkinių gyvūnų (galvijų, arklių, avių, ožkų) santykis).“</a:t>
            </a:r>
            <a:endParaRPr lang="lt-LT" sz="1400" dirty="0">
              <a:effectLst/>
              <a:latin typeface="+mn-lt"/>
              <a:ea typeface="Calibri" panose="020F0502020204030204" pitchFamily="34" charset="0"/>
            </a:endParaRPr>
          </a:p>
        </p:txBody>
      </p:sp>
      <p:sp>
        <p:nvSpPr>
          <p:cNvPr id="4" name="Rectangle: Rounded Corners 3">
            <a:extLst>
              <a:ext uri="{FF2B5EF4-FFF2-40B4-BE49-F238E27FC236}">
                <a16:creationId xmlns:a16="http://schemas.microsoft.com/office/drawing/2014/main" id="{4E686392-D9A0-4F91-9CF1-CD93D3788722}"/>
              </a:ext>
            </a:extLst>
          </p:cNvPr>
          <p:cNvSpPr/>
          <p:nvPr/>
        </p:nvSpPr>
        <p:spPr>
          <a:xfrm>
            <a:off x="619672" y="4653136"/>
            <a:ext cx="7912768" cy="1179503"/>
          </a:xfrm>
          <a:prstGeom prst="roundRect">
            <a:avLst/>
          </a:prstGeom>
          <a:solidFill>
            <a:srgbClr val="00B050">
              <a:alpha val="3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lt-LT" dirty="0">
              <a:solidFill>
                <a:schemeClr val="tx1"/>
              </a:solidFill>
            </a:endParaRPr>
          </a:p>
          <a:p>
            <a:pPr algn="just"/>
            <a:r>
              <a:rPr lang="lt-LT" sz="1400" dirty="0">
                <a:solidFill>
                  <a:schemeClr val="tx1"/>
                </a:solidFill>
              </a:rPr>
              <a:t>Papildyta nuostata, jog Agentūra:</a:t>
            </a:r>
          </a:p>
          <a:p>
            <a:pPr algn="just"/>
            <a:endParaRPr lang="lt-LT" sz="1400" dirty="0">
              <a:solidFill>
                <a:schemeClr val="tx1"/>
              </a:solidFill>
            </a:endParaRPr>
          </a:p>
          <a:p>
            <a:pPr algn="just"/>
            <a:r>
              <a:rPr lang="lt-LT" sz="1400" dirty="0">
                <a:solidFill>
                  <a:schemeClr val="tx1"/>
                </a:solidFill>
              </a:rPr>
              <a:t>„</a:t>
            </a:r>
            <a:r>
              <a:rPr lang="en-US" sz="1400" dirty="0">
                <a:solidFill>
                  <a:schemeClr val="tx1"/>
                </a:solidFill>
              </a:rPr>
              <a:t>39</a:t>
            </a:r>
            <a:r>
              <a:rPr lang="en-US" sz="1400" baseline="30000" dirty="0">
                <a:solidFill>
                  <a:schemeClr val="tx1"/>
                </a:solidFill>
              </a:rPr>
              <a:t>3</a:t>
            </a:r>
            <a:r>
              <a:rPr lang="en-US" sz="1400" dirty="0">
                <a:solidFill>
                  <a:schemeClr val="tx1"/>
                </a:solidFill>
              </a:rPr>
              <a:t>. </a:t>
            </a:r>
            <a:r>
              <a:rPr lang="lt-LT" sz="1400" dirty="0">
                <a:solidFill>
                  <a:schemeClr val="tx1"/>
                </a:solidFill>
              </a:rPr>
              <a:t>turi teisę paprašyti pareiškėjų pateikti įsipareigojimų įvykdymo įrodymus mobiliąja programėle </a:t>
            </a:r>
            <a:r>
              <a:rPr lang="lt-LT" sz="1400" b="1" dirty="0">
                <a:solidFill>
                  <a:schemeClr val="tx1"/>
                </a:solidFill>
              </a:rPr>
              <a:t>„NMA </a:t>
            </a:r>
            <a:r>
              <a:rPr lang="lt-LT" sz="1400" b="1" dirty="0" err="1">
                <a:solidFill>
                  <a:schemeClr val="tx1"/>
                </a:solidFill>
              </a:rPr>
              <a:t>agro</a:t>
            </a:r>
            <a:r>
              <a:rPr lang="lt-LT" sz="1400" b="1" dirty="0">
                <a:solidFill>
                  <a:schemeClr val="tx1"/>
                </a:solidFill>
              </a:rPr>
              <a:t>“</a:t>
            </a:r>
            <a:r>
              <a:rPr lang="lt-LT" sz="1400" dirty="0">
                <a:solidFill>
                  <a:schemeClr val="tx1"/>
                </a:solidFill>
              </a:rPr>
              <a:t>. Pareiškėjams nepateikus šių įrodymų Agentūra privalo kitais būdais įsitikinti, kaip laikomasi įsipareigojimų.“</a:t>
            </a:r>
            <a:r>
              <a:rPr lang="en-US" sz="1400" dirty="0">
                <a:solidFill>
                  <a:schemeClr val="tx1"/>
                </a:solidFill>
              </a:rPr>
              <a:t> </a:t>
            </a:r>
          </a:p>
          <a:p>
            <a:pPr algn="ctr"/>
            <a:endParaRPr lang="lt-LT" dirty="0">
              <a:solidFill>
                <a:schemeClr val="tx1"/>
              </a:solidFill>
            </a:endParaRPr>
          </a:p>
        </p:txBody>
      </p:sp>
    </p:spTree>
    <p:extLst>
      <p:ext uri="{BB962C8B-B14F-4D97-AF65-F5344CB8AC3E}">
        <p14:creationId xmlns:p14="http://schemas.microsoft.com/office/powerpoint/2010/main" val="917452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E81224-DD53-41E5-8180-807B29C05AB6}"/>
              </a:ext>
            </a:extLst>
          </p:cNvPr>
          <p:cNvSpPr/>
          <p:nvPr/>
        </p:nvSpPr>
        <p:spPr>
          <a:xfrm>
            <a:off x="251520" y="908720"/>
            <a:ext cx="8640960" cy="830997"/>
          </a:xfrm>
          <a:prstGeom prst="rect">
            <a:avLst/>
          </a:prstGeom>
        </p:spPr>
        <p:txBody>
          <a:bodyPr wrap="square">
            <a:spAutoFit/>
          </a:bodyPr>
          <a:lstStyle/>
          <a:p>
            <a:pPr>
              <a:defRPr/>
            </a:pPr>
            <a:r>
              <a:rPr lang="lt-LT" sz="2400" b="1" cap="all" dirty="0">
                <a:solidFill>
                  <a:srgbClr val="009900"/>
                </a:solidFill>
              </a:rPr>
              <a:t>SU „NATURA 2000“ IR VANDENS PAGRINDŲ DIREKTYVA SUSIJUSIOS IŠMOKOS (1)</a:t>
            </a:r>
            <a:endParaRPr lang="lt-LT" sz="2400" b="1" dirty="0">
              <a:solidFill>
                <a:srgbClr val="009900"/>
              </a:solidFill>
              <a:latin typeface="Arial"/>
            </a:endParaRPr>
          </a:p>
        </p:txBody>
      </p:sp>
      <p:sp>
        <p:nvSpPr>
          <p:cNvPr id="2" name="Rectangle 1">
            <a:extLst>
              <a:ext uri="{FF2B5EF4-FFF2-40B4-BE49-F238E27FC236}">
                <a16:creationId xmlns:a16="http://schemas.microsoft.com/office/drawing/2014/main" id="{64ABF40C-228F-4B5F-A0DE-EA552ACE638A}"/>
              </a:ext>
            </a:extLst>
          </p:cNvPr>
          <p:cNvSpPr/>
          <p:nvPr/>
        </p:nvSpPr>
        <p:spPr>
          <a:xfrm>
            <a:off x="467544" y="1739717"/>
            <a:ext cx="8208912" cy="4262705"/>
          </a:xfrm>
          <a:prstGeom prst="rect">
            <a:avLst/>
          </a:prstGeom>
        </p:spPr>
        <p:txBody>
          <a:bodyPr wrap="square">
            <a:spAutoFit/>
          </a:bodyPr>
          <a:lstStyle/>
          <a:p>
            <a:pPr algn="just"/>
            <a:r>
              <a:rPr lang="lt-LT" sz="1600" b="1" dirty="0">
                <a:latin typeface="+mn-lt"/>
              </a:rPr>
              <a:t>Pakeista:</a:t>
            </a:r>
          </a:p>
          <a:p>
            <a:pPr algn="just"/>
            <a:endParaRPr lang="lt-LT" sz="800" dirty="0">
              <a:latin typeface="+mn-lt"/>
            </a:endParaRPr>
          </a:p>
          <a:p>
            <a:pPr algn="just"/>
            <a:r>
              <a:rPr lang="lt-LT" sz="1300" dirty="0">
                <a:latin typeface="+mn-lt"/>
              </a:rPr>
              <a:t>„</a:t>
            </a:r>
            <a:r>
              <a:rPr lang="lt-LT" sz="1300" dirty="0"/>
              <a:t>10.4.1.1.1. pievas (kodai GPŽ, GPA, DGP), žolinius azotą kaupiančius augalus ariamojoje žemėje (visi klasifikatoriaus III grupės kodai) </a:t>
            </a:r>
            <a:r>
              <a:rPr lang="lt-LT" sz="1300" b="1" dirty="0"/>
              <a:t>nušienauti bent 1 kartą per metus nuo einamųjų metų birželio 15 d. iki spalio 30 d. </a:t>
            </a:r>
            <a:r>
              <a:rPr lang="lt-LT" sz="1300" dirty="0"/>
              <a:t>(įskaitytinai) </a:t>
            </a:r>
            <a:r>
              <a:rPr lang="lt-LT" sz="1300" b="1" dirty="0"/>
              <a:t>arba nuganyti </a:t>
            </a:r>
            <a:r>
              <a:rPr lang="lt-LT" sz="1300" dirty="0"/>
              <a:t>(deklaruojamuose laukuose yra būtini gyvulių buvimo lauke požymiai – ekskrementų liekanos, išguldyta ir (arba) nuėsta žolė ar kiti požymiai). Jeigu pareiškėjo arba jo valdos partnerio ar valdoje registruoto šeimos nario einamųjų metų laikotarpiu </a:t>
            </a:r>
            <a:r>
              <a:rPr lang="lt-LT" sz="1300" b="1" dirty="0"/>
              <a:t>nuo sausio 1 d. iki birželio 30 d. </a:t>
            </a:r>
            <a:r>
              <a:rPr lang="lt-LT" sz="1300" dirty="0"/>
              <a:t>laikytų žolėdžių ūkinių gyvūnų vidurkis sudarė </a:t>
            </a:r>
            <a:r>
              <a:rPr lang="lt-LT" sz="1300" b="1" dirty="0"/>
              <a:t>ne mažiau kaip 0,3 SG </a:t>
            </a:r>
            <a:r>
              <a:rPr lang="lt-LT" sz="1300" dirty="0"/>
              <a:t>hektarui (vertinamas visų deklaruojamų pievų plotų ir laikytų žolėdžių ūkinių gyvūnų (galvijų, arklių, avių, ožkų, danielių, dėmėtųjų elnių, tauriųjų elnių, Dovydo elnių, bizonų, stumbrų) santykis), pievų plotuose ganymo sezono metu </a:t>
            </a:r>
            <a:r>
              <a:rPr lang="lt-LT" sz="1300" b="1" dirty="0"/>
              <a:t>yra ganoma</a:t>
            </a:r>
            <a:r>
              <a:rPr lang="lt-LT" sz="1300" dirty="0"/>
              <a:t>, šių plotų </a:t>
            </a:r>
            <a:r>
              <a:rPr lang="lt-LT" sz="1300" b="1" dirty="0"/>
              <a:t>nebūtina papildomai šienauti</a:t>
            </a:r>
            <a:r>
              <a:rPr lang="lt-LT" sz="1300" dirty="0"/>
              <a:t>, o po ganymo lauke likęs nedidelis nenuėstos žolės kiekis nebus laikomas neatitikimu reikalavimams. Tais atvejais, kai ūkinių gyvūnų vidurkis sudarė </a:t>
            </a:r>
            <a:r>
              <a:rPr lang="lt-LT" sz="1300" b="1" dirty="0"/>
              <a:t>mažiau nei 0,3 SG </a:t>
            </a:r>
            <a:r>
              <a:rPr lang="lt-LT" sz="1300" dirty="0"/>
              <a:t>hektarui, likusi po ganymo žolė (šienas, žalioji masė ar kt.) </a:t>
            </a:r>
            <a:r>
              <a:rPr lang="lt-LT" sz="1300" b="1" dirty="0"/>
              <a:t>turi būti nušienauta ir sutvarkyta (išvežta iš lauko)</a:t>
            </a:r>
            <a:r>
              <a:rPr lang="lt-LT" sz="1300" dirty="0"/>
              <a:t>;“</a:t>
            </a:r>
            <a:endParaRPr lang="lt-LT" sz="1300" b="1" dirty="0">
              <a:latin typeface="+mn-lt"/>
            </a:endParaRPr>
          </a:p>
          <a:p>
            <a:pPr algn="just"/>
            <a:endParaRPr lang="lt-LT" sz="1300" b="1" dirty="0">
              <a:latin typeface="+mn-lt"/>
            </a:endParaRPr>
          </a:p>
          <a:p>
            <a:pPr algn="just"/>
            <a:r>
              <a:rPr lang="lt-LT" sz="1300" dirty="0">
                <a:latin typeface="+mn-lt"/>
              </a:rPr>
              <a:t>„</a:t>
            </a:r>
            <a:r>
              <a:rPr lang="lt-LT" sz="1300" dirty="0"/>
              <a:t>10.4.1.1.1</a:t>
            </a:r>
            <a:r>
              <a:rPr lang="lt-LT" sz="1300" baseline="30000" dirty="0"/>
              <a:t>1</a:t>
            </a:r>
            <a:r>
              <a:rPr lang="lt-LT" sz="1300" dirty="0"/>
              <a:t>. šienavimo metu nupjauta žolė (šienas, žalioji masė ar kt.) ganyklose arba pievose turi būti sutvarkyta (išvežta iš lauko), </a:t>
            </a:r>
            <a:r>
              <a:rPr lang="lt-LT" sz="1300" b="1" dirty="0"/>
              <a:t>mulčiuoti (smulkinti ir paskleisti) draudžiama</a:t>
            </a:r>
            <a:r>
              <a:rPr lang="lt-LT" sz="1300" dirty="0"/>
              <a:t>, </a:t>
            </a:r>
            <a:r>
              <a:rPr lang="lt-LT" sz="1300" b="1" dirty="0">
                <a:solidFill>
                  <a:srgbClr val="FF0000"/>
                </a:solidFill>
              </a:rPr>
              <a:t>išskyrus</a:t>
            </a:r>
            <a:r>
              <a:rPr lang="lt-LT" sz="1300" dirty="0"/>
              <a:t> žolės likučius ganytuose plotuose, kai pareiškėjų (arba jų valdos partnerio ar valdoje registruoto šeimos nario) einamųjų metų laikotarpiu </a:t>
            </a:r>
            <a:r>
              <a:rPr lang="lt-LT" sz="1300" b="1" dirty="0"/>
              <a:t>nuo sausio 1 d. iki birželio 30 d. </a:t>
            </a:r>
            <a:r>
              <a:rPr lang="lt-LT" sz="1300" dirty="0"/>
              <a:t>laikytų žolėdžių ūkinių gyvūnų vidurkis sudarė </a:t>
            </a:r>
            <a:r>
              <a:rPr lang="lt-LT" sz="1300" b="1" dirty="0"/>
              <a:t>ne mažiau kaip 0,5 SG </a:t>
            </a:r>
            <a:r>
              <a:rPr lang="lt-LT" sz="1300" dirty="0"/>
              <a:t>hektarui (vertinamas visų deklaruojamų pievų plotų ir laikytų žolėdžių ūkinių gyvūnų (galvijų, arklių, avių, ožkų, danielių, dėmėtųjų elnių, tauriųjų elnių, Dovydo elnių, bizonų, stumbrų) santykis);“</a:t>
            </a:r>
            <a:endParaRPr lang="lt-LT" sz="1300" b="1" dirty="0">
              <a:latin typeface="+mn-lt"/>
            </a:endParaRPr>
          </a:p>
        </p:txBody>
      </p:sp>
    </p:spTree>
    <p:extLst>
      <p:ext uri="{BB962C8B-B14F-4D97-AF65-F5344CB8AC3E}">
        <p14:creationId xmlns:p14="http://schemas.microsoft.com/office/powerpoint/2010/main" val="283172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E81224-DD53-41E5-8180-807B29C05AB6}"/>
              </a:ext>
            </a:extLst>
          </p:cNvPr>
          <p:cNvSpPr/>
          <p:nvPr/>
        </p:nvSpPr>
        <p:spPr>
          <a:xfrm>
            <a:off x="251520" y="908720"/>
            <a:ext cx="8640960" cy="830997"/>
          </a:xfrm>
          <a:prstGeom prst="rect">
            <a:avLst/>
          </a:prstGeom>
        </p:spPr>
        <p:txBody>
          <a:bodyPr wrap="square">
            <a:spAutoFit/>
          </a:bodyPr>
          <a:lstStyle/>
          <a:p>
            <a:pPr>
              <a:defRPr/>
            </a:pPr>
            <a:r>
              <a:rPr lang="lt-LT" sz="2400" b="1" cap="all" dirty="0">
                <a:solidFill>
                  <a:srgbClr val="009900"/>
                </a:solidFill>
              </a:rPr>
              <a:t>SU „NATURA 2000“ IR VANDENS PAGRINDŲ DIREKTYVA SUSIJUSIOS IŠMOKOS (2)</a:t>
            </a:r>
            <a:endParaRPr lang="lt-LT" sz="2400" b="1" dirty="0">
              <a:solidFill>
                <a:srgbClr val="009900"/>
              </a:solidFill>
              <a:latin typeface="Arial"/>
            </a:endParaRPr>
          </a:p>
        </p:txBody>
      </p:sp>
      <p:sp>
        <p:nvSpPr>
          <p:cNvPr id="2" name="TextBox 1">
            <a:extLst>
              <a:ext uri="{FF2B5EF4-FFF2-40B4-BE49-F238E27FC236}">
                <a16:creationId xmlns:a16="http://schemas.microsoft.com/office/drawing/2014/main" id="{3C5344E5-8488-4BC9-B3BB-C8E086454236}"/>
              </a:ext>
            </a:extLst>
          </p:cNvPr>
          <p:cNvSpPr txBox="1"/>
          <p:nvPr/>
        </p:nvSpPr>
        <p:spPr>
          <a:xfrm>
            <a:off x="467544" y="1739717"/>
            <a:ext cx="8136904" cy="4339650"/>
          </a:xfrm>
          <a:prstGeom prst="rect">
            <a:avLst/>
          </a:prstGeom>
          <a:noFill/>
        </p:spPr>
        <p:txBody>
          <a:bodyPr wrap="square" rtlCol="0">
            <a:spAutoFit/>
          </a:bodyPr>
          <a:lstStyle/>
          <a:p>
            <a:pPr algn="just"/>
            <a:r>
              <a:rPr lang="lt-LT" sz="1600" b="1" dirty="0"/>
              <a:t>Pakeista:</a:t>
            </a:r>
          </a:p>
          <a:p>
            <a:pPr algn="just"/>
            <a:endParaRPr lang="lt-LT" sz="800" b="1" dirty="0"/>
          </a:p>
          <a:p>
            <a:pPr algn="just"/>
            <a:r>
              <a:rPr lang="lt-LT" sz="1200" dirty="0"/>
              <a:t>„10.4.1.1.2. nuo einamųjų metų </a:t>
            </a:r>
            <a:r>
              <a:rPr lang="lt-LT" sz="1200" b="1" dirty="0"/>
              <a:t>sausio 1 d. iki rugpjūčio 1 d. juodajame pūdyme </a:t>
            </a:r>
            <a:r>
              <a:rPr lang="lt-LT" sz="1200" dirty="0"/>
              <a:t>nevykdoma jokia žemės ūkio gamyba (t. y. sėja, auginimas ir derliaus nuėmimas) einamųjų metų produkcijai gauti. Juodasis pūdymas turi būti periodiškai įdirbamas taip, jog jame nebūtų subrendusių ir žydėjimo stadiją pasiekusių piktžolių. Nuo einamųjų metų </a:t>
            </a:r>
            <a:r>
              <a:rPr lang="lt-LT" sz="1200" b="1" dirty="0"/>
              <a:t>sausio 1 d. iki rugpjūčio 1 d. žaliajame pūdyme </a:t>
            </a:r>
            <a:r>
              <a:rPr lang="lt-LT" sz="1200" dirty="0"/>
              <a:t>nevykdoma jokia žemės ūkio gamyba einamųjų metų produkcijai gauti, t. y negali būti ganomi gyvuliai, šienaujama žolė (išskyrus žaliosios masės susmulkinimą ir įterpimą į dirvą). Žaliajame pūdyme auginami žemės ūkio augalai ne vėliau kaip iki einamųjų metų </a:t>
            </a:r>
            <a:r>
              <a:rPr lang="lt-LT" sz="1200" b="1" dirty="0"/>
              <a:t>rugsėjo 1 d. turi būti įterpiami į dirvą </a:t>
            </a:r>
            <a:r>
              <a:rPr lang="lt-LT" sz="1200" dirty="0"/>
              <a:t>(žaliosios masės susmulkinimas ir įterpimas į dirvą nėra laikomas žemės ūkio gamybos vykdymu), o prieš įterpiant į dirvą, draudžiama nuimti šių augalų derlių;</a:t>
            </a:r>
          </a:p>
          <a:p>
            <a:pPr algn="just"/>
            <a:endParaRPr lang="lt-LT" sz="1200" dirty="0"/>
          </a:p>
          <a:p>
            <a:pPr algn="just"/>
            <a:r>
              <a:rPr lang="lt-LT" sz="1200" dirty="0"/>
              <a:t>„10.4.1.1.3. sodų ir uogynų tarpueilius (išskyrus tuos tarpueilius, kuriuose yra pieva) periodiškai įdirbti (mechaniškai arba chemiškai) taip, kad juose būtų sunaikintos piktžolės. Sodų ir uogynų (deklaruojamų TI klasifikatoriaus kodais: OBS, KRS, SLS, VYS, TRS, KTS, ASU, JSU, RSU, BSU, AVU, ARU, SVU, ŠIU, GEU, BKU, SPU, PUU, ŠAU, ERK, GUD, ŠRM, SMD, AKT, RŠT, SOM, UOM) tarpueilius, kuriuose yra pieva, nušienauti ne mažiau kaip 1 kartą per metus nuo einamųjų metų </a:t>
            </a:r>
            <a:r>
              <a:rPr lang="lt-LT" sz="1200" b="1" dirty="0"/>
              <a:t>birželio 15 d. iki spalio 30 d. </a:t>
            </a:r>
            <a:r>
              <a:rPr lang="lt-LT" sz="1200" dirty="0"/>
              <a:t>Soduose ir uogynuose iš deklaruojamų laukų ploto iki minėtos datos pašalinti negyvus vaismedžius, vaiskrūmius ir jų liekanas;“.</a:t>
            </a:r>
          </a:p>
          <a:p>
            <a:pPr algn="just"/>
            <a:endParaRPr lang="lt-LT" sz="1200" dirty="0"/>
          </a:p>
          <a:p>
            <a:pPr algn="just"/>
            <a:r>
              <a:rPr lang="lt-LT" sz="1200" dirty="0"/>
              <a:t>„10.4.1.1.3</a:t>
            </a:r>
            <a:r>
              <a:rPr lang="lt-LT" sz="1200" baseline="30000" dirty="0"/>
              <a:t>1</a:t>
            </a:r>
            <a:r>
              <a:rPr lang="lt-LT" sz="1200" dirty="0"/>
              <a:t>. šienavimo metu nupjauta žolė (šienas, žalioji masė ar kt.) sodų ir uogynų tarpueiliuose, kuriuose yra pieva, turi būti sutvarkyta (išvežta iš lauko </a:t>
            </a:r>
            <a:r>
              <a:rPr lang="lt-LT" sz="1200" b="1" dirty="0"/>
              <a:t>iki spalio 30 d.</a:t>
            </a:r>
            <a:r>
              <a:rPr lang="lt-LT" sz="1200" dirty="0"/>
              <a:t>);“.</a:t>
            </a:r>
          </a:p>
          <a:p>
            <a:pPr algn="just"/>
            <a:endParaRPr lang="lt-LT" sz="1200" dirty="0"/>
          </a:p>
          <a:p>
            <a:pPr algn="just"/>
            <a:r>
              <a:rPr lang="lt-LT" sz="1200" dirty="0"/>
              <a:t>„10.4.1.1.4. Nemuno deltos užliejamų pievų teritorijoje, kuri priskiriama prie vietovių, kuriose esama specifinių kliūčių, kategorijos (Lumpėnų, Stoniškių, Kintų ir Rusnės seniūnijose), žolės ritinius išvežti iš laukų </a:t>
            </a:r>
            <a:r>
              <a:rPr lang="lt-LT" sz="1200" b="1" dirty="0"/>
              <a:t>iki spalio 30 d.</a:t>
            </a:r>
            <a:r>
              <a:rPr lang="lt-LT" sz="1200" dirty="0"/>
              <a:t>;“.</a:t>
            </a:r>
          </a:p>
        </p:txBody>
      </p:sp>
    </p:spTree>
    <p:extLst>
      <p:ext uri="{BB962C8B-B14F-4D97-AF65-F5344CB8AC3E}">
        <p14:creationId xmlns:p14="http://schemas.microsoft.com/office/powerpoint/2010/main" val="1975106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E81224-DD53-41E5-8180-807B29C05AB6}"/>
              </a:ext>
            </a:extLst>
          </p:cNvPr>
          <p:cNvSpPr/>
          <p:nvPr/>
        </p:nvSpPr>
        <p:spPr>
          <a:xfrm>
            <a:off x="251520" y="908720"/>
            <a:ext cx="8640960" cy="830997"/>
          </a:xfrm>
          <a:prstGeom prst="rect">
            <a:avLst/>
          </a:prstGeom>
        </p:spPr>
        <p:txBody>
          <a:bodyPr wrap="square">
            <a:spAutoFit/>
          </a:bodyPr>
          <a:lstStyle/>
          <a:p>
            <a:pPr>
              <a:defRPr/>
            </a:pPr>
            <a:r>
              <a:rPr lang="lt-LT" sz="2400" b="1" cap="all" dirty="0">
                <a:solidFill>
                  <a:srgbClr val="009900"/>
                </a:solidFill>
              </a:rPr>
              <a:t>SU „NATURA 2000“ IR VANDENS PAGRINDŲ DIREKTYVA SUSIJUSIOS IŠMOKOS (3)</a:t>
            </a:r>
            <a:endParaRPr lang="lt-LT" sz="2400" b="1" dirty="0">
              <a:solidFill>
                <a:srgbClr val="009900"/>
              </a:solidFill>
              <a:latin typeface="Arial"/>
            </a:endParaRPr>
          </a:p>
        </p:txBody>
      </p:sp>
      <p:sp>
        <p:nvSpPr>
          <p:cNvPr id="3" name="Rectangle 2">
            <a:extLst>
              <a:ext uri="{FF2B5EF4-FFF2-40B4-BE49-F238E27FC236}">
                <a16:creationId xmlns:a16="http://schemas.microsoft.com/office/drawing/2014/main" id="{D51A82EF-46E5-43A1-BE5D-0E2083CD8C3D}"/>
              </a:ext>
            </a:extLst>
          </p:cNvPr>
          <p:cNvSpPr/>
          <p:nvPr/>
        </p:nvSpPr>
        <p:spPr>
          <a:xfrm>
            <a:off x="539552" y="1745453"/>
            <a:ext cx="8064896" cy="4585871"/>
          </a:xfrm>
          <a:prstGeom prst="rect">
            <a:avLst/>
          </a:prstGeom>
        </p:spPr>
        <p:txBody>
          <a:bodyPr wrap="square">
            <a:spAutoFit/>
          </a:bodyPr>
          <a:lstStyle/>
          <a:p>
            <a:pPr algn="just">
              <a:spcBef>
                <a:spcPts val="0"/>
              </a:spcBef>
              <a:spcAft>
                <a:spcPts val="0"/>
              </a:spcAft>
            </a:pPr>
            <a:r>
              <a:rPr lang="lt-LT" sz="1600" b="1" dirty="0">
                <a:latin typeface="+mn-lt"/>
              </a:rPr>
              <a:t>Pakeista:</a:t>
            </a:r>
          </a:p>
          <a:p>
            <a:pPr algn="just">
              <a:spcBef>
                <a:spcPts val="0"/>
              </a:spcBef>
              <a:spcAft>
                <a:spcPts val="0"/>
              </a:spcAft>
            </a:pPr>
            <a:endParaRPr lang="lt-LT" sz="1400" dirty="0">
              <a:latin typeface="+mn-lt"/>
            </a:endParaRPr>
          </a:p>
          <a:p>
            <a:pPr algn="just">
              <a:spcBef>
                <a:spcPts val="0"/>
              </a:spcBef>
              <a:spcAft>
                <a:spcPts val="0"/>
              </a:spcAft>
            </a:pPr>
            <a:r>
              <a:rPr lang="lt-LT" sz="1400" dirty="0"/>
              <a:t>10.4.1.4. ūkiai, tręšiantys organinėmis ir (arba) mineralinėmis trąšomis iki 30 ha žemės ūkio naudmenų per kalendorinius metus, ūkiai, valdoje naudojantys kalkinimo medžiagas, privalo pildyti  Programos priemonės „Agrarinė aplinkosauga ir klimatas“ įgyvendinimo taisyklių, patvirtintų Lietuvos Respublikos žemės ūkio ministro 2015 m. balandžio 3 d. įsakymu Nr. 3D-254 „Dėl Lietuvos kaimo plėtros 2014–2020 metų programos priemonės „Agrarinė aplinkosauga ir klimatas“ įgyvendinimo taisyklių patvirtinimo“, 2 priede nurodytą </a:t>
            </a:r>
            <a:r>
              <a:rPr lang="lt-LT" sz="1400" b="1" dirty="0"/>
              <a:t>Trąšų ir kalkinimo medžiagų naudojimo apskaitos žurnalą</a:t>
            </a:r>
            <a:r>
              <a:rPr lang="lt-LT" sz="1400" dirty="0"/>
              <a:t>. Žurnalas turi būti užpildytas </a:t>
            </a:r>
            <a:r>
              <a:rPr lang="lt-LT" sz="1400" b="1" dirty="0"/>
              <a:t>(pildo pats pareiškėjas arba su seniūnijos darbuotojų pagalba)</a:t>
            </a:r>
            <a:r>
              <a:rPr lang="lt-LT" sz="1400" dirty="0"/>
              <a:t> per 5 darbo dienas </a:t>
            </a:r>
            <a:r>
              <a:rPr lang="lt-LT" sz="1400" b="1" dirty="0"/>
              <a:t>atskirame PPIS modulyje</a:t>
            </a:r>
            <a:r>
              <a:rPr lang="lt-LT" sz="1400" dirty="0"/>
              <a:t>. Žurnalas turi būti saugomas visą prisiimtų įsipareigojimų laikotarpį ir metus jam pasibaigus;“.</a:t>
            </a:r>
          </a:p>
          <a:p>
            <a:pPr algn="just">
              <a:spcBef>
                <a:spcPts val="0"/>
              </a:spcBef>
              <a:spcAft>
                <a:spcPts val="0"/>
              </a:spcAft>
            </a:pPr>
            <a:endParaRPr lang="lt-LT" sz="1400" dirty="0"/>
          </a:p>
          <a:p>
            <a:pPr algn="just">
              <a:spcBef>
                <a:spcPts val="0"/>
              </a:spcBef>
              <a:spcAft>
                <a:spcPts val="0"/>
              </a:spcAft>
            </a:pPr>
            <a:r>
              <a:rPr lang="lt-LT" sz="1400" dirty="0"/>
              <a:t>„10.4.1.6. pareiškėjai, kurie valdose privalo laikytis nustatytų ganymo ar šienavimo terminų tvarkydami pievas ir (ar) ganyklas, privalo pildyti </a:t>
            </a:r>
            <a:r>
              <a:rPr lang="lt-LT" sz="1400" b="1" dirty="0"/>
              <a:t>Pievų ir (ar) ganyklų tvarkymo darbų registracijos žurnalą</a:t>
            </a:r>
            <a:r>
              <a:rPr lang="lt-LT" sz="1400" dirty="0"/>
              <a:t> (toliau – žurnalas), kurio forma pateikta šių taisyklių 2  priede, nurodydami šienavimo datą. Atlikus pievų ir (ar) ganyklų tvarkymo darbus, žurnalas užpildomas </a:t>
            </a:r>
            <a:r>
              <a:rPr lang="lt-LT" sz="1400" b="1" dirty="0"/>
              <a:t>(pildo pats pareiškėjas arba su seniūnijos darbuotojų pagalba) </a:t>
            </a:r>
            <a:r>
              <a:rPr lang="lt-LT" sz="1400" dirty="0"/>
              <a:t>ne vėliau kaip per 3 darbo dienas </a:t>
            </a:r>
            <a:r>
              <a:rPr lang="lt-LT" sz="1400" b="1" dirty="0"/>
              <a:t>atskirame PPIS modulyje</a:t>
            </a:r>
            <a:r>
              <a:rPr lang="lt-LT" sz="1400" dirty="0"/>
              <a:t>. Žurnalas turi būti saugomas visą prisiimtų įsipareigojimų laikotarpį ir metus jam pasibaigus;“.</a:t>
            </a:r>
            <a:endParaRPr lang="en-US" sz="1400" dirty="0"/>
          </a:p>
          <a:p>
            <a:pPr algn="just">
              <a:spcBef>
                <a:spcPts val="0"/>
              </a:spcBef>
              <a:spcAft>
                <a:spcPts val="0"/>
              </a:spcAft>
            </a:pPr>
            <a:endParaRPr lang="lt-LT" sz="1200" dirty="0">
              <a:latin typeface="+mn-lt"/>
            </a:endParaRPr>
          </a:p>
          <a:p>
            <a:pPr algn="just">
              <a:spcBef>
                <a:spcPts val="0"/>
              </a:spcBef>
              <a:spcAft>
                <a:spcPts val="0"/>
              </a:spcAft>
            </a:pPr>
            <a:endParaRPr lang="lt-LT" sz="1200" dirty="0">
              <a:latin typeface="+mn-lt"/>
            </a:endParaRPr>
          </a:p>
        </p:txBody>
      </p:sp>
    </p:spTree>
    <p:extLst>
      <p:ext uri="{BB962C8B-B14F-4D97-AF65-F5344CB8AC3E}">
        <p14:creationId xmlns:p14="http://schemas.microsoft.com/office/powerpoint/2010/main" val="1660272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E81224-DD53-41E5-8180-807B29C05AB6}"/>
              </a:ext>
            </a:extLst>
          </p:cNvPr>
          <p:cNvSpPr/>
          <p:nvPr/>
        </p:nvSpPr>
        <p:spPr>
          <a:xfrm>
            <a:off x="251520" y="908720"/>
            <a:ext cx="8640960" cy="830997"/>
          </a:xfrm>
          <a:prstGeom prst="rect">
            <a:avLst/>
          </a:prstGeom>
        </p:spPr>
        <p:txBody>
          <a:bodyPr wrap="square">
            <a:spAutoFit/>
          </a:bodyPr>
          <a:lstStyle/>
          <a:p>
            <a:pPr>
              <a:defRPr/>
            </a:pPr>
            <a:r>
              <a:rPr lang="lt-LT" sz="2400" b="1" cap="all" dirty="0">
                <a:solidFill>
                  <a:srgbClr val="009900"/>
                </a:solidFill>
              </a:rPr>
              <a:t>SU „NATURA 2000“ IR VANDENS PAGRINDŲ DIREKTYVA SUSIJUSIOS IŠMOKOS (4)</a:t>
            </a:r>
            <a:endParaRPr lang="lt-LT" sz="2400" b="1" dirty="0">
              <a:solidFill>
                <a:srgbClr val="009900"/>
              </a:solidFill>
              <a:latin typeface="Arial"/>
            </a:endParaRPr>
          </a:p>
        </p:txBody>
      </p:sp>
      <p:sp>
        <p:nvSpPr>
          <p:cNvPr id="3" name="Rectangle 2">
            <a:extLst>
              <a:ext uri="{FF2B5EF4-FFF2-40B4-BE49-F238E27FC236}">
                <a16:creationId xmlns:a16="http://schemas.microsoft.com/office/drawing/2014/main" id="{D51A82EF-46E5-43A1-BE5D-0E2083CD8C3D}"/>
              </a:ext>
            </a:extLst>
          </p:cNvPr>
          <p:cNvSpPr/>
          <p:nvPr/>
        </p:nvSpPr>
        <p:spPr>
          <a:xfrm>
            <a:off x="539552" y="1917407"/>
            <a:ext cx="8064896" cy="4031873"/>
          </a:xfrm>
          <a:prstGeom prst="rect">
            <a:avLst/>
          </a:prstGeom>
        </p:spPr>
        <p:txBody>
          <a:bodyPr wrap="square">
            <a:spAutoFit/>
          </a:bodyPr>
          <a:lstStyle/>
          <a:p>
            <a:pPr algn="just">
              <a:spcBef>
                <a:spcPts val="0"/>
              </a:spcBef>
              <a:spcAft>
                <a:spcPts val="0"/>
              </a:spcAft>
            </a:pPr>
            <a:r>
              <a:rPr lang="lt-LT" sz="1600" b="1" dirty="0">
                <a:latin typeface="+mn-lt"/>
              </a:rPr>
              <a:t>Papildyta nauju papunkčiu:</a:t>
            </a:r>
          </a:p>
          <a:p>
            <a:pPr algn="just">
              <a:spcBef>
                <a:spcPts val="0"/>
              </a:spcBef>
              <a:spcAft>
                <a:spcPts val="0"/>
              </a:spcAft>
            </a:pPr>
            <a:endParaRPr lang="lt-LT" sz="1600" dirty="0">
              <a:latin typeface="+mn-lt"/>
            </a:endParaRPr>
          </a:p>
          <a:p>
            <a:pPr algn="just">
              <a:spcBef>
                <a:spcPts val="0"/>
              </a:spcBef>
              <a:spcAft>
                <a:spcPts val="0"/>
              </a:spcAft>
            </a:pPr>
            <a:endParaRPr lang="lt-LT" sz="1600" dirty="0">
              <a:latin typeface="+mn-lt"/>
            </a:endParaRPr>
          </a:p>
          <a:p>
            <a:pPr algn="just"/>
            <a:r>
              <a:rPr lang="lt-LT" sz="1600" dirty="0">
                <a:latin typeface="+mn-lt"/>
              </a:rPr>
              <a:t>„</a:t>
            </a:r>
            <a:r>
              <a:rPr lang="lt-LT" sz="1600" dirty="0"/>
              <a:t>15.5. Jeigu šienavimo ar ganymo terminai konkrečioje teritorijoje nėra reglamentuojami (specialiosiose žemės ir miško naudojimo sąlygose, saugomos teritorijos nuostatuose, apsaugos reglamentuose, saugomos teritorijos planavimo dokumentuose, apsaugos sutartyse su privačios žemės savininkais ar valstybinės žemės valdytojais), šienavimas pradedamas </a:t>
            </a:r>
            <a:r>
              <a:rPr lang="lt-LT" sz="1600" b="1" dirty="0"/>
              <a:t>nuo birželio 15 d</a:t>
            </a:r>
            <a:r>
              <a:rPr lang="lt-LT" sz="1600" dirty="0"/>
              <a:t>. ir užbaigiamas </a:t>
            </a:r>
            <a:r>
              <a:rPr lang="lt-LT" sz="1600" b="1" dirty="0"/>
              <a:t>iki spalio 30 d. </a:t>
            </a:r>
            <a:r>
              <a:rPr lang="lt-LT" sz="1600" dirty="0"/>
              <a:t>(jei ganomi gyvuliai – </a:t>
            </a:r>
            <a:r>
              <a:rPr lang="lt-LT" sz="1600" b="1" u="sng" dirty="0"/>
              <a:t>ganiavos terminas nenustatomas</a:t>
            </a:r>
            <a:r>
              <a:rPr lang="lt-LT" sz="1600" dirty="0"/>
              <a:t>).</a:t>
            </a:r>
          </a:p>
          <a:p>
            <a:pPr algn="just"/>
            <a:endParaRPr lang="lt-LT" sz="1600" dirty="0"/>
          </a:p>
          <a:p>
            <a:r>
              <a:rPr lang="lt-LT" sz="1600" dirty="0"/>
              <a:t>Pagal priemonės „Agrarinė aplinkosauga ir klimatas“ veiklas deklaruojamuose plotuose, patenkančiuose į „</a:t>
            </a:r>
            <a:r>
              <a:rPr lang="lt-LT" sz="1600" dirty="0" err="1"/>
              <a:t>Natura</a:t>
            </a:r>
            <a:r>
              <a:rPr lang="lt-LT" sz="1600" dirty="0"/>
              <a:t> 2000“ teritorijas, pareiškėjas privalo laikytis priemonės „Agrarinė aplinkosauga ir klimatas“ veiklų taisyklėse nurodytų šienavimo ir ganymo terminų.“</a:t>
            </a:r>
          </a:p>
          <a:p>
            <a:pPr indent="457200" algn="just">
              <a:spcBef>
                <a:spcPts val="0"/>
              </a:spcBef>
              <a:spcAft>
                <a:spcPts val="0"/>
              </a:spcAft>
            </a:pPr>
            <a:endParaRPr lang="lt-LT" sz="1600" dirty="0">
              <a:latin typeface="+mn-lt"/>
            </a:endParaRPr>
          </a:p>
          <a:p>
            <a:pPr algn="just">
              <a:spcBef>
                <a:spcPts val="0"/>
              </a:spcBef>
              <a:spcAft>
                <a:spcPts val="0"/>
              </a:spcAft>
            </a:pPr>
            <a:endParaRPr lang="lt-LT" sz="1600" dirty="0">
              <a:latin typeface="+mn-lt"/>
            </a:endParaRPr>
          </a:p>
        </p:txBody>
      </p:sp>
    </p:spTree>
    <p:extLst>
      <p:ext uri="{BB962C8B-B14F-4D97-AF65-F5344CB8AC3E}">
        <p14:creationId xmlns:p14="http://schemas.microsoft.com/office/powerpoint/2010/main" val="2493776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18" name="Rectangle 8">
            <a:extLst>
              <a:ext uri="{FF2B5EF4-FFF2-40B4-BE49-F238E27FC236}">
                <a16:creationId xmlns:a16="http://schemas.microsoft.com/office/drawing/2014/main" id="{AE3C40F4-FBF3-477D-AEBE-AC618C4DA558}"/>
              </a:ext>
            </a:extLst>
          </p:cNvPr>
          <p:cNvSpPr>
            <a:spLocks noChangeArrowheads="1"/>
          </p:cNvSpPr>
          <p:nvPr/>
        </p:nvSpPr>
        <p:spPr bwMode="auto">
          <a:xfrm>
            <a:off x="438593" y="1484784"/>
            <a:ext cx="8240437" cy="48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endParaRPr lang="lt-LT" altLang="lt-LT" sz="2000" u="sng"/>
          </a:p>
        </p:txBody>
      </p:sp>
      <p:sp>
        <p:nvSpPr>
          <p:cNvPr id="10" name="Rectangle 9">
            <a:extLst>
              <a:ext uri="{FF2B5EF4-FFF2-40B4-BE49-F238E27FC236}">
                <a16:creationId xmlns:a16="http://schemas.microsoft.com/office/drawing/2014/main" id="{32E81224-DD53-41E5-8180-807B29C05AB6}"/>
              </a:ext>
            </a:extLst>
          </p:cNvPr>
          <p:cNvSpPr/>
          <p:nvPr/>
        </p:nvSpPr>
        <p:spPr>
          <a:xfrm>
            <a:off x="251520" y="908720"/>
            <a:ext cx="8568952" cy="830997"/>
          </a:xfrm>
          <a:prstGeom prst="rect">
            <a:avLst/>
          </a:prstGeom>
        </p:spPr>
        <p:txBody>
          <a:bodyPr wrap="square">
            <a:spAutoFit/>
          </a:bodyPr>
          <a:lstStyle/>
          <a:p>
            <a:pPr>
              <a:defRPr/>
            </a:pPr>
            <a:r>
              <a:rPr lang="lt-LT" sz="2400" b="1" cap="all" dirty="0">
                <a:solidFill>
                  <a:srgbClr val="009900"/>
                </a:solidFill>
              </a:rPr>
              <a:t>SU „NATURA 2000“ IR VANDENS PAGRINDŲ DIREKTYVA SUSIJUSIOS IŠMOKOS (5)</a:t>
            </a:r>
            <a:endParaRPr lang="lt-LT" sz="2400" b="1" dirty="0">
              <a:solidFill>
                <a:srgbClr val="009900"/>
              </a:solidFill>
              <a:latin typeface="Arial"/>
            </a:endParaRPr>
          </a:p>
        </p:txBody>
      </p:sp>
      <p:sp>
        <p:nvSpPr>
          <p:cNvPr id="2" name="Rectangle 1">
            <a:extLst>
              <a:ext uri="{FF2B5EF4-FFF2-40B4-BE49-F238E27FC236}">
                <a16:creationId xmlns:a16="http://schemas.microsoft.com/office/drawing/2014/main" id="{DFC4AC68-D2C6-48FF-936B-BC09E357C988}"/>
              </a:ext>
            </a:extLst>
          </p:cNvPr>
          <p:cNvSpPr/>
          <p:nvPr/>
        </p:nvSpPr>
        <p:spPr>
          <a:xfrm>
            <a:off x="598371" y="2004225"/>
            <a:ext cx="7920880" cy="3785652"/>
          </a:xfrm>
          <a:prstGeom prst="rect">
            <a:avLst/>
          </a:prstGeom>
        </p:spPr>
        <p:txBody>
          <a:bodyPr wrap="square">
            <a:spAutoFit/>
          </a:bodyPr>
          <a:lstStyle/>
          <a:p>
            <a:pPr algn="just"/>
            <a:r>
              <a:rPr lang="lt-LT" sz="1600" b="1" dirty="0">
                <a:latin typeface="+mn-lt"/>
              </a:rPr>
              <a:t>Pakeista (dėl sankcijų taikymo):</a:t>
            </a:r>
          </a:p>
          <a:p>
            <a:pPr algn="just"/>
            <a:endParaRPr lang="lt-LT" sz="1600" dirty="0">
              <a:latin typeface="+mn-lt"/>
            </a:endParaRPr>
          </a:p>
          <a:p>
            <a:pPr algn="just"/>
            <a:r>
              <a:rPr lang="lt-LT" sz="1600" dirty="0">
                <a:latin typeface="+mn-lt"/>
              </a:rPr>
              <a:t>„35.6. dėl nustatytų draudimų ar apribojimų, nurodytų </a:t>
            </a:r>
            <a:r>
              <a:rPr lang="lt-LT" sz="1600" b="1" dirty="0">
                <a:latin typeface="+mn-lt"/>
              </a:rPr>
              <a:t>15.1–15.4</a:t>
            </a:r>
            <a:r>
              <a:rPr lang="lt-LT" sz="1600" dirty="0">
                <a:latin typeface="+mn-lt"/>
              </a:rPr>
              <a:t> papunkčiuose ir </a:t>
            </a:r>
            <a:r>
              <a:rPr lang="lt-LT" sz="1600" b="1" dirty="0">
                <a:latin typeface="+mn-lt"/>
              </a:rPr>
              <a:t>17</a:t>
            </a:r>
            <a:r>
              <a:rPr lang="lt-LT" sz="1600" dirty="0">
                <a:latin typeface="+mn-lt"/>
              </a:rPr>
              <a:t> punkte, nesilaikymo, </a:t>
            </a:r>
            <a:r>
              <a:rPr lang="lt-LT" sz="1600" b="1" dirty="0">
                <a:latin typeface="+mn-lt"/>
              </a:rPr>
              <a:t>parama pagal atitinkamą remiamą veiklą einamaisiais metais neteikiama</a:t>
            </a:r>
            <a:r>
              <a:rPr lang="lt-LT" sz="1600" dirty="0">
                <a:latin typeface="+mn-lt"/>
              </a:rPr>
              <a:t>;“;</a:t>
            </a:r>
          </a:p>
          <a:p>
            <a:pPr algn="just"/>
            <a:endParaRPr lang="lt-LT" sz="1600" dirty="0">
              <a:latin typeface="+mn-lt"/>
            </a:endParaRPr>
          </a:p>
          <a:p>
            <a:pPr algn="just"/>
            <a:r>
              <a:rPr lang="lt-LT" sz="1600" dirty="0">
                <a:latin typeface="+mn-lt"/>
              </a:rPr>
              <a:t>„35.11. jei patikrų metu deklaruotame lauke nustatomas neatitikimas, susijęs bent su vieno žemės ūkio veiklos vykdymo kriterijaus, numatyto taisyklių 10.4.1.1.2, 10.4.1.1.4 ir 10.4.1.1.5 papunkčiuose, įgyvendinimu, laikoma, kad paramai netinkamame plote (lauke ar lauko dalyje, kuriuose nustatytas pažeidimas) yra neteisingo deklaravimo atvejis. Jei patikrų metu deklaruotame lauke nustatomas neatitikimas, susijęs bent su vieno žemės ūkio veiklos vykdymo kriterijaus, numatyto taisyklių 10.4.1.1.1, 10.4.1.1.1</a:t>
            </a:r>
            <a:r>
              <a:rPr lang="lt-LT" sz="1600" baseline="30000" dirty="0">
                <a:latin typeface="+mn-lt"/>
              </a:rPr>
              <a:t>1, </a:t>
            </a:r>
            <a:r>
              <a:rPr lang="lt-LT" sz="1600" dirty="0">
                <a:latin typeface="+mn-lt"/>
              </a:rPr>
              <a:t>10.4.1.1.3 ir 10.4.1.1.3</a:t>
            </a:r>
            <a:r>
              <a:rPr lang="lt-LT" sz="1600" baseline="30000" dirty="0">
                <a:latin typeface="+mn-lt"/>
              </a:rPr>
              <a:t>1</a:t>
            </a:r>
            <a:r>
              <a:rPr lang="lt-LT" sz="1600" dirty="0">
                <a:latin typeface="+mn-lt"/>
              </a:rPr>
              <a:t> papunkčiuose, įgyvendinimu ar </a:t>
            </a:r>
            <a:r>
              <a:rPr lang="lt-LT" sz="1600" b="1" dirty="0">
                <a:solidFill>
                  <a:srgbClr val="FF0000"/>
                </a:solidFill>
                <a:latin typeface="+mn-lt"/>
              </a:rPr>
              <a:t>15.5 </a:t>
            </a:r>
            <a:r>
              <a:rPr lang="lt-LT" sz="1600" dirty="0">
                <a:latin typeface="+mn-lt"/>
              </a:rPr>
              <a:t>papunktyje nustatytų apribojimų nesilaikymu, už lauką, kuriame nustatyti neatitikimai, parama neskiriama;“. </a:t>
            </a:r>
          </a:p>
        </p:txBody>
      </p:sp>
    </p:spTree>
    <p:extLst>
      <p:ext uri="{BB962C8B-B14F-4D97-AF65-F5344CB8AC3E}">
        <p14:creationId xmlns:p14="http://schemas.microsoft.com/office/powerpoint/2010/main" val="2006860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18" name="Rectangle 8">
            <a:extLst>
              <a:ext uri="{FF2B5EF4-FFF2-40B4-BE49-F238E27FC236}">
                <a16:creationId xmlns:a16="http://schemas.microsoft.com/office/drawing/2014/main" id="{AE3C40F4-FBF3-477D-AEBE-AC618C4DA558}"/>
              </a:ext>
            </a:extLst>
          </p:cNvPr>
          <p:cNvSpPr>
            <a:spLocks noChangeArrowheads="1"/>
          </p:cNvSpPr>
          <p:nvPr/>
        </p:nvSpPr>
        <p:spPr bwMode="auto">
          <a:xfrm>
            <a:off x="468313" y="1412776"/>
            <a:ext cx="8240437" cy="48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endParaRPr lang="lt-LT" altLang="lt-LT" sz="1600" u="sng" dirty="0"/>
          </a:p>
        </p:txBody>
      </p:sp>
      <p:sp>
        <p:nvSpPr>
          <p:cNvPr id="10" name="Rectangle 9">
            <a:extLst>
              <a:ext uri="{FF2B5EF4-FFF2-40B4-BE49-F238E27FC236}">
                <a16:creationId xmlns:a16="http://schemas.microsoft.com/office/drawing/2014/main" id="{32E81224-DD53-41E5-8180-807B29C05AB6}"/>
              </a:ext>
            </a:extLst>
          </p:cNvPr>
          <p:cNvSpPr/>
          <p:nvPr/>
        </p:nvSpPr>
        <p:spPr>
          <a:xfrm>
            <a:off x="251520" y="908720"/>
            <a:ext cx="8001000" cy="461665"/>
          </a:xfrm>
          <a:prstGeom prst="rect">
            <a:avLst/>
          </a:prstGeom>
        </p:spPr>
        <p:txBody>
          <a:bodyPr>
            <a:spAutoFit/>
          </a:bodyPr>
          <a:lstStyle/>
          <a:p>
            <a:pPr>
              <a:defRPr/>
            </a:pPr>
            <a:r>
              <a:rPr lang="lt-LT" sz="2400" b="1" cap="all" dirty="0">
                <a:solidFill>
                  <a:srgbClr val="009900"/>
                </a:solidFill>
              </a:rPr>
              <a:t>EKOLOGINIS ŪKININKAVIMAS (1)</a:t>
            </a:r>
            <a:endParaRPr lang="lt-LT" sz="2400" b="1" dirty="0">
              <a:solidFill>
                <a:srgbClr val="009900"/>
              </a:solidFill>
              <a:latin typeface="Arial"/>
            </a:endParaRPr>
          </a:p>
        </p:txBody>
      </p:sp>
      <p:sp>
        <p:nvSpPr>
          <p:cNvPr id="3" name="TextBox 2">
            <a:extLst>
              <a:ext uri="{FF2B5EF4-FFF2-40B4-BE49-F238E27FC236}">
                <a16:creationId xmlns:a16="http://schemas.microsoft.com/office/drawing/2014/main" id="{8DE6F70D-8558-4F64-8DD9-35E5223A2E65}"/>
              </a:ext>
            </a:extLst>
          </p:cNvPr>
          <p:cNvSpPr txBox="1"/>
          <p:nvPr/>
        </p:nvSpPr>
        <p:spPr>
          <a:xfrm>
            <a:off x="566476" y="1466774"/>
            <a:ext cx="8136904" cy="3970318"/>
          </a:xfrm>
          <a:prstGeom prst="rect">
            <a:avLst/>
          </a:prstGeom>
          <a:noFill/>
        </p:spPr>
        <p:txBody>
          <a:bodyPr wrap="square" rtlCol="0">
            <a:spAutoFit/>
          </a:bodyPr>
          <a:lstStyle/>
          <a:p>
            <a:pPr marL="285750" indent="-285750" algn="just">
              <a:buFont typeface="Wingdings" panose="05000000000000000000" pitchFamily="2" charset="2"/>
              <a:buChar char="§"/>
            </a:pPr>
            <a:r>
              <a:rPr lang="lt-LT" sz="1400" dirty="0"/>
              <a:t>2021 m. paramos gali kreiptis ūkininkai ir juridiniai asmenys, vykdantys su ekologine žemės ūkio gamyba susijusią veiklą;</a:t>
            </a:r>
          </a:p>
          <a:p>
            <a:pPr marL="285750" indent="-285750" algn="just">
              <a:buFont typeface="Wingdings" panose="05000000000000000000" pitchFamily="2" charset="2"/>
              <a:buChar char="§"/>
            </a:pPr>
            <a:endParaRPr lang="lt-LT" sz="1400" dirty="0"/>
          </a:p>
          <a:p>
            <a:pPr marL="285750" indent="-285750" algn="just">
              <a:buFont typeface="Wingdings" panose="05000000000000000000" pitchFamily="2" charset="2"/>
              <a:buChar char="§"/>
            </a:pPr>
            <a:r>
              <a:rPr lang="lt-LT" sz="1400" dirty="0"/>
              <a:t>Laikytis įsipareigojimų pagal Priemonę nuo </a:t>
            </a:r>
            <a:r>
              <a:rPr lang="lt-LT" sz="1400" b="1" dirty="0"/>
              <a:t>2021 m. (2 metus) </a:t>
            </a:r>
            <a:r>
              <a:rPr lang="lt-LT" sz="1400" dirty="0"/>
              <a:t>laikotarpiu nuo pirmos paramos paraiškos pateikimo dienos iki paskutiniųjų įsipareigojimo metų nustatytos žemės ūkio naudmenų ir kitų plotų deklaravimo pradžios dienos;“ </a:t>
            </a:r>
          </a:p>
          <a:p>
            <a:pPr marL="285750" indent="-285750" algn="just">
              <a:buFont typeface="Wingdings" panose="05000000000000000000" pitchFamily="2" charset="2"/>
              <a:buChar char="§"/>
            </a:pPr>
            <a:endParaRPr lang="lt-LT" sz="1400" dirty="0"/>
          </a:p>
          <a:p>
            <a:pPr marL="285750" indent="-285750" algn="just">
              <a:buFont typeface="Wingdings" panose="05000000000000000000" pitchFamily="2" charset="2"/>
              <a:buChar char="§"/>
            </a:pPr>
            <a:r>
              <a:rPr lang="lt-LT" sz="1400" u="sng" dirty="0"/>
              <a:t>Per įsipareigojimų laikotarpį </a:t>
            </a:r>
            <a:r>
              <a:rPr lang="lt-LT" sz="1400" b="1" u="sng" dirty="0"/>
              <a:t>2021–2022 m.</a:t>
            </a:r>
            <a:r>
              <a:rPr lang="lt-LT" sz="1400" dirty="0"/>
              <a:t>, nuo pirmos paraiškos pateikimo datos nesumažinti paramos paraiškoje nurodytų plotų daugiau kaip </a:t>
            </a:r>
            <a:r>
              <a:rPr lang="lt-LT" sz="1400" b="1" dirty="0"/>
              <a:t>10 proc. </a:t>
            </a:r>
            <a:r>
              <a:rPr lang="lt-LT" sz="1400" dirty="0"/>
              <a:t>pagal Priemonę;</a:t>
            </a:r>
          </a:p>
          <a:p>
            <a:pPr marL="285750" indent="-285750" algn="just">
              <a:buFont typeface="Wingdings" panose="05000000000000000000" pitchFamily="2" charset="2"/>
              <a:buChar char="§"/>
            </a:pPr>
            <a:endParaRPr lang="lt-LT" sz="1400" dirty="0"/>
          </a:p>
          <a:p>
            <a:pPr marL="285750" indent="-285750" algn="just">
              <a:buFont typeface="Wingdings" panose="05000000000000000000" pitchFamily="2" charset="2"/>
              <a:buChar char="§"/>
            </a:pPr>
            <a:r>
              <a:rPr lang="lt-LT" sz="1400" dirty="0"/>
              <a:t>Kai pareiškėjas ir (arba) paramos gavėjas </a:t>
            </a:r>
            <a:r>
              <a:rPr lang="lt-LT" sz="1400" b="1" dirty="0"/>
              <a:t>2022 m. </a:t>
            </a:r>
            <a:r>
              <a:rPr lang="lt-LT" sz="1400" dirty="0"/>
              <a:t>nesilaikė įsipareigojimų dėl objektyvių aplinkybių (kai lauke ar jo dalyje buvo tvarkomas valstybės turtas (melioracijos grioviai) ir pan.) ir jeigu pareiškėjas ir (arba) paramos gavėjas nuo šiame papunktyje nurodytų aplinkybių sužinojimo ne vėliau kaip per 15 darbo dienų raštu informavo Agentūrą, sankcijos dėl įsipareigoto ploto sumažėjimo netaikomos;</a:t>
            </a:r>
          </a:p>
          <a:p>
            <a:pPr algn="just"/>
            <a:endParaRPr lang="lt-LT" sz="1400" b="1" dirty="0"/>
          </a:p>
          <a:p>
            <a:pPr marL="285750" indent="-285750" algn="just">
              <a:buFont typeface="Wingdings" panose="05000000000000000000" pitchFamily="2" charset="2"/>
              <a:buChar char="§"/>
            </a:pPr>
            <a:endParaRPr lang="lt-LT" sz="1400" dirty="0"/>
          </a:p>
          <a:p>
            <a:pPr marL="285750" indent="-285750" algn="just">
              <a:buFont typeface="Wingdings" panose="05000000000000000000" pitchFamily="2" charset="2"/>
              <a:buChar char="§"/>
            </a:pPr>
            <a:endParaRPr lang="lt-LT" sz="1400" dirty="0"/>
          </a:p>
        </p:txBody>
      </p:sp>
      <p:sp>
        <p:nvSpPr>
          <p:cNvPr id="6" name="Rectangle: Rounded Corners 5">
            <a:extLst>
              <a:ext uri="{FF2B5EF4-FFF2-40B4-BE49-F238E27FC236}">
                <a16:creationId xmlns:a16="http://schemas.microsoft.com/office/drawing/2014/main" id="{17E126CD-4C55-4132-BD35-36C0BE2A1B26}"/>
              </a:ext>
            </a:extLst>
          </p:cNvPr>
          <p:cNvSpPr/>
          <p:nvPr/>
        </p:nvSpPr>
        <p:spPr>
          <a:xfrm>
            <a:off x="468313" y="5090993"/>
            <a:ext cx="8240436" cy="846085"/>
          </a:xfrm>
          <a:prstGeom prst="roundRect">
            <a:avLst/>
          </a:prstGeom>
          <a:solidFill>
            <a:srgbClr val="C8E3BA"/>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lt-LT" sz="1800" b="1" i="0" u="none" strike="noStrike" kern="1200" cap="none" spc="0" normalizeH="0" baseline="0" noProof="0" dirty="0">
                <a:ln>
                  <a:noFill/>
                </a:ln>
                <a:solidFill>
                  <a:schemeClr val="tx1"/>
                </a:solidFill>
                <a:effectLst/>
                <a:uLnTx/>
                <a:uFillTx/>
                <a:latin typeface="Arial"/>
                <a:ea typeface="+mn-ea"/>
                <a:cs typeface="+mn-cs"/>
              </a:rPr>
              <a:t>SVARBU: </a:t>
            </a:r>
            <a:r>
              <a:rPr kumimoji="0" lang="lt-LT" sz="1800" b="0" i="0" u="none" strike="noStrike" kern="1200" cap="none" spc="0" normalizeH="0" baseline="0" noProof="0" dirty="0">
                <a:ln>
                  <a:noFill/>
                </a:ln>
                <a:solidFill>
                  <a:schemeClr val="tx1"/>
                </a:solidFill>
                <a:effectLst/>
                <a:uLnTx/>
                <a:uFillTx/>
                <a:latin typeface="Arial"/>
                <a:ea typeface="+mn-ea"/>
                <a:cs typeface="+mn-cs"/>
              </a:rPr>
              <a:t>Nebus taikomas įsėlio reikalavimas (panaikinti 22.13; 26.1 -26.5; 54.4 p.); visoje valdoje vykdoma ekologinė gamyba (panaikinti 8.2; 54.11 p.);</a:t>
            </a:r>
            <a:r>
              <a:rPr lang="lt-LT" dirty="0">
                <a:solidFill>
                  <a:schemeClr val="tx1"/>
                </a:solidFill>
              </a:rPr>
              <a:t> auginami sodai, uogynai, daržovės ir bulvės (panaikinti 8.3; 54.14 p.)</a:t>
            </a:r>
            <a:endParaRPr kumimoji="0" lang="lt-LT" sz="1800" b="0" i="0" u="none" strike="noStrike" kern="1200" cap="none" spc="0" normalizeH="0" baseline="0" noProof="0" dirty="0">
              <a:ln>
                <a:noFill/>
              </a:ln>
              <a:solidFill>
                <a:schemeClr val="tx1"/>
              </a:solidFill>
              <a:effectLst/>
              <a:uLnTx/>
              <a:uFillTx/>
              <a:latin typeface="Arial"/>
              <a:ea typeface="+mn-ea"/>
              <a:cs typeface="+mn-cs"/>
            </a:endParaRPr>
          </a:p>
        </p:txBody>
      </p:sp>
    </p:spTree>
    <p:extLst>
      <p:ext uri="{BB962C8B-B14F-4D97-AF65-F5344CB8AC3E}">
        <p14:creationId xmlns:p14="http://schemas.microsoft.com/office/powerpoint/2010/main" val="3210925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18" name="Rectangle 8">
            <a:extLst>
              <a:ext uri="{FF2B5EF4-FFF2-40B4-BE49-F238E27FC236}">
                <a16:creationId xmlns:a16="http://schemas.microsoft.com/office/drawing/2014/main" id="{AE3C40F4-FBF3-477D-AEBE-AC618C4DA558}"/>
              </a:ext>
            </a:extLst>
          </p:cNvPr>
          <p:cNvSpPr>
            <a:spLocks noChangeArrowheads="1"/>
          </p:cNvSpPr>
          <p:nvPr/>
        </p:nvSpPr>
        <p:spPr bwMode="auto">
          <a:xfrm>
            <a:off x="468313" y="1412776"/>
            <a:ext cx="8240437" cy="48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endParaRPr lang="lt-LT" altLang="lt-LT" sz="1600" u="sng" dirty="0"/>
          </a:p>
        </p:txBody>
      </p:sp>
      <p:sp>
        <p:nvSpPr>
          <p:cNvPr id="10" name="Rectangle 9">
            <a:extLst>
              <a:ext uri="{FF2B5EF4-FFF2-40B4-BE49-F238E27FC236}">
                <a16:creationId xmlns:a16="http://schemas.microsoft.com/office/drawing/2014/main" id="{32E81224-DD53-41E5-8180-807B29C05AB6}"/>
              </a:ext>
            </a:extLst>
          </p:cNvPr>
          <p:cNvSpPr/>
          <p:nvPr/>
        </p:nvSpPr>
        <p:spPr>
          <a:xfrm>
            <a:off x="251520" y="908720"/>
            <a:ext cx="8001000" cy="461665"/>
          </a:xfrm>
          <a:prstGeom prst="rect">
            <a:avLst/>
          </a:prstGeom>
        </p:spPr>
        <p:txBody>
          <a:bodyPr>
            <a:spAutoFit/>
          </a:bodyPr>
          <a:lstStyle/>
          <a:p>
            <a:pPr>
              <a:defRPr/>
            </a:pPr>
            <a:r>
              <a:rPr lang="lt-LT" sz="2400" b="1" cap="all" dirty="0">
                <a:solidFill>
                  <a:srgbClr val="009900"/>
                </a:solidFill>
              </a:rPr>
              <a:t>EKOLOGINIS ŪKININKAVIMAS (2)</a:t>
            </a:r>
            <a:endParaRPr lang="lt-LT" sz="2400" b="1" dirty="0">
              <a:solidFill>
                <a:srgbClr val="009900"/>
              </a:solidFill>
              <a:latin typeface="Arial"/>
            </a:endParaRPr>
          </a:p>
        </p:txBody>
      </p:sp>
      <p:sp>
        <p:nvSpPr>
          <p:cNvPr id="2" name="Rectangle 1">
            <a:extLst>
              <a:ext uri="{FF2B5EF4-FFF2-40B4-BE49-F238E27FC236}">
                <a16:creationId xmlns:a16="http://schemas.microsoft.com/office/drawing/2014/main" id="{38D7AFBE-C9A8-4FFB-88AC-F2F1D4181A6E}"/>
              </a:ext>
            </a:extLst>
          </p:cNvPr>
          <p:cNvSpPr/>
          <p:nvPr/>
        </p:nvSpPr>
        <p:spPr>
          <a:xfrm>
            <a:off x="573832" y="1337277"/>
            <a:ext cx="8169174" cy="4385816"/>
          </a:xfrm>
          <a:prstGeom prst="rect">
            <a:avLst/>
          </a:prstGeom>
        </p:spPr>
        <p:txBody>
          <a:bodyPr wrap="square">
            <a:spAutoFit/>
          </a:bodyPr>
          <a:lstStyle/>
          <a:p>
            <a:r>
              <a:rPr lang="lt-LT" sz="1400" b="1" dirty="0"/>
              <a:t>Parama mokama pagal </a:t>
            </a:r>
            <a:r>
              <a:rPr lang="lt-LT" sz="1400" b="1" u="sng" dirty="0"/>
              <a:t>remiamas veiklas</a:t>
            </a:r>
            <a:r>
              <a:rPr lang="lt-LT" sz="1400" b="1" dirty="0"/>
              <a:t>:</a:t>
            </a:r>
          </a:p>
          <a:p>
            <a:endParaRPr lang="lt-LT" sz="800" b="1" dirty="0"/>
          </a:p>
          <a:p>
            <a:pPr marL="285750" indent="-285750">
              <a:buFont typeface="Wingdings" panose="05000000000000000000" pitchFamily="2" charset="2"/>
              <a:buChar char="q"/>
            </a:pPr>
            <a:r>
              <a:rPr lang="lt-LT" sz="1400" u="sng" dirty="0"/>
              <a:t>„Parama ekologiniam ūkininkavimui“ </a:t>
            </a:r>
            <a:r>
              <a:rPr lang="lt-LT" sz="1400" u="sng" dirty="0">
                <a:solidFill>
                  <a:srgbClr val="000000"/>
                </a:solidFill>
              </a:rPr>
              <a:t>už:</a:t>
            </a:r>
          </a:p>
          <a:p>
            <a:pPr indent="457200" algn="just">
              <a:spcAft>
                <a:spcPts val="0"/>
              </a:spcAft>
            </a:pPr>
            <a:r>
              <a:rPr lang="lt-LT" sz="1300" dirty="0">
                <a:solidFill>
                  <a:srgbClr val="000000"/>
                </a:solidFill>
              </a:rPr>
              <a:t>javus – 218 Eur už 1 ha;</a:t>
            </a:r>
          </a:p>
          <a:p>
            <a:pPr indent="457200" algn="just">
              <a:spcAft>
                <a:spcPts val="0"/>
              </a:spcAft>
            </a:pPr>
            <a:r>
              <a:rPr lang="lt-LT" sz="1300" dirty="0">
                <a:solidFill>
                  <a:srgbClr val="000000"/>
                </a:solidFill>
              </a:rPr>
              <a:t>javus pašarams ‒ 232 Eur už 1ha;</a:t>
            </a:r>
          </a:p>
          <a:p>
            <a:pPr indent="457200" algn="just">
              <a:spcAft>
                <a:spcPts val="0"/>
              </a:spcAft>
            </a:pPr>
            <a:r>
              <a:rPr lang="lt-LT" sz="1300" dirty="0">
                <a:solidFill>
                  <a:srgbClr val="000000"/>
                </a:solidFill>
              </a:rPr>
              <a:t>javus, daugiametes žoles sėklai – 273 Eur už 1ha;</a:t>
            </a:r>
          </a:p>
          <a:p>
            <a:pPr indent="457200" algn="just">
              <a:spcAft>
                <a:spcPts val="0"/>
              </a:spcAft>
            </a:pPr>
            <a:r>
              <a:rPr lang="lt-LT" sz="1300" dirty="0">
                <a:solidFill>
                  <a:srgbClr val="000000"/>
                </a:solidFill>
              </a:rPr>
              <a:t>daugiamečių žolių įsėlį ‒ 59 Eur už 1ha;</a:t>
            </a:r>
          </a:p>
          <a:p>
            <a:pPr indent="457200" algn="just">
              <a:spcAft>
                <a:spcPts val="0"/>
              </a:spcAft>
            </a:pPr>
            <a:r>
              <a:rPr lang="lt-LT" sz="1300" dirty="0">
                <a:solidFill>
                  <a:srgbClr val="000000"/>
                </a:solidFill>
              </a:rPr>
              <a:t>daugiametes žoles – 176 Eur už 1 ha;</a:t>
            </a:r>
          </a:p>
          <a:p>
            <a:pPr indent="457200" algn="just">
              <a:spcAft>
                <a:spcPts val="0"/>
              </a:spcAft>
            </a:pPr>
            <a:r>
              <a:rPr lang="lt-LT" sz="1300" dirty="0">
                <a:solidFill>
                  <a:srgbClr val="000000"/>
                </a:solidFill>
              </a:rPr>
              <a:t>daržoves, bulves – 525 Eur už 1 ha;</a:t>
            </a:r>
          </a:p>
          <a:p>
            <a:pPr indent="457200" algn="just">
              <a:spcAft>
                <a:spcPts val="0"/>
              </a:spcAft>
            </a:pPr>
            <a:r>
              <a:rPr lang="lt-LT" sz="1300" dirty="0">
                <a:solidFill>
                  <a:srgbClr val="000000"/>
                </a:solidFill>
              </a:rPr>
              <a:t>vaistažoles, aromatinius ir prieskoninius augalus – 487 Eur už 1 ha;</a:t>
            </a:r>
          </a:p>
          <a:p>
            <a:pPr indent="457200" algn="just">
              <a:spcAft>
                <a:spcPts val="0"/>
              </a:spcAft>
            </a:pPr>
            <a:r>
              <a:rPr lang="lt-LT" sz="1300" dirty="0">
                <a:solidFill>
                  <a:srgbClr val="000000"/>
                </a:solidFill>
              </a:rPr>
              <a:t>uogynus ir sodus – 518 Eur už 1 ha.</a:t>
            </a:r>
          </a:p>
          <a:p>
            <a:pPr indent="457200" algn="just">
              <a:spcAft>
                <a:spcPts val="0"/>
              </a:spcAft>
            </a:pPr>
            <a:endParaRPr lang="lt-LT" sz="1400" dirty="0">
              <a:solidFill>
                <a:srgbClr val="000000"/>
              </a:solidFill>
            </a:endParaRPr>
          </a:p>
          <a:p>
            <a:pPr marL="285750" indent="-285750" algn="just">
              <a:spcAft>
                <a:spcPts val="0"/>
              </a:spcAft>
              <a:buFont typeface="Wingdings" panose="05000000000000000000" pitchFamily="2" charset="2"/>
              <a:buChar char="q"/>
            </a:pPr>
            <a:r>
              <a:rPr lang="lt-LT" sz="1400" u="sng" dirty="0"/>
              <a:t>„Parama perėjimui prie ekologinio ūkininkavimo“ už</a:t>
            </a:r>
            <a:r>
              <a:rPr lang="lt-LT" sz="1400" dirty="0"/>
              <a:t>:</a:t>
            </a:r>
          </a:p>
          <a:p>
            <a:pPr algn="just"/>
            <a:r>
              <a:rPr lang="lt-LT" sz="1400" dirty="0"/>
              <a:t>         </a:t>
            </a:r>
            <a:r>
              <a:rPr lang="lt-LT" sz="1300" dirty="0"/>
              <a:t>javus – 238 Eur už 1 ha;</a:t>
            </a:r>
          </a:p>
          <a:p>
            <a:r>
              <a:rPr lang="lt-LT" sz="1300" dirty="0"/>
              <a:t>         javus pašarams ‒ 247 Eur už 1 ha;</a:t>
            </a:r>
          </a:p>
          <a:p>
            <a:r>
              <a:rPr lang="lt-LT" sz="1300" dirty="0"/>
              <a:t>         javus, daugiametes žoles sėklai – 298 Eur už 1 ha;</a:t>
            </a:r>
          </a:p>
          <a:p>
            <a:r>
              <a:rPr lang="lt-LT" sz="1300" dirty="0"/>
              <a:t>         daugiamečių žolių įsėlį ‒ 59 Eur už 1 ha;</a:t>
            </a:r>
          </a:p>
          <a:p>
            <a:r>
              <a:rPr lang="lt-LT" sz="1300" dirty="0"/>
              <a:t>         daugiametes žoles – 182 Eur už 1 ha;</a:t>
            </a:r>
          </a:p>
          <a:p>
            <a:r>
              <a:rPr lang="lt-LT" sz="1300" dirty="0"/>
              <a:t>         daržoves, bulves – 525 Eur už 1 ha;</a:t>
            </a:r>
          </a:p>
          <a:p>
            <a:r>
              <a:rPr lang="lt-LT" sz="1300" dirty="0"/>
              <a:t>         vaistažoles, aromatinius ir prieskoninius augalus – 516 Eur už 1 ha;</a:t>
            </a:r>
          </a:p>
          <a:p>
            <a:r>
              <a:rPr lang="lt-LT" sz="1300" dirty="0"/>
              <a:t>         uogynus ir sodus – 534 Eur už 1 ha.</a:t>
            </a:r>
          </a:p>
        </p:txBody>
      </p:sp>
      <p:sp>
        <p:nvSpPr>
          <p:cNvPr id="3" name="Rectangle: Rounded Corners 2">
            <a:extLst>
              <a:ext uri="{FF2B5EF4-FFF2-40B4-BE49-F238E27FC236}">
                <a16:creationId xmlns:a16="http://schemas.microsoft.com/office/drawing/2014/main" id="{8EA274A7-6FB4-41F1-AD8E-EE21C21310CF}"/>
              </a:ext>
            </a:extLst>
          </p:cNvPr>
          <p:cNvSpPr/>
          <p:nvPr/>
        </p:nvSpPr>
        <p:spPr>
          <a:xfrm>
            <a:off x="468313" y="5756201"/>
            <a:ext cx="8255261" cy="461665"/>
          </a:xfrm>
          <a:prstGeom prst="roundRect">
            <a:avLst/>
          </a:prstGeom>
          <a:solidFill>
            <a:srgbClr val="C8E3BA"/>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b="1" dirty="0">
                <a:solidFill>
                  <a:schemeClr val="tx1"/>
                </a:solidFill>
              </a:rPr>
              <a:t> Bendras įsipareigojimų laikotarpis yra 2 metai pagal Priemonės veiklas „Parama perėjimui prie ekologinio ūkininkavimo“ ir „Parama ekologiniam ūkininkavimui“,</a:t>
            </a:r>
          </a:p>
        </p:txBody>
      </p:sp>
    </p:spTree>
    <p:extLst>
      <p:ext uri="{BB962C8B-B14F-4D97-AF65-F5344CB8AC3E}">
        <p14:creationId xmlns:p14="http://schemas.microsoft.com/office/powerpoint/2010/main" val="4235401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18" name="Rectangle 8">
            <a:extLst>
              <a:ext uri="{FF2B5EF4-FFF2-40B4-BE49-F238E27FC236}">
                <a16:creationId xmlns:a16="http://schemas.microsoft.com/office/drawing/2014/main" id="{AE3C40F4-FBF3-477D-AEBE-AC618C4DA558}"/>
              </a:ext>
            </a:extLst>
          </p:cNvPr>
          <p:cNvSpPr>
            <a:spLocks noChangeArrowheads="1"/>
          </p:cNvSpPr>
          <p:nvPr/>
        </p:nvSpPr>
        <p:spPr bwMode="auto">
          <a:xfrm>
            <a:off x="468313" y="1412776"/>
            <a:ext cx="8240437" cy="48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endParaRPr lang="lt-LT" altLang="lt-LT" sz="1600" u="sng" dirty="0"/>
          </a:p>
        </p:txBody>
      </p:sp>
      <p:sp>
        <p:nvSpPr>
          <p:cNvPr id="10" name="Rectangle 9">
            <a:extLst>
              <a:ext uri="{FF2B5EF4-FFF2-40B4-BE49-F238E27FC236}">
                <a16:creationId xmlns:a16="http://schemas.microsoft.com/office/drawing/2014/main" id="{32E81224-DD53-41E5-8180-807B29C05AB6}"/>
              </a:ext>
            </a:extLst>
          </p:cNvPr>
          <p:cNvSpPr/>
          <p:nvPr/>
        </p:nvSpPr>
        <p:spPr>
          <a:xfrm>
            <a:off x="251520" y="908720"/>
            <a:ext cx="8001000" cy="461665"/>
          </a:xfrm>
          <a:prstGeom prst="rect">
            <a:avLst/>
          </a:prstGeom>
        </p:spPr>
        <p:txBody>
          <a:bodyPr>
            <a:spAutoFit/>
          </a:bodyPr>
          <a:lstStyle/>
          <a:p>
            <a:pPr>
              <a:defRPr/>
            </a:pPr>
            <a:r>
              <a:rPr lang="lt-LT" sz="2400" b="1" cap="all" dirty="0">
                <a:solidFill>
                  <a:srgbClr val="009900"/>
                </a:solidFill>
              </a:rPr>
              <a:t>EKOLOGINIS ŪKININKAVIMAS (3)</a:t>
            </a:r>
            <a:endParaRPr lang="lt-LT" sz="2400" b="1" dirty="0">
              <a:solidFill>
                <a:srgbClr val="009900"/>
              </a:solidFill>
              <a:latin typeface="Arial"/>
            </a:endParaRPr>
          </a:p>
        </p:txBody>
      </p:sp>
      <p:sp>
        <p:nvSpPr>
          <p:cNvPr id="4" name="TextBox 3">
            <a:extLst>
              <a:ext uri="{FF2B5EF4-FFF2-40B4-BE49-F238E27FC236}">
                <a16:creationId xmlns:a16="http://schemas.microsoft.com/office/drawing/2014/main" id="{7B46AC66-4DB5-45D9-B09D-DC75DA90853C}"/>
              </a:ext>
            </a:extLst>
          </p:cNvPr>
          <p:cNvSpPr txBox="1"/>
          <p:nvPr/>
        </p:nvSpPr>
        <p:spPr>
          <a:xfrm>
            <a:off x="572615" y="1484784"/>
            <a:ext cx="8136135" cy="3293209"/>
          </a:xfrm>
          <a:prstGeom prst="rect">
            <a:avLst/>
          </a:prstGeom>
          <a:noFill/>
          <a:ln w="28575">
            <a:solidFill>
              <a:srgbClr val="006600"/>
            </a:solidFill>
          </a:ln>
        </p:spPr>
        <p:txBody>
          <a:bodyPr wrap="square" rtlCol="0">
            <a:spAutoFit/>
          </a:bodyPr>
          <a:lstStyle/>
          <a:p>
            <a:pPr algn="just"/>
            <a:r>
              <a:rPr lang="lt-LT" sz="1600" b="1" dirty="0">
                <a:solidFill>
                  <a:srgbClr val="FF0000"/>
                </a:solidFill>
              </a:rPr>
              <a:t>NAUJA</a:t>
            </a:r>
            <a:r>
              <a:rPr lang="en-US" sz="1600" b="1" dirty="0">
                <a:solidFill>
                  <a:srgbClr val="FF0000"/>
                </a:solidFill>
              </a:rPr>
              <a:t>!</a:t>
            </a:r>
            <a:endParaRPr lang="lt-LT" sz="1600" b="1" dirty="0">
              <a:solidFill>
                <a:srgbClr val="FF0000"/>
              </a:solidFill>
            </a:endParaRPr>
          </a:p>
          <a:p>
            <a:pPr algn="just"/>
            <a:r>
              <a:rPr lang="lt-LT" sz="1600" dirty="0"/>
              <a:t>49.1. Viršijus Priemonei įgyvendinti skirtas lėšas 2021 m. pateiktoms paraiškoms, papildomas paramos paraiškų vertinimas atliekamas </a:t>
            </a:r>
            <a:r>
              <a:rPr lang="lt-LT" sz="1600" b="1" dirty="0"/>
              <a:t>reitinguojant;</a:t>
            </a:r>
          </a:p>
          <a:p>
            <a:pPr algn="just"/>
            <a:endParaRPr lang="lt-LT" sz="1600" dirty="0"/>
          </a:p>
          <a:p>
            <a:pPr algn="just"/>
            <a:r>
              <a:rPr lang="lt-LT" sz="1600" dirty="0"/>
              <a:t>Reitingavimas taikomas </a:t>
            </a:r>
            <a:r>
              <a:rPr lang="lt-LT" sz="1600" b="1" dirty="0"/>
              <a:t>tik naujai deklaruotiems plotams</a:t>
            </a:r>
            <a:r>
              <a:rPr lang="lt-LT" sz="1600" dirty="0"/>
              <a:t>, kurie praėjusiais metais </a:t>
            </a:r>
            <a:r>
              <a:rPr lang="lt-LT" sz="1600" b="1" dirty="0"/>
              <a:t>nebuvo sertifikuoti </a:t>
            </a:r>
            <a:r>
              <a:rPr lang="lt-LT" sz="1600" dirty="0"/>
              <a:t>VšĮ „</a:t>
            </a:r>
            <a:r>
              <a:rPr lang="lt-LT" sz="1600" dirty="0" err="1"/>
              <a:t>Ekoagros</a:t>
            </a:r>
            <a:r>
              <a:rPr lang="lt-LT" sz="1600" dirty="0"/>
              <a:t>“;</a:t>
            </a:r>
          </a:p>
          <a:p>
            <a:pPr algn="just"/>
            <a:endParaRPr lang="lt-LT" sz="1600" dirty="0"/>
          </a:p>
          <a:p>
            <a:pPr algn="just"/>
            <a:r>
              <a:rPr lang="lt-LT" sz="1600" dirty="0"/>
              <a:t>Pirmenybė teikiama </a:t>
            </a:r>
            <a:r>
              <a:rPr lang="lt-LT" sz="1600" b="1" dirty="0"/>
              <a:t>mažiausiam pagal Priemonę naujai deklaruotam plotui </a:t>
            </a:r>
            <a:r>
              <a:rPr lang="lt-LT" sz="1600" dirty="0"/>
              <a:t>(didėjimo linkme), už kurį praėjusiais metais nebuvo prašyta paramos;</a:t>
            </a:r>
          </a:p>
          <a:p>
            <a:pPr algn="just"/>
            <a:endParaRPr lang="lt-LT" sz="1600" dirty="0"/>
          </a:p>
          <a:p>
            <a:pPr algn="just"/>
            <a:r>
              <a:rPr lang="lt-LT" sz="1600" dirty="0"/>
              <a:t>49.2. Agentūra, atlikusi 2021 m. pareiškėjų paraiškose deklaruoto ploto reitingavimą, per </a:t>
            </a:r>
            <a:r>
              <a:rPr lang="lt-LT" sz="1600" b="1" dirty="0"/>
              <a:t>20 darbo dienų </a:t>
            </a:r>
            <a:r>
              <a:rPr lang="lt-LT" sz="1600" dirty="0"/>
              <a:t>informuoja pareiškėjus, kad vertinant jų paraiškas bei apskaičiuojant paramą pagal Priemonę </a:t>
            </a:r>
            <a:r>
              <a:rPr lang="lt-LT" sz="1600" b="1" dirty="0"/>
              <a:t>bus taikomas reitingavimas</a:t>
            </a:r>
            <a:r>
              <a:rPr lang="lt-LT" sz="1600" dirty="0"/>
              <a:t>.</a:t>
            </a:r>
          </a:p>
        </p:txBody>
      </p:sp>
      <p:sp>
        <p:nvSpPr>
          <p:cNvPr id="9" name="Rectangle: Rounded Corners 8">
            <a:extLst>
              <a:ext uri="{FF2B5EF4-FFF2-40B4-BE49-F238E27FC236}">
                <a16:creationId xmlns:a16="http://schemas.microsoft.com/office/drawing/2014/main" id="{AB5BDCC3-DB55-4022-9EFE-396E47EDD635}"/>
              </a:ext>
            </a:extLst>
          </p:cNvPr>
          <p:cNvSpPr/>
          <p:nvPr/>
        </p:nvSpPr>
        <p:spPr>
          <a:xfrm>
            <a:off x="2064156" y="5157192"/>
            <a:ext cx="6540292" cy="864096"/>
          </a:xfrm>
          <a:prstGeom prst="roundRect">
            <a:avLst/>
          </a:prstGeom>
          <a:solidFill>
            <a:srgbClr val="C8E3BA"/>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1600" dirty="0">
                <a:solidFill>
                  <a:schemeClr val="tx1"/>
                </a:solidFill>
              </a:rPr>
              <a:t>11.3. viršijus Priemonei įgyvendinti skirtas lėšas 2021 m. pateiktoms paraiškoms bei taikant paramos paraiškų reitingavimą, </a:t>
            </a:r>
            <a:r>
              <a:rPr lang="lt-LT" sz="1600" b="1" dirty="0">
                <a:solidFill>
                  <a:schemeClr val="tx1"/>
                </a:solidFill>
              </a:rPr>
              <a:t>valdos dalijimas tikrinamas tik antraisiais įsipareigojimų metais.</a:t>
            </a:r>
          </a:p>
        </p:txBody>
      </p:sp>
      <p:sp>
        <p:nvSpPr>
          <p:cNvPr id="12" name="Shape 11">
            <a:extLst>
              <a:ext uri="{FF2B5EF4-FFF2-40B4-BE49-F238E27FC236}">
                <a16:creationId xmlns:a16="http://schemas.microsoft.com/office/drawing/2014/main" id="{9540625E-730F-4212-9301-834FC39DEAEF}"/>
              </a:ext>
            </a:extLst>
          </p:cNvPr>
          <p:cNvSpPr/>
          <p:nvPr/>
        </p:nvSpPr>
        <p:spPr>
          <a:xfrm rot="16200000">
            <a:off x="1443516" y="4732718"/>
            <a:ext cx="672638" cy="752374"/>
          </a:xfrm>
          <a:prstGeom prst="swooshArrow">
            <a:avLst>
              <a:gd name="adj1" fmla="val 22778"/>
              <a:gd name="adj2" fmla="val 31370"/>
            </a:avLst>
          </a:prstGeom>
          <a:solidFill>
            <a:srgbClr val="C8E3BA">
              <a:alpha val="50196"/>
            </a:srgbClr>
          </a:solidFill>
          <a:ln>
            <a:solidFill>
              <a:srgbClr val="0066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lt-LT"/>
          </a:p>
        </p:txBody>
      </p:sp>
    </p:spTree>
    <p:extLst>
      <p:ext uri="{BB962C8B-B14F-4D97-AF65-F5344CB8AC3E}">
        <p14:creationId xmlns:p14="http://schemas.microsoft.com/office/powerpoint/2010/main" val="715939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18" name="Rectangle 8">
            <a:extLst>
              <a:ext uri="{FF2B5EF4-FFF2-40B4-BE49-F238E27FC236}">
                <a16:creationId xmlns:a16="http://schemas.microsoft.com/office/drawing/2014/main" id="{AE3C40F4-FBF3-477D-AEBE-AC618C4DA558}"/>
              </a:ext>
            </a:extLst>
          </p:cNvPr>
          <p:cNvSpPr>
            <a:spLocks noChangeArrowheads="1"/>
          </p:cNvSpPr>
          <p:nvPr/>
        </p:nvSpPr>
        <p:spPr bwMode="auto">
          <a:xfrm>
            <a:off x="471737" y="1370385"/>
            <a:ext cx="8240437" cy="48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endParaRPr lang="lt-LT" altLang="lt-LT" sz="1600" u="sng" dirty="0"/>
          </a:p>
        </p:txBody>
      </p:sp>
      <p:sp>
        <p:nvSpPr>
          <p:cNvPr id="10" name="Rectangle 9">
            <a:extLst>
              <a:ext uri="{FF2B5EF4-FFF2-40B4-BE49-F238E27FC236}">
                <a16:creationId xmlns:a16="http://schemas.microsoft.com/office/drawing/2014/main" id="{32E81224-DD53-41E5-8180-807B29C05AB6}"/>
              </a:ext>
            </a:extLst>
          </p:cNvPr>
          <p:cNvSpPr/>
          <p:nvPr/>
        </p:nvSpPr>
        <p:spPr>
          <a:xfrm>
            <a:off x="251520" y="908720"/>
            <a:ext cx="8001000" cy="461665"/>
          </a:xfrm>
          <a:prstGeom prst="rect">
            <a:avLst/>
          </a:prstGeom>
        </p:spPr>
        <p:txBody>
          <a:bodyPr>
            <a:spAutoFit/>
          </a:bodyPr>
          <a:lstStyle/>
          <a:p>
            <a:pPr>
              <a:defRPr/>
            </a:pPr>
            <a:r>
              <a:rPr lang="lt-LT" sz="2400" b="1" cap="all" dirty="0">
                <a:solidFill>
                  <a:srgbClr val="009900"/>
                </a:solidFill>
              </a:rPr>
              <a:t>EKOLOGINIS ŪKININKAVIMAS (4)</a:t>
            </a:r>
            <a:endParaRPr lang="lt-LT" sz="2400" b="1" dirty="0">
              <a:solidFill>
                <a:srgbClr val="009900"/>
              </a:solidFill>
              <a:latin typeface="Arial"/>
            </a:endParaRPr>
          </a:p>
        </p:txBody>
      </p:sp>
      <p:sp>
        <p:nvSpPr>
          <p:cNvPr id="3" name="TextBox 2">
            <a:extLst>
              <a:ext uri="{FF2B5EF4-FFF2-40B4-BE49-F238E27FC236}">
                <a16:creationId xmlns:a16="http://schemas.microsoft.com/office/drawing/2014/main" id="{20B8FD59-F842-45FB-985D-4E11C61D33E0}"/>
              </a:ext>
            </a:extLst>
          </p:cNvPr>
          <p:cNvSpPr txBox="1"/>
          <p:nvPr/>
        </p:nvSpPr>
        <p:spPr>
          <a:xfrm>
            <a:off x="251520" y="1290126"/>
            <a:ext cx="8640960" cy="5078313"/>
          </a:xfrm>
          <a:prstGeom prst="rect">
            <a:avLst/>
          </a:prstGeom>
          <a:noFill/>
        </p:spPr>
        <p:txBody>
          <a:bodyPr wrap="square" rtlCol="0">
            <a:spAutoFit/>
          </a:bodyPr>
          <a:lstStyle/>
          <a:p>
            <a:pPr algn="just"/>
            <a:endParaRPr lang="lt-LT" sz="1400" dirty="0"/>
          </a:p>
          <a:p>
            <a:pPr algn="just"/>
            <a:r>
              <a:rPr lang="lt-LT" sz="1600" b="1" dirty="0"/>
              <a:t>Papildytas pagal priemonę remiamų augalų rūšių sąrašas (2 priedas):</a:t>
            </a:r>
          </a:p>
          <a:p>
            <a:pPr marL="285750" indent="-285750" algn="just">
              <a:buFont typeface="Wingdings" panose="05000000000000000000" pitchFamily="2" charset="2"/>
              <a:buChar char="§"/>
            </a:pPr>
            <a:endParaRPr lang="lt-LT" sz="1400" dirty="0"/>
          </a:p>
          <a:p>
            <a:pPr algn="just"/>
            <a:endParaRPr lang="lt-LT" sz="1400" b="1" dirty="0"/>
          </a:p>
          <a:p>
            <a:pPr algn="just"/>
            <a:endParaRPr lang="lt-LT" sz="1400" b="1" dirty="0"/>
          </a:p>
          <a:p>
            <a:pPr algn="just"/>
            <a:endParaRPr lang="lt-LT" sz="1400" b="1" dirty="0"/>
          </a:p>
          <a:p>
            <a:pPr algn="just"/>
            <a:endParaRPr lang="lt-LT" sz="1400" b="1" dirty="0"/>
          </a:p>
          <a:p>
            <a:pPr lvl="0" algn="just"/>
            <a:endParaRPr lang="lt-LT" sz="1400" b="1" dirty="0">
              <a:solidFill>
                <a:srgbClr val="000000"/>
              </a:solidFill>
            </a:endParaRPr>
          </a:p>
          <a:p>
            <a:pPr lvl="0" algn="just"/>
            <a:endParaRPr lang="lt-LT" sz="1400" b="1" dirty="0">
              <a:solidFill>
                <a:srgbClr val="000000"/>
              </a:solidFill>
            </a:endParaRPr>
          </a:p>
          <a:p>
            <a:pPr algn="just"/>
            <a:endParaRPr lang="lt-LT" sz="1400" b="1" dirty="0"/>
          </a:p>
          <a:p>
            <a:pPr algn="just"/>
            <a:endParaRPr lang="lt-LT" sz="1400" b="1" dirty="0"/>
          </a:p>
          <a:p>
            <a:pPr algn="just"/>
            <a:endParaRPr lang="lt-LT" sz="1400" b="1" dirty="0"/>
          </a:p>
          <a:p>
            <a:pPr lvl="0" algn="just"/>
            <a:r>
              <a:rPr lang="lt-LT" sz="1400" b="1" dirty="0" err="1">
                <a:solidFill>
                  <a:srgbClr val="000000"/>
                </a:solidFill>
              </a:rPr>
              <a:t>Bolivinės</a:t>
            </a:r>
            <a:r>
              <a:rPr lang="lt-LT" sz="1400" b="1" dirty="0">
                <a:solidFill>
                  <a:srgbClr val="000000"/>
                </a:solidFill>
              </a:rPr>
              <a:t> balandos               Rapsukai                                 Judra                   Pluoštinės kanapės sėklai </a:t>
            </a:r>
          </a:p>
          <a:p>
            <a:pPr lvl="0" algn="just"/>
            <a:endParaRPr lang="lt-LT" sz="1400" b="1" dirty="0">
              <a:solidFill>
                <a:srgbClr val="000000"/>
              </a:solidFill>
            </a:endParaRPr>
          </a:p>
          <a:p>
            <a:pPr algn="just"/>
            <a:endParaRPr lang="lt-LT" sz="1400" b="1" dirty="0"/>
          </a:p>
          <a:p>
            <a:pPr algn="just"/>
            <a:endParaRPr lang="lt-LT" sz="1400" b="1" dirty="0"/>
          </a:p>
          <a:p>
            <a:pPr algn="just"/>
            <a:endParaRPr lang="lt-LT" sz="1400" b="1" dirty="0"/>
          </a:p>
          <a:p>
            <a:pPr algn="just"/>
            <a:endParaRPr lang="lt-LT" sz="1400" b="1" dirty="0"/>
          </a:p>
          <a:p>
            <a:pPr algn="just"/>
            <a:endParaRPr lang="lt-LT" sz="1400" b="1" dirty="0"/>
          </a:p>
          <a:p>
            <a:pPr algn="just"/>
            <a:endParaRPr lang="lt-LT" sz="1400" b="1" dirty="0"/>
          </a:p>
          <a:p>
            <a:pPr algn="just"/>
            <a:endParaRPr lang="lt-LT" sz="1400" dirty="0"/>
          </a:p>
          <a:p>
            <a:pPr algn="just"/>
            <a:endParaRPr lang="lt-LT" sz="1400" dirty="0"/>
          </a:p>
          <a:p>
            <a:pPr algn="just"/>
            <a:r>
              <a:rPr lang="lt-LT" sz="1400" b="1" dirty="0"/>
              <a:t>           Sorgai                               Apyniai	             Putinų uogynai                         </a:t>
            </a:r>
            <a:r>
              <a:rPr lang="lt-LT" sz="1400" b="1" dirty="0" err="1"/>
              <a:t>Ožerškiai</a:t>
            </a:r>
            <a:endParaRPr lang="lt-LT" sz="1400" b="1" dirty="0"/>
          </a:p>
        </p:txBody>
      </p:sp>
      <p:pic>
        <p:nvPicPr>
          <p:cNvPr id="2" name="Picture 1">
            <a:extLst>
              <a:ext uri="{FF2B5EF4-FFF2-40B4-BE49-F238E27FC236}">
                <a16:creationId xmlns:a16="http://schemas.microsoft.com/office/drawing/2014/main" id="{673A5B98-03B8-4E5B-ABF4-90195B3971B1}"/>
              </a:ext>
            </a:extLst>
          </p:cNvPr>
          <p:cNvPicPr>
            <a:picLocks noChangeAspect="1"/>
          </p:cNvPicPr>
          <p:nvPr/>
        </p:nvPicPr>
        <p:blipFill>
          <a:blip r:embed="rId4"/>
          <a:stretch>
            <a:fillRect/>
          </a:stretch>
        </p:blipFill>
        <p:spPr>
          <a:xfrm>
            <a:off x="431826" y="1905392"/>
            <a:ext cx="1748281" cy="2016224"/>
          </a:xfrm>
          <a:prstGeom prst="rect">
            <a:avLst/>
          </a:prstGeom>
        </p:spPr>
      </p:pic>
      <p:pic>
        <p:nvPicPr>
          <p:cNvPr id="9" name="Picture 8">
            <a:extLst>
              <a:ext uri="{FF2B5EF4-FFF2-40B4-BE49-F238E27FC236}">
                <a16:creationId xmlns:a16="http://schemas.microsoft.com/office/drawing/2014/main" id="{E7BCA04D-8FB9-4689-9769-0D59DAA5C479}"/>
              </a:ext>
            </a:extLst>
          </p:cNvPr>
          <p:cNvPicPr>
            <a:picLocks noChangeAspect="1"/>
          </p:cNvPicPr>
          <p:nvPr/>
        </p:nvPicPr>
        <p:blipFill>
          <a:blip r:embed="rId5"/>
          <a:stretch>
            <a:fillRect/>
          </a:stretch>
        </p:blipFill>
        <p:spPr>
          <a:xfrm>
            <a:off x="2314404" y="1898260"/>
            <a:ext cx="2139217" cy="2016224"/>
          </a:xfrm>
          <a:prstGeom prst="rect">
            <a:avLst/>
          </a:prstGeom>
        </p:spPr>
      </p:pic>
      <p:pic>
        <p:nvPicPr>
          <p:cNvPr id="11" name="Picture 10">
            <a:extLst>
              <a:ext uri="{FF2B5EF4-FFF2-40B4-BE49-F238E27FC236}">
                <a16:creationId xmlns:a16="http://schemas.microsoft.com/office/drawing/2014/main" id="{83D6B900-55DE-4589-9F62-3EB04E45CA12}"/>
              </a:ext>
            </a:extLst>
          </p:cNvPr>
          <p:cNvPicPr>
            <a:picLocks noChangeAspect="1"/>
          </p:cNvPicPr>
          <p:nvPr/>
        </p:nvPicPr>
        <p:blipFill>
          <a:blip r:embed="rId6"/>
          <a:stretch>
            <a:fillRect/>
          </a:stretch>
        </p:blipFill>
        <p:spPr>
          <a:xfrm>
            <a:off x="4587918" y="1905392"/>
            <a:ext cx="2102666" cy="2010496"/>
          </a:xfrm>
          <a:prstGeom prst="rect">
            <a:avLst/>
          </a:prstGeom>
        </p:spPr>
      </p:pic>
      <p:pic>
        <p:nvPicPr>
          <p:cNvPr id="12" name="Picture 11">
            <a:extLst>
              <a:ext uri="{FF2B5EF4-FFF2-40B4-BE49-F238E27FC236}">
                <a16:creationId xmlns:a16="http://schemas.microsoft.com/office/drawing/2014/main" id="{419126E9-AF27-43D0-9758-355A69387FFA}"/>
              </a:ext>
            </a:extLst>
          </p:cNvPr>
          <p:cNvPicPr>
            <a:picLocks noChangeAspect="1"/>
          </p:cNvPicPr>
          <p:nvPr/>
        </p:nvPicPr>
        <p:blipFill>
          <a:blip r:embed="rId7"/>
          <a:stretch>
            <a:fillRect/>
          </a:stretch>
        </p:blipFill>
        <p:spPr>
          <a:xfrm>
            <a:off x="6798882" y="1913984"/>
            <a:ext cx="1873381" cy="2000500"/>
          </a:xfrm>
          <a:prstGeom prst="rect">
            <a:avLst/>
          </a:prstGeom>
        </p:spPr>
      </p:pic>
      <p:pic>
        <p:nvPicPr>
          <p:cNvPr id="13" name="Picture 12">
            <a:extLst>
              <a:ext uri="{FF2B5EF4-FFF2-40B4-BE49-F238E27FC236}">
                <a16:creationId xmlns:a16="http://schemas.microsoft.com/office/drawing/2014/main" id="{7BD340A9-FFE2-4BDC-8B78-E8BEA5A8244A}"/>
              </a:ext>
            </a:extLst>
          </p:cNvPr>
          <p:cNvPicPr>
            <a:picLocks noChangeAspect="1"/>
          </p:cNvPicPr>
          <p:nvPr/>
        </p:nvPicPr>
        <p:blipFill>
          <a:blip r:embed="rId8"/>
          <a:stretch>
            <a:fillRect/>
          </a:stretch>
        </p:blipFill>
        <p:spPr>
          <a:xfrm>
            <a:off x="251521" y="4260434"/>
            <a:ext cx="1961228" cy="1726841"/>
          </a:xfrm>
          <a:prstGeom prst="rect">
            <a:avLst/>
          </a:prstGeom>
        </p:spPr>
      </p:pic>
      <p:pic>
        <p:nvPicPr>
          <p:cNvPr id="14" name="Picture 13">
            <a:extLst>
              <a:ext uri="{FF2B5EF4-FFF2-40B4-BE49-F238E27FC236}">
                <a16:creationId xmlns:a16="http://schemas.microsoft.com/office/drawing/2014/main" id="{053C5614-A5A6-465D-800E-C5C52DD74697}"/>
              </a:ext>
            </a:extLst>
          </p:cNvPr>
          <p:cNvPicPr>
            <a:picLocks noChangeAspect="1"/>
          </p:cNvPicPr>
          <p:nvPr/>
        </p:nvPicPr>
        <p:blipFill>
          <a:blip r:embed="rId9"/>
          <a:stretch>
            <a:fillRect/>
          </a:stretch>
        </p:blipFill>
        <p:spPr>
          <a:xfrm>
            <a:off x="2322420" y="4246989"/>
            <a:ext cx="2051951" cy="1753729"/>
          </a:xfrm>
          <a:prstGeom prst="rect">
            <a:avLst/>
          </a:prstGeom>
        </p:spPr>
      </p:pic>
      <p:pic>
        <p:nvPicPr>
          <p:cNvPr id="15" name="Picture 14">
            <a:extLst>
              <a:ext uri="{FF2B5EF4-FFF2-40B4-BE49-F238E27FC236}">
                <a16:creationId xmlns:a16="http://schemas.microsoft.com/office/drawing/2014/main" id="{F3C3EDC1-7E75-414F-A1A6-5CDC9D5CEDB3}"/>
              </a:ext>
            </a:extLst>
          </p:cNvPr>
          <p:cNvPicPr>
            <a:picLocks noChangeAspect="1"/>
          </p:cNvPicPr>
          <p:nvPr/>
        </p:nvPicPr>
        <p:blipFill>
          <a:blip r:embed="rId10"/>
          <a:stretch>
            <a:fillRect/>
          </a:stretch>
        </p:blipFill>
        <p:spPr>
          <a:xfrm>
            <a:off x="4487373" y="4260434"/>
            <a:ext cx="2051951" cy="1726842"/>
          </a:xfrm>
          <a:prstGeom prst="rect">
            <a:avLst/>
          </a:prstGeom>
        </p:spPr>
      </p:pic>
      <p:pic>
        <p:nvPicPr>
          <p:cNvPr id="2052" name="Picture 4" descr="Dygliuotasis ožerškis (Lycium barbarum)">
            <a:extLst>
              <a:ext uri="{FF2B5EF4-FFF2-40B4-BE49-F238E27FC236}">
                <a16:creationId xmlns:a16="http://schemas.microsoft.com/office/drawing/2014/main" id="{4860C647-4E55-46E1-B1EC-9CD25F379ED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1022" y="4246989"/>
            <a:ext cx="2131063" cy="174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407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18" name="Rectangle 8">
            <a:extLst>
              <a:ext uri="{FF2B5EF4-FFF2-40B4-BE49-F238E27FC236}">
                <a16:creationId xmlns:a16="http://schemas.microsoft.com/office/drawing/2014/main" id="{AE3C40F4-FBF3-477D-AEBE-AC618C4DA558}"/>
              </a:ext>
            </a:extLst>
          </p:cNvPr>
          <p:cNvSpPr>
            <a:spLocks noChangeArrowheads="1"/>
          </p:cNvSpPr>
          <p:nvPr/>
        </p:nvSpPr>
        <p:spPr bwMode="auto">
          <a:xfrm>
            <a:off x="468313" y="1700213"/>
            <a:ext cx="835342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endParaRPr lang="lt-LT" altLang="lt-LT" sz="2000" u="sng"/>
          </a:p>
        </p:txBody>
      </p:sp>
      <p:sp>
        <p:nvSpPr>
          <p:cNvPr id="10" name="Rectangle 9">
            <a:extLst>
              <a:ext uri="{FF2B5EF4-FFF2-40B4-BE49-F238E27FC236}">
                <a16:creationId xmlns:a16="http://schemas.microsoft.com/office/drawing/2014/main" id="{32E81224-DD53-41E5-8180-807B29C05AB6}"/>
              </a:ext>
            </a:extLst>
          </p:cNvPr>
          <p:cNvSpPr/>
          <p:nvPr/>
        </p:nvSpPr>
        <p:spPr>
          <a:xfrm>
            <a:off x="288925" y="812800"/>
            <a:ext cx="8001000" cy="461665"/>
          </a:xfrm>
          <a:prstGeom prst="rect">
            <a:avLst/>
          </a:prstGeom>
        </p:spPr>
        <p:txBody>
          <a:bodyPr>
            <a:spAutoFit/>
          </a:bodyPr>
          <a:lstStyle/>
          <a:p>
            <a:pPr>
              <a:defRPr/>
            </a:pPr>
            <a:r>
              <a:rPr lang="lt-LT" sz="2400" b="1" dirty="0">
                <a:solidFill>
                  <a:srgbClr val="009900"/>
                </a:solidFill>
                <a:latin typeface="+mn-lt"/>
              </a:rPr>
              <a:t>PRISTATYMO STRUKTŪRA</a:t>
            </a:r>
          </a:p>
        </p:txBody>
      </p:sp>
      <p:sp>
        <p:nvSpPr>
          <p:cNvPr id="6" name="TextBox 5">
            <a:extLst>
              <a:ext uri="{FF2B5EF4-FFF2-40B4-BE49-F238E27FC236}">
                <a16:creationId xmlns:a16="http://schemas.microsoft.com/office/drawing/2014/main" id="{7D9EAF52-A16F-4A9F-B398-02ADFA315D18}"/>
              </a:ext>
            </a:extLst>
          </p:cNvPr>
          <p:cNvSpPr txBox="1"/>
          <p:nvPr/>
        </p:nvSpPr>
        <p:spPr>
          <a:xfrm>
            <a:off x="941052" y="1506309"/>
            <a:ext cx="7591387" cy="4708981"/>
          </a:xfrm>
          <a:prstGeom prst="rect">
            <a:avLst/>
          </a:prstGeom>
          <a:noFill/>
        </p:spPr>
        <p:txBody>
          <a:bodyPr wrap="square" rtlCol="0">
            <a:spAutoFit/>
          </a:bodyPr>
          <a:lstStyle/>
          <a:p>
            <a:pPr marL="342900" indent="-342900">
              <a:buFont typeface="Wingdings" panose="05000000000000000000" pitchFamily="2" charset="2"/>
              <a:buChar char="q"/>
            </a:pPr>
            <a:r>
              <a:rPr lang="lt-LT" sz="2000" dirty="0">
                <a:latin typeface="+mn-lt"/>
              </a:rPr>
              <a:t>Lietuvos kaimo plėtros 2014-2020 metų programos priemonių įgyvendinimo taisyklių pakeitimai 2021 m. :</a:t>
            </a:r>
          </a:p>
          <a:p>
            <a:pPr marL="342900" indent="-342900">
              <a:buFont typeface="Wingdings" panose="05000000000000000000" pitchFamily="2" charset="2"/>
              <a:buChar char="q"/>
            </a:pPr>
            <a:endParaRPr lang="lt-LT" sz="2000" dirty="0">
              <a:latin typeface="+mn-lt"/>
            </a:endParaRPr>
          </a:p>
          <a:p>
            <a:pPr marL="800100" lvl="1" indent="-342900">
              <a:buFont typeface="Wingdings" panose="05000000000000000000" pitchFamily="2" charset="2"/>
              <a:buChar char="q"/>
            </a:pPr>
            <a:r>
              <a:rPr lang="lt-LT" sz="2000" dirty="0"/>
              <a:t>„Agrarinė aplinkosauga ir klimatas“</a:t>
            </a:r>
          </a:p>
          <a:p>
            <a:pPr marL="800100" lvl="1" indent="-342900">
              <a:buFont typeface="Wingdings" panose="05000000000000000000" pitchFamily="2" charset="2"/>
              <a:buChar char="q"/>
            </a:pPr>
            <a:endParaRPr lang="lt-LT" sz="2000" dirty="0"/>
          </a:p>
          <a:p>
            <a:pPr marL="800100" lvl="1" indent="-342900">
              <a:buFont typeface="Wingdings" panose="05000000000000000000" pitchFamily="2" charset="2"/>
              <a:buChar char="q"/>
            </a:pPr>
            <a:r>
              <a:rPr lang="lt-LT" sz="2000" dirty="0"/>
              <a:t>„Su „</a:t>
            </a:r>
            <a:r>
              <a:rPr lang="lt-LT" sz="2000" dirty="0" err="1"/>
              <a:t>Natura</a:t>
            </a:r>
            <a:r>
              <a:rPr lang="lt-LT" sz="2000" dirty="0"/>
              <a:t> 2000“ ir Vandens pagrindų direktyva susijusios išmokos“</a:t>
            </a:r>
          </a:p>
          <a:p>
            <a:pPr marL="800100" lvl="1" indent="-342900">
              <a:buFont typeface="Wingdings" panose="05000000000000000000" pitchFamily="2" charset="2"/>
              <a:buChar char="q"/>
            </a:pPr>
            <a:endParaRPr lang="lt-LT" sz="2000" dirty="0"/>
          </a:p>
          <a:p>
            <a:pPr marL="800100" lvl="1" indent="-342900">
              <a:buFont typeface="Wingdings" panose="05000000000000000000" pitchFamily="2" charset="2"/>
              <a:buChar char="q"/>
            </a:pPr>
            <a:r>
              <a:rPr lang="lt-LT" sz="2000" dirty="0"/>
              <a:t>„Ekologinis ūkininkavimas</a:t>
            </a:r>
          </a:p>
          <a:p>
            <a:pPr lvl="1"/>
            <a:endParaRPr lang="lt-LT" sz="2000" dirty="0"/>
          </a:p>
          <a:p>
            <a:pPr marL="800100" lvl="1" indent="-342900">
              <a:buFont typeface="Wingdings" panose="05000000000000000000" pitchFamily="2" charset="2"/>
              <a:buChar char="q"/>
            </a:pPr>
            <a:r>
              <a:rPr lang="lt-LT" sz="2000" dirty="0"/>
              <a:t>„Išmokos už vietoves, kuriose esama gamtinių ar kitų specifinių kliūčių“</a:t>
            </a:r>
            <a:endParaRPr lang="lt-LT" sz="2000" dirty="0">
              <a:latin typeface="+mn-lt"/>
            </a:endParaRPr>
          </a:p>
          <a:p>
            <a:pPr lvl="0"/>
            <a:endParaRPr lang="lt-LT" sz="2000" dirty="0">
              <a:latin typeface="+mn-lt"/>
            </a:endParaRPr>
          </a:p>
          <a:p>
            <a:pPr marL="342900" lvl="0" indent="-342900">
              <a:buFont typeface="Wingdings" panose="05000000000000000000" pitchFamily="2" charset="2"/>
              <a:buChar char="q"/>
            </a:pPr>
            <a:endParaRPr lang="lt-LT" sz="2000" dirty="0">
              <a:latin typeface="+mn-lt"/>
            </a:endParaRPr>
          </a:p>
          <a:p>
            <a:pPr lvl="0"/>
            <a:endParaRPr lang="lt-LT" sz="2000" dirty="0">
              <a:latin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18" name="Rectangle 8">
            <a:extLst>
              <a:ext uri="{FF2B5EF4-FFF2-40B4-BE49-F238E27FC236}">
                <a16:creationId xmlns:a16="http://schemas.microsoft.com/office/drawing/2014/main" id="{AE3C40F4-FBF3-477D-AEBE-AC618C4DA558}"/>
              </a:ext>
            </a:extLst>
          </p:cNvPr>
          <p:cNvSpPr>
            <a:spLocks noChangeArrowheads="1"/>
          </p:cNvSpPr>
          <p:nvPr/>
        </p:nvSpPr>
        <p:spPr bwMode="auto">
          <a:xfrm>
            <a:off x="468313" y="1412776"/>
            <a:ext cx="8240437" cy="48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endParaRPr lang="lt-LT" altLang="lt-LT" sz="2000" u="sng"/>
          </a:p>
        </p:txBody>
      </p:sp>
      <p:sp>
        <p:nvSpPr>
          <p:cNvPr id="10" name="Rectangle 9">
            <a:extLst>
              <a:ext uri="{FF2B5EF4-FFF2-40B4-BE49-F238E27FC236}">
                <a16:creationId xmlns:a16="http://schemas.microsoft.com/office/drawing/2014/main" id="{32E81224-DD53-41E5-8180-807B29C05AB6}"/>
              </a:ext>
            </a:extLst>
          </p:cNvPr>
          <p:cNvSpPr/>
          <p:nvPr/>
        </p:nvSpPr>
        <p:spPr>
          <a:xfrm>
            <a:off x="251520" y="894664"/>
            <a:ext cx="8001000" cy="830997"/>
          </a:xfrm>
          <a:prstGeom prst="rect">
            <a:avLst/>
          </a:prstGeom>
        </p:spPr>
        <p:txBody>
          <a:bodyPr>
            <a:spAutoFit/>
          </a:bodyPr>
          <a:lstStyle/>
          <a:p>
            <a:pPr>
              <a:defRPr/>
            </a:pPr>
            <a:r>
              <a:rPr lang="lt-LT" altLang="en-US" sz="2400" b="1" dirty="0">
                <a:solidFill>
                  <a:srgbClr val="009900"/>
                </a:solidFill>
              </a:rPr>
              <a:t>IŠMOKOS UŽ VIETOVES, KURIOSE ESAMA GAMTINIŲ AR KITŲ SPECIFINIŲ KLIŪČIŲ (1)</a:t>
            </a:r>
            <a:endParaRPr lang="lt-LT" sz="2400" b="1" dirty="0">
              <a:solidFill>
                <a:srgbClr val="009900"/>
              </a:solidFill>
              <a:latin typeface="Arial"/>
            </a:endParaRPr>
          </a:p>
        </p:txBody>
      </p:sp>
      <p:sp>
        <p:nvSpPr>
          <p:cNvPr id="2" name="Rectangle 1">
            <a:extLst>
              <a:ext uri="{FF2B5EF4-FFF2-40B4-BE49-F238E27FC236}">
                <a16:creationId xmlns:a16="http://schemas.microsoft.com/office/drawing/2014/main" id="{CEE41C39-7F7D-49FE-8FB5-8DD5716ECAA6}"/>
              </a:ext>
            </a:extLst>
          </p:cNvPr>
          <p:cNvSpPr/>
          <p:nvPr/>
        </p:nvSpPr>
        <p:spPr>
          <a:xfrm>
            <a:off x="374595" y="1916832"/>
            <a:ext cx="8240436" cy="4185761"/>
          </a:xfrm>
          <a:prstGeom prst="rect">
            <a:avLst/>
          </a:prstGeom>
        </p:spPr>
        <p:txBody>
          <a:bodyPr wrap="square">
            <a:spAutoFit/>
          </a:bodyPr>
          <a:lstStyle/>
          <a:p>
            <a:pPr marL="285750" indent="-285750" algn="just">
              <a:buFont typeface="Wingdings" panose="05000000000000000000" pitchFamily="2" charset="2"/>
              <a:buChar char="q"/>
            </a:pPr>
            <a:r>
              <a:rPr lang="lt-LT" sz="1400" dirty="0">
                <a:solidFill>
                  <a:srgbClr val="000000"/>
                </a:solidFill>
              </a:rPr>
              <a:t>Veiklos sritis </a:t>
            </a:r>
            <a:r>
              <a:rPr lang="lt-LT" sz="1400" b="1" dirty="0">
                <a:solidFill>
                  <a:srgbClr val="000000"/>
                </a:solidFill>
              </a:rPr>
              <a:t>„Išmoka ūkininkaujantiesiems vietovėse, kuriose esama didelių gamtinių kliūčių“:</a:t>
            </a:r>
          </a:p>
          <a:p>
            <a:pPr marL="285750" indent="-285750" algn="just">
              <a:buFont typeface="Wingdings" panose="05000000000000000000" pitchFamily="2" charset="2"/>
              <a:buChar char="§"/>
            </a:pPr>
            <a:endParaRPr lang="lt-LT" sz="1400" b="1" dirty="0">
              <a:solidFill>
                <a:srgbClr val="000000"/>
              </a:solidFill>
            </a:endParaRPr>
          </a:p>
          <a:p>
            <a:pPr marL="742950" lvl="1" indent="-285750" algn="just">
              <a:buFont typeface="Wingdings" panose="05000000000000000000" pitchFamily="2" charset="2"/>
              <a:buChar char="Ø"/>
            </a:pPr>
            <a:r>
              <a:rPr lang="lt-LT" sz="1400" u="sng" dirty="0"/>
              <a:t>didesnio intensyvumo </a:t>
            </a:r>
            <a:r>
              <a:rPr lang="lt-LT" sz="1400" dirty="0"/>
              <a:t>gamtinių kliūčių ir (arba) trūkumų – 61,6 Eur už ha (iki 100 ha imtinai plotas remiamas 100 proc., plotas daugiau kaip 100 ha iki 500 ha imtinai – 70 proc. arba 43 Eur už ha, plotas daugiau kaip 500 ha – 25 Eur už ha);</a:t>
            </a:r>
          </a:p>
          <a:p>
            <a:pPr marL="742950" lvl="1" indent="-285750" algn="just">
              <a:buFont typeface="Wingdings" panose="05000000000000000000" pitchFamily="2" charset="2"/>
              <a:buChar char="Ø"/>
            </a:pPr>
            <a:r>
              <a:rPr lang="lt-LT" sz="1400" u="sng" dirty="0"/>
              <a:t>mažesnio intensyvumo </a:t>
            </a:r>
            <a:r>
              <a:rPr lang="lt-LT" sz="1400" dirty="0"/>
              <a:t>gamtinių kliūčių ir (arba) trūkumų – 50,05 Eur už ha (iki 100 ha imtinai plotas remiamas 100 proc., plotas daugiau kaip 100 ha iki 500 ha imtinai – 70 proc. arba 35 Eur už ha, plotas daugiau kaip 500 ha – 25 Eur už ha);</a:t>
            </a:r>
          </a:p>
          <a:p>
            <a:pPr marL="742950" lvl="1" indent="-285750" algn="just">
              <a:buFont typeface="Wingdings" panose="05000000000000000000" pitchFamily="2" charset="2"/>
              <a:buChar char="Ø"/>
            </a:pPr>
            <a:r>
              <a:rPr lang="lt-LT" sz="1400" dirty="0"/>
              <a:t>vietovėse, kurios </a:t>
            </a:r>
            <a:r>
              <a:rPr lang="lt-LT" sz="1400" u="sng" dirty="0"/>
              <a:t>neteko mažiau palankių ūkininkauti vietovių statuso </a:t>
            </a:r>
            <a:r>
              <a:rPr lang="lt-LT" sz="1400" dirty="0"/>
              <a:t>– 25 Eur už ha </a:t>
            </a:r>
            <a:r>
              <a:rPr lang="lt-LT" sz="1400" b="1" dirty="0"/>
              <a:t>pereinamuoju laikotarpiu 2021 m.</a:t>
            </a:r>
          </a:p>
          <a:p>
            <a:pPr marL="742950" lvl="1" indent="-285750" algn="just">
              <a:buFont typeface="Wingdings" panose="05000000000000000000" pitchFamily="2" charset="2"/>
              <a:buChar char="Ø"/>
            </a:pPr>
            <a:endParaRPr lang="lt-LT" sz="1400" dirty="0"/>
          </a:p>
          <a:p>
            <a:pPr marL="285750" indent="-285750" algn="just">
              <a:buFont typeface="Wingdings" panose="05000000000000000000" pitchFamily="2" charset="2"/>
              <a:buChar char="q"/>
            </a:pPr>
            <a:r>
              <a:rPr lang="lt-LT" sz="1400" dirty="0"/>
              <a:t>Veiklos sritis </a:t>
            </a:r>
            <a:r>
              <a:rPr lang="lt-LT" sz="1400" b="1" dirty="0"/>
              <a:t>„Išmoka ūkininkaujantiesiems vietovėse, kuriose esama specifinių kliūčių“</a:t>
            </a:r>
            <a:r>
              <a:rPr lang="lt-LT" sz="1400" dirty="0"/>
              <a:t>: </a:t>
            </a:r>
          </a:p>
          <a:p>
            <a:pPr marL="285750" indent="-285750" algn="just">
              <a:buFont typeface="Wingdings" panose="05000000000000000000" pitchFamily="2" charset="2"/>
              <a:buChar char="§"/>
            </a:pPr>
            <a:endParaRPr lang="lt-LT" sz="1400" dirty="0"/>
          </a:p>
          <a:p>
            <a:pPr marL="742950" lvl="1" indent="-285750" algn="just">
              <a:buFont typeface="Wingdings" panose="05000000000000000000" pitchFamily="2" charset="2"/>
              <a:buChar char="Ø"/>
            </a:pPr>
            <a:r>
              <a:rPr lang="lt-LT" sz="1400" u="sng" dirty="0"/>
              <a:t>intensyvaus karsto zonoje </a:t>
            </a:r>
            <a:r>
              <a:rPr lang="lt-LT" sz="1400" dirty="0"/>
              <a:t>kompensacinė išmoka yra 25 Eur už ha;</a:t>
            </a:r>
          </a:p>
          <a:p>
            <a:pPr marL="742950" lvl="1" indent="-285750" algn="just">
              <a:buFont typeface="Wingdings" panose="05000000000000000000" pitchFamily="2" charset="2"/>
              <a:buChar char="Ø"/>
            </a:pPr>
            <a:r>
              <a:rPr lang="lt-LT" sz="1400" u="sng" dirty="0"/>
              <a:t>potvynių užliejamose </a:t>
            </a:r>
            <a:r>
              <a:rPr lang="lt-LT" sz="1400" dirty="0"/>
              <a:t>teritorijose kompensacinė išmoka yra 25 Eur už ha.</a:t>
            </a:r>
          </a:p>
          <a:p>
            <a:pPr marL="285750" indent="-285750" algn="just">
              <a:buFont typeface="Wingdings" panose="05000000000000000000" pitchFamily="2" charset="2"/>
              <a:buChar char="§"/>
            </a:pPr>
            <a:endParaRPr lang="lt-LT" sz="1400" dirty="0"/>
          </a:p>
          <a:p>
            <a:pPr algn="just"/>
            <a:endParaRPr lang="lt-LT" sz="1400" dirty="0">
              <a:cs typeface="Arial" panose="020B0604020202020204" pitchFamily="34" charset="0"/>
            </a:endParaRPr>
          </a:p>
          <a:p>
            <a:pPr marL="285750" indent="-285750" algn="just">
              <a:buFont typeface="Wingdings" panose="05000000000000000000" pitchFamily="2" charset="2"/>
              <a:buChar char="§"/>
            </a:pPr>
            <a:endParaRPr lang="lt-LT" sz="1400" dirty="0"/>
          </a:p>
        </p:txBody>
      </p:sp>
    </p:spTree>
    <p:extLst>
      <p:ext uri="{BB962C8B-B14F-4D97-AF65-F5344CB8AC3E}">
        <p14:creationId xmlns:p14="http://schemas.microsoft.com/office/powerpoint/2010/main" val="3688751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6">
            <a:extLst>
              <a:ext uri="{FF2B5EF4-FFF2-40B4-BE49-F238E27FC236}">
                <a16:creationId xmlns:a16="http://schemas.microsoft.com/office/drawing/2014/main" id="{F38BD5B9-9F1C-4B7A-BDAC-0726FC8BBDAE}"/>
              </a:ext>
            </a:extLst>
          </p:cNvPr>
          <p:cNvSpPr>
            <a:spLocks noChangeArrowheads="1"/>
          </p:cNvSpPr>
          <p:nvPr/>
        </p:nvSpPr>
        <p:spPr bwMode="auto">
          <a:xfrm>
            <a:off x="0" y="2205038"/>
            <a:ext cx="9036050" cy="2376487"/>
          </a:xfrm>
          <a:prstGeom prst="rect">
            <a:avLst/>
          </a:prstGeom>
          <a:noFill/>
          <a:ln>
            <a:noFill/>
          </a:ln>
          <a:extLst/>
        </p:spPr>
        <p:txBody>
          <a:bodyPr anchor="ctr"/>
          <a:lstStyle/>
          <a:p>
            <a:pPr algn="ctr" eaLnBrk="1" hangingPunct="1">
              <a:defRPr/>
            </a:pPr>
            <a:r>
              <a:rPr lang="en-US" sz="2400" b="1" dirty="0">
                <a:solidFill>
                  <a:schemeClr val="bg1"/>
                </a:solidFill>
                <a:effectLst>
                  <a:outerShdw blurRad="38100" dist="38100" dir="2700000" algn="tl">
                    <a:srgbClr val="000000">
                      <a:alpha val="43137"/>
                    </a:srgbClr>
                  </a:outerShdw>
                </a:effectLst>
                <a:latin typeface="+mj-lt"/>
              </a:rPr>
              <a:t>A</a:t>
            </a:r>
            <a:r>
              <a:rPr lang="lt-LT" sz="2400" b="1" dirty="0">
                <a:solidFill>
                  <a:schemeClr val="bg1"/>
                </a:solidFill>
                <a:effectLst>
                  <a:outerShdw blurRad="38100" dist="38100" dir="2700000" algn="tl">
                    <a:srgbClr val="000000">
                      <a:alpha val="43137"/>
                    </a:srgbClr>
                  </a:outerShdw>
                </a:effectLst>
                <a:latin typeface="+mj-lt"/>
              </a:rPr>
              <a:t>ČIŪ UŽ DĖMESĮ</a:t>
            </a:r>
            <a:endParaRPr lang="lt-LT" sz="2400" b="1" dirty="0">
              <a:latin typeface="+mj-lt"/>
            </a:endParaRPr>
          </a:p>
        </p:txBody>
      </p:sp>
      <p:sp>
        <p:nvSpPr>
          <p:cNvPr id="2052" name="TextBox 5">
            <a:extLst>
              <a:ext uri="{FF2B5EF4-FFF2-40B4-BE49-F238E27FC236}">
                <a16:creationId xmlns:a16="http://schemas.microsoft.com/office/drawing/2014/main" id="{186E359E-C014-4B3D-83A9-0AF1AB05C7EF}"/>
              </a:ext>
            </a:extLst>
          </p:cNvPr>
          <p:cNvSpPr txBox="1">
            <a:spLocks noChangeArrowheads="1"/>
          </p:cNvSpPr>
          <p:nvPr/>
        </p:nvSpPr>
        <p:spPr bwMode="auto">
          <a:xfrm>
            <a:off x="3059113" y="536575"/>
            <a:ext cx="6084887" cy="554038"/>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lt-LT" sz="1000" dirty="0">
                <a:solidFill>
                  <a:srgbClr val="CCFFCC"/>
                </a:solidFill>
                <a:effectLst>
                  <a:outerShdw blurRad="38100" dist="38100" dir="2700000" algn="tl">
                    <a:srgbClr val="000000">
                      <a:alpha val="43137"/>
                    </a:srgbClr>
                  </a:outerShdw>
                </a:effectLst>
              </a:rPr>
              <a:t>Nacionalinė mokėjimo agentūra prie Žemės ūkio ministerijos</a:t>
            </a:r>
          </a:p>
          <a:p>
            <a:pPr eaLnBrk="1" hangingPunct="1">
              <a:defRPr/>
            </a:pPr>
            <a:r>
              <a:rPr lang="lt-LT" sz="1000" dirty="0">
                <a:solidFill>
                  <a:srgbClr val="CCFFCC"/>
                </a:solidFill>
                <a:effectLst>
                  <a:outerShdw blurRad="38100" dist="38100" dir="2700000" algn="tl">
                    <a:srgbClr val="000000">
                      <a:alpha val="43137"/>
                    </a:srgbClr>
                  </a:outerShdw>
                </a:effectLst>
              </a:rPr>
              <a:t>Blindžių g. 17, 08111 Vilnius, Lietuva, tel. (8 5) 252 6999, 1841, faks. (8 5) 252 6945, </a:t>
            </a:r>
            <a:r>
              <a:rPr lang="en-US" sz="1000" dirty="0">
                <a:solidFill>
                  <a:srgbClr val="CCFFCC"/>
                </a:solidFill>
                <a:effectLst>
                  <a:outerShdw blurRad="38100" dist="38100" dir="2700000" algn="tl">
                    <a:srgbClr val="000000">
                      <a:alpha val="43137"/>
                    </a:srgbClr>
                  </a:outerShdw>
                </a:effectLst>
              </a:rPr>
              <a:t> </a:t>
            </a:r>
          </a:p>
          <a:p>
            <a:pPr eaLnBrk="1" hangingPunct="1">
              <a:defRPr/>
            </a:pPr>
            <a:r>
              <a:rPr lang="lt-LT" sz="1000" dirty="0">
                <a:solidFill>
                  <a:srgbClr val="CCFFCC"/>
                </a:solidFill>
                <a:effectLst>
                  <a:outerShdw blurRad="38100" dist="38100" dir="2700000" algn="tl">
                    <a:srgbClr val="000000">
                      <a:alpha val="43137"/>
                    </a:srgbClr>
                  </a:outerShdw>
                </a:effectLst>
              </a:rPr>
              <a:t>www.nma.lt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18" name="Rectangle 8">
            <a:extLst>
              <a:ext uri="{FF2B5EF4-FFF2-40B4-BE49-F238E27FC236}">
                <a16:creationId xmlns:a16="http://schemas.microsoft.com/office/drawing/2014/main" id="{AE3C40F4-FBF3-477D-AEBE-AC618C4DA558}"/>
              </a:ext>
            </a:extLst>
          </p:cNvPr>
          <p:cNvSpPr>
            <a:spLocks noChangeArrowheads="1"/>
          </p:cNvSpPr>
          <p:nvPr/>
        </p:nvSpPr>
        <p:spPr bwMode="auto">
          <a:xfrm>
            <a:off x="539553" y="1727488"/>
            <a:ext cx="8064896"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endParaRPr lang="lt-LT" altLang="lt-LT" sz="2000" u="sng"/>
          </a:p>
        </p:txBody>
      </p:sp>
      <p:sp>
        <p:nvSpPr>
          <p:cNvPr id="10" name="Rectangle 9">
            <a:extLst>
              <a:ext uri="{FF2B5EF4-FFF2-40B4-BE49-F238E27FC236}">
                <a16:creationId xmlns:a16="http://schemas.microsoft.com/office/drawing/2014/main" id="{32E81224-DD53-41E5-8180-807B29C05AB6}"/>
              </a:ext>
            </a:extLst>
          </p:cNvPr>
          <p:cNvSpPr/>
          <p:nvPr/>
        </p:nvSpPr>
        <p:spPr>
          <a:xfrm>
            <a:off x="323529" y="809337"/>
            <a:ext cx="8001000" cy="461665"/>
          </a:xfrm>
          <a:prstGeom prst="rect">
            <a:avLst/>
          </a:prstGeom>
        </p:spPr>
        <p:txBody>
          <a:bodyPr>
            <a:spAutoFit/>
          </a:bodyPr>
          <a:lstStyle/>
          <a:p>
            <a:pPr lvl="0">
              <a:defRPr/>
            </a:pPr>
            <a:r>
              <a:rPr lang="lt-LT" sz="2400" b="1" dirty="0">
                <a:solidFill>
                  <a:srgbClr val="009900"/>
                </a:solidFill>
              </a:rPr>
              <a:t>PRIEMONIŲ ĮGYVENDINIMO TAISYKLĖS</a:t>
            </a:r>
            <a:endParaRPr lang="lt-LT" sz="2400" b="1" dirty="0">
              <a:solidFill>
                <a:srgbClr val="009900"/>
              </a:solidFill>
              <a:latin typeface="Arial"/>
            </a:endParaRPr>
          </a:p>
        </p:txBody>
      </p:sp>
      <p:sp>
        <p:nvSpPr>
          <p:cNvPr id="3" name="Rectangle 2">
            <a:extLst>
              <a:ext uri="{FF2B5EF4-FFF2-40B4-BE49-F238E27FC236}">
                <a16:creationId xmlns:a16="http://schemas.microsoft.com/office/drawing/2014/main" id="{DFD01D82-8CF9-4308-A1B9-3346721FD948}"/>
              </a:ext>
            </a:extLst>
          </p:cNvPr>
          <p:cNvSpPr/>
          <p:nvPr/>
        </p:nvSpPr>
        <p:spPr>
          <a:xfrm>
            <a:off x="548750" y="1351508"/>
            <a:ext cx="8064896" cy="4524315"/>
          </a:xfrm>
          <a:prstGeom prst="rect">
            <a:avLst/>
          </a:prstGeom>
        </p:spPr>
        <p:txBody>
          <a:bodyPr wrap="square">
            <a:spAutoFit/>
          </a:bodyPr>
          <a:lstStyle/>
          <a:p>
            <a:pPr algn="just">
              <a:buSzPct val="150000"/>
            </a:pPr>
            <a:endParaRPr lang="lt-LT" sz="1200" dirty="0">
              <a:solidFill>
                <a:srgbClr val="000000"/>
              </a:solidFill>
              <a:latin typeface="+mn-lt"/>
              <a:ea typeface="Calibri" panose="020F0502020204030204" pitchFamily="34" charset="0"/>
            </a:endParaRPr>
          </a:p>
          <a:p>
            <a:pPr marL="285750" indent="-285750" algn="just">
              <a:buSzPct val="150000"/>
              <a:buFont typeface="Wingdings" panose="05000000000000000000" pitchFamily="2" charset="2"/>
              <a:buChar char="q"/>
            </a:pPr>
            <a:r>
              <a:rPr lang="lt-LT" sz="1200" dirty="0">
                <a:latin typeface="+mn-lt"/>
              </a:rPr>
              <a:t>Lietuvos kaimo plėtros 2014–2020 metų programos priemonės </a:t>
            </a:r>
            <a:r>
              <a:rPr lang="lt-LT" sz="1200" b="1" dirty="0">
                <a:latin typeface="+mn-lt"/>
              </a:rPr>
              <a:t>„Agrarinė aplinkosauga ir klimatas“ </a:t>
            </a:r>
            <a:r>
              <a:rPr lang="lt-LT" sz="1200" dirty="0">
                <a:latin typeface="+mn-lt"/>
              </a:rPr>
              <a:t>įgyvendinimo taisyklės, patvirtintos Lietuvos Respublikos žemės ūkio ministro 2015 m. balandžio 3 d. įsakymu Nr. 3D-254 „Dėl Lietuvos kaimo plėtros 2014–2020 metų programos priemonės „Agrarinė aplinkosauga ir klimatas“ įgyvendinimo taisyklių patvirtinimo“.</a:t>
            </a:r>
          </a:p>
          <a:p>
            <a:pPr marL="285750" indent="-285750" algn="just">
              <a:buSzPct val="150000"/>
              <a:buFont typeface="Wingdings" panose="05000000000000000000" pitchFamily="2" charset="2"/>
              <a:buChar char="q"/>
            </a:pPr>
            <a:endParaRPr lang="lt-LT" sz="1200" dirty="0">
              <a:latin typeface="+mn-lt"/>
            </a:endParaRPr>
          </a:p>
          <a:p>
            <a:pPr algn="just">
              <a:buSzPct val="150000"/>
            </a:pPr>
            <a:endParaRPr lang="lt-LT" sz="1200" dirty="0">
              <a:latin typeface="+mn-lt"/>
            </a:endParaRPr>
          </a:p>
          <a:p>
            <a:pPr marL="285750" indent="-285750" algn="just">
              <a:buSzPct val="150000"/>
              <a:buFont typeface="Wingdings" panose="05000000000000000000" pitchFamily="2" charset="2"/>
              <a:buChar char="q"/>
            </a:pPr>
            <a:r>
              <a:rPr lang="lt-LT" sz="1200" dirty="0">
                <a:latin typeface="+mn-lt"/>
              </a:rPr>
              <a:t>Lietuvos kaimo plėtros 2014–2020 metų programos priemonės </a:t>
            </a:r>
            <a:r>
              <a:rPr lang="lt-LT" sz="1200" b="1" dirty="0">
                <a:latin typeface="+mn-lt"/>
              </a:rPr>
              <a:t>„Ekologinis ūkininkavimas“ </a:t>
            </a:r>
            <a:r>
              <a:rPr lang="lt-LT" sz="1200" dirty="0">
                <a:latin typeface="+mn-lt"/>
              </a:rPr>
              <a:t>įgyvendinimo taisyklės, patvirtintos Lietuvos Respublikos žemės ūkio ministro 2015 m. balandžio 20 d. įsakymu Nr. 3D-286 „Dėl Lietuvos kaimo plėtros 2014–2020 metų programos priemonės „Ekologinis ūkininkavimas“ įgyvendinimo taisyklių patvirtinimo“.</a:t>
            </a:r>
          </a:p>
          <a:p>
            <a:pPr marL="285750" indent="-285750" algn="just">
              <a:buSzPct val="150000"/>
              <a:buFont typeface="Wingdings" panose="05000000000000000000" pitchFamily="2" charset="2"/>
              <a:buChar char="q"/>
            </a:pPr>
            <a:endParaRPr lang="lt-LT" sz="1200" dirty="0">
              <a:latin typeface="+mn-lt"/>
            </a:endParaRPr>
          </a:p>
          <a:p>
            <a:pPr marL="285750" indent="-285750" algn="just">
              <a:buSzPct val="150000"/>
              <a:buFont typeface="Wingdings" panose="05000000000000000000" pitchFamily="2" charset="2"/>
              <a:buChar char="q"/>
            </a:pPr>
            <a:r>
              <a:rPr lang="lt-LT" sz="1200" dirty="0"/>
              <a:t>Lietuvos kaimo plėtros 2014–2020 metų programos priemonės </a:t>
            </a:r>
            <a:r>
              <a:rPr lang="lt-LT" sz="1200" b="1" dirty="0"/>
              <a:t>„Su „</a:t>
            </a:r>
            <a:r>
              <a:rPr lang="lt-LT" sz="1200" b="1" dirty="0" err="1"/>
              <a:t>Natura</a:t>
            </a:r>
            <a:r>
              <a:rPr lang="lt-LT" sz="1200" b="1" dirty="0"/>
              <a:t> 2000“ ir Vandens pagrindų direktyva susijusios išmokos“</a:t>
            </a:r>
            <a:r>
              <a:rPr lang="lt-LT" sz="1200" dirty="0"/>
              <a:t> įgyvendinimo taisyklės, patvirtintos Lietuvos Respublikos žemės ūkio ministro 2015 m. balandžio 1 d. įsakymu Nr. 3D-246 „Dėl Lietuvos kaimo plėtros 2014–2020 metų programos priemonės „Su „</a:t>
            </a:r>
            <a:r>
              <a:rPr lang="lt-LT" sz="1200" dirty="0" err="1"/>
              <a:t>Natura</a:t>
            </a:r>
            <a:r>
              <a:rPr lang="lt-LT" sz="1200" dirty="0"/>
              <a:t> 2000“ ir Vandens pagrindų direktyva susijusios išmokos“ įgyvendinimo taisyklių patvirtinimo“.</a:t>
            </a:r>
          </a:p>
          <a:p>
            <a:pPr algn="just">
              <a:buSzPct val="150000"/>
            </a:pPr>
            <a:endParaRPr lang="lt-LT" sz="1200" dirty="0">
              <a:latin typeface="+mn-lt"/>
            </a:endParaRPr>
          </a:p>
          <a:p>
            <a:pPr marL="285750" indent="-285750" algn="just">
              <a:buSzPct val="150000"/>
              <a:buFont typeface="Wingdings" panose="05000000000000000000" pitchFamily="2" charset="2"/>
              <a:buChar char="q"/>
            </a:pPr>
            <a:endParaRPr lang="lt-LT" sz="1200" dirty="0">
              <a:latin typeface="+mn-lt"/>
            </a:endParaRPr>
          </a:p>
          <a:p>
            <a:pPr marL="285750" indent="-285750" algn="just">
              <a:buSzPct val="150000"/>
              <a:buFont typeface="Wingdings" panose="05000000000000000000" pitchFamily="2" charset="2"/>
              <a:buChar char="q"/>
            </a:pPr>
            <a:r>
              <a:rPr lang="lt-LT" sz="1200" dirty="0">
                <a:latin typeface="+mn-lt"/>
              </a:rPr>
              <a:t>Lietuvos kaimo plėtros 2014–2020 metų programos priemonės</a:t>
            </a:r>
            <a:r>
              <a:rPr lang="lt-LT" sz="1200" b="1" dirty="0">
                <a:latin typeface="+mn-lt"/>
              </a:rPr>
              <a:t> „Išmokos už vietoves, kuriose esama gamtinių ar kitų specifinių kliūčių“</a:t>
            </a:r>
            <a:r>
              <a:rPr lang="lt-LT" sz="1200" dirty="0">
                <a:latin typeface="+mn-lt"/>
              </a:rPr>
              <a:t> įgyvendinimo taisyklės, patvirtintos Lietuvos Respublikos žemės ūkio ministro 2015 m. balandžio 1 d. įsakymu Nr. 3D-245 „Dėl Lietuvos kaimo plėtros 2014–2020 metų programos priemonės „Išmokos už vietoves, kuriose esama gamtinių ar kitų specifinių kliūčių“ įgyvendinimo taisyklių patvirtinimo“.</a:t>
            </a:r>
          </a:p>
          <a:p>
            <a:pPr marL="171450" indent="-171450">
              <a:buSzPct val="150000"/>
              <a:buFont typeface="Wingdings" panose="05000000000000000000" pitchFamily="2" charset="2"/>
              <a:buChar char="q"/>
            </a:pPr>
            <a:endParaRPr lang="lt-LT" sz="1200" dirty="0">
              <a:latin typeface="+mn-lt"/>
            </a:endParaRPr>
          </a:p>
        </p:txBody>
      </p:sp>
    </p:spTree>
    <p:extLst>
      <p:ext uri="{BB962C8B-B14F-4D97-AF65-F5344CB8AC3E}">
        <p14:creationId xmlns:p14="http://schemas.microsoft.com/office/powerpoint/2010/main" val="271574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18" name="Rectangle 8">
            <a:extLst>
              <a:ext uri="{FF2B5EF4-FFF2-40B4-BE49-F238E27FC236}">
                <a16:creationId xmlns:a16="http://schemas.microsoft.com/office/drawing/2014/main" id="{AE3C40F4-FBF3-477D-AEBE-AC618C4DA558}"/>
              </a:ext>
            </a:extLst>
          </p:cNvPr>
          <p:cNvSpPr>
            <a:spLocks noChangeArrowheads="1"/>
          </p:cNvSpPr>
          <p:nvPr/>
        </p:nvSpPr>
        <p:spPr bwMode="auto">
          <a:xfrm>
            <a:off x="512950" y="1412776"/>
            <a:ext cx="8162737" cy="48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endParaRPr lang="lt-LT" altLang="lt-LT" sz="2000" u="sng"/>
          </a:p>
        </p:txBody>
      </p:sp>
      <p:sp>
        <p:nvSpPr>
          <p:cNvPr id="10" name="Rectangle 9">
            <a:extLst>
              <a:ext uri="{FF2B5EF4-FFF2-40B4-BE49-F238E27FC236}">
                <a16:creationId xmlns:a16="http://schemas.microsoft.com/office/drawing/2014/main" id="{32E81224-DD53-41E5-8180-807B29C05AB6}"/>
              </a:ext>
            </a:extLst>
          </p:cNvPr>
          <p:cNvSpPr/>
          <p:nvPr/>
        </p:nvSpPr>
        <p:spPr>
          <a:xfrm>
            <a:off x="323529" y="809337"/>
            <a:ext cx="8001000" cy="461665"/>
          </a:xfrm>
          <a:prstGeom prst="rect">
            <a:avLst/>
          </a:prstGeom>
        </p:spPr>
        <p:txBody>
          <a:bodyPr>
            <a:spAutoFit/>
          </a:bodyPr>
          <a:lstStyle/>
          <a:p>
            <a:pPr lvl="0">
              <a:defRPr/>
            </a:pPr>
            <a:r>
              <a:rPr lang="lt-LT" altLang="en-US" sz="2400" b="1" dirty="0">
                <a:solidFill>
                  <a:srgbClr val="009900"/>
                </a:solidFill>
              </a:rPr>
              <a:t>AGRARINĖ APLINKOSAUGA IR KLIMATAS (1) </a:t>
            </a:r>
            <a:endParaRPr lang="lt-LT" sz="2400" b="1" dirty="0">
              <a:solidFill>
                <a:srgbClr val="009900"/>
              </a:solidFill>
              <a:latin typeface="Arial"/>
            </a:endParaRPr>
          </a:p>
        </p:txBody>
      </p:sp>
      <p:sp>
        <p:nvSpPr>
          <p:cNvPr id="2" name="TextBox 1">
            <a:extLst>
              <a:ext uri="{FF2B5EF4-FFF2-40B4-BE49-F238E27FC236}">
                <a16:creationId xmlns:a16="http://schemas.microsoft.com/office/drawing/2014/main" id="{4A64D849-118A-4FF2-B371-F2F348514E33}"/>
              </a:ext>
            </a:extLst>
          </p:cNvPr>
          <p:cNvSpPr txBox="1"/>
          <p:nvPr/>
        </p:nvSpPr>
        <p:spPr>
          <a:xfrm>
            <a:off x="755577" y="1556792"/>
            <a:ext cx="7920110" cy="4524315"/>
          </a:xfrm>
          <a:prstGeom prst="rect">
            <a:avLst/>
          </a:prstGeom>
          <a:noFill/>
        </p:spPr>
        <p:txBody>
          <a:bodyPr wrap="square" rtlCol="0">
            <a:spAutoFit/>
          </a:bodyPr>
          <a:lstStyle/>
          <a:p>
            <a:pPr marL="285750" indent="-285750" algn="just">
              <a:buFont typeface="Wingdings" panose="05000000000000000000" pitchFamily="2" charset="2"/>
              <a:buChar char="§"/>
            </a:pPr>
            <a:r>
              <a:rPr lang="lt-LT" dirty="0"/>
              <a:t>Pareiškėjas prisiima ir laikosi įsipareigojimų pagal veiklą deklaruotuose plotuose </a:t>
            </a:r>
            <a:r>
              <a:rPr lang="lt-LT" b="1" dirty="0"/>
              <a:t>3 m.</a:t>
            </a:r>
            <a:r>
              <a:rPr lang="lt-LT" dirty="0"/>
              <a:t> (taikoma nuo 2021 m. teikiamoms paraiškoms) (12.8 p.);</a:t>
            </a:r>
          </a:p>
          <a:p>
            <a:pPr marL="285750" indent="-285750" algn="just">
              <a:buFont typeface="Wingdings" panose="05000000000000000000" pitchFamily="2" charset="2"/>
              <a:buChar char="§"/>
            </a:pPr>
            <a:endParaRPr lang="lt-LT" dirty="0"/>
          </a:p>
          <a:p>
            <a:pPr marL="285750" indent="-285750" algn="just">
              <a:buFont typeface="Wingdings" panose="05000000000000000000" pitchFamily="2" charset="2"/>
              <a:buChar char="§"/>
            </a:pPr>
            <a:r>
              <a:rPr lang="lt-LT" dirty="0"/>
              <a:t>Veiklą „Ražienų laukai per žiemą“ vykdyti ne didesniame kaip 30 proc. ražienų laukams tinkamų augalų rūšių plote. Didžiausias neapartas ražienų plotas, už kurį skiriama parama dalyvaujant veikloje, </a:t>
            </a:r>
            <a:r>
              <a:rPr lang="lt-LT" b="1" dirty="0"/>
              <a:t>– ne didesnis kaip 50 ha</a:t>
            </a:r>
            <a:r>
              <a:rPr lang="lt-LT" dirty="0"/>
              <a:t>. Pareiškėjams, kurie tiesioginėms išmokoms gauti deklaruoja iki 10 ha žemės ūkio naudmenų, ražienų plotas, už kurį skiriama parama dalyvaujant veikloje, plotas neribojamas (13.2.5.);</a:t>
            </a:r>
          </a:p>
          <a:p>
            <a:pPr marL="285750" indent="-285750" algn="just">
              <a:buFont typeface="Wingdings" panose="05000000000000000000" pitchFamily="2" charset="2"/>
              <a:buChar char="§"/>
            </a:pPr>
            <a:endParaRPr lang="lt-LT" dirty="0"/>
          </a:p>
          <a:p>
            <a:pPr marL="285750" indent="-285750" algn="just">
              <a:buFont typeface="Wingdings" panose="05000000000000000000" pitchFamily="2" charset="2"/>
              <a:buChar char="§"/>
            </a:pPr>
            <a:r>
              <a:rPr lang="lt-LT" b="1" i="1" dirty="0"/>
              <a:t>Trąšų ir kalkinimo medžiagų naudojimo apskaitos žurnalas </a:t>
            </a:r>
            <a:r>
              <a:rPr lang="lt-LT" dirty="0"/>
              <a:t>(19.8.2 p.) bei </a:t>
            </a:r>
            <a:r>
              <a:rPr lang="lt-LT" b="1" i="1" dirty="0"/>
              <a:t>Atliktų ūkio darbų pagal veiklas žurnalas</a:t>
            </a:r>
            <a:r>
              <a:rPr lang="lt-LT" i="1" dirty="0"/>
              <a:t> </a:t>
            </a:r>
            <a:r>
              <a:rPr lang="lt-LT" dirty="0"/>
              <a:t>(19.11 p.) </a:t>
            </a:r>
            <a:r>
              <a:rPr lang="lt-LT" b="1" dirty="0"/>
              <a:t>turi būti užpildyti (pildo pats pareiškėjas arba su seniūnijos darbuotojų pagalba) </a:t>
            </a:r>
            <a:r>
              <a:rPr lang="lt-LT" dirty="0"/>
              <a:t>per 5 darbo dienas po atliktų darbų </a:t>
            </a:r>
            <a:r>
              <a:rPr lang="lt-LT" b="1" dirty="0"/>
              <a:t>atskirame Paraiškų priėmimo informacinės sistemos modulyje</a:t>
            </a:r>
            <a:r>
              <a:rPr lang="lt-LT" dirty="0"/>
              <a:t>. Žurnalai turi būti saugomi visą prisiimtų įsipareigojimų laikotarpį ir metus jam pasibaigus.</a:t>
            </a:r>
          </a:p>
        </p:txBody>
      </p:sp>
    </p:spTree>
    <p:extLst>
      <p:ext uri="{BB962C8B-B14F-4D97-AF65-F5344CB8AC3E}">
        <p14:creationId xmlns:p14="http://schemas.microsoft.com/office/powerpoint/2010/main" val="1079963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18" name="Rectangle 8">
            <a:extLst>
              <a:ext uri="{FF2B5EF4-FFF2-40B4-BE49-F238E27FC236}">
                <a16:creationId xmlns:a16="http://schemas.microsoft.com/office/drawing/2014/main" id="{AE3C40F4-FBF3-477D-AEBE-AC618C4DA558}"/>
              </a:ext>
            </a:extLst>
          </p:cNvPr>
          <p:cNvSpPr>
            <a:spLocks noChangeArrowheads="1"/>
          </p:cNvSpPr>
          <p:nvPr/>
        </p:nvSpPr>
        <p:spPr bwMode="auto">
          <a:xfrm>
            <a:off x="468313" y="1412776"/>
            <a:ext cx="8240437" cy="48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endParaRPr lang="lt-LT" altLang="lt-LT" sz="2000" u="sng"/>
          </a:p>
        </p:txBody>
      </p:sp>
      <p:sp>
        <p:nvSpPr>
          <p:cNvPr id="10" name="Rectangle 9">
            <a:extLst>
              <a:ext uri="{FF2B5EF4-FFF2-40B4-BE49-F238E27FC236}">
                <a16:creationId xmlns:a16="http://schemas.microsoft.com/office/drawing/2014/main" id="{32E81224-DD53-41E5-8180-807B29C05AB6}"/>
              </a:ext>
            </a:extLst>
          </p:cNvPr>
          <p:cNvSpPr/>
          <p:nvPr/>
        </p:nvSpPr>
        <p:spPr>
          <a:xfrm>
            <a:off x="323529" y="809337"/>
            <a:ext cx="8001000" cy="461665"/>
          </a:xfrm>
          <a:prstGeom prst="rect">
            <a:avLst/>
          </a:prstGeom>
        </p:spPr>
        <p:txBody>
          <a:bodyPr>
            <a:spAutoFit/>
          </a:bodyPr>
          <a:lstStyle/>
          <a:p>
            <a:pPr lvl="0">
              <a:defRPr/>
            </a:pPr>
            <a:r>
              <a:rPr lang="lt-LT" altLang="en-US" sz="2400" b="1" dirty="0">
                <a:solidFill>
                  <a:srgbClr val="009900"/>
                </a:solidFill>
              </a:rPr>
              <a:t>AGRARINĖ APLINKOSAUGA IR KLIMATAS (2) </a:t>
            </a:r>
            <a:endParaRPr lang="lt-LT" sz="2400" b="1" dirty="0">
              <a:solidFill>
                <a:srgbClr val="009900"/>
              </a:solidFill>
              <a:latin typeface="Arial"/>
            </a:endParaRPr>
          </a:p>
        </p:txBody>
      </p:sp>
      <p:sp>
        <p:nvSpPr>
          <p:cNvPr id="2" name="TextBox 1">
            <a:extLst>
              <a:ext uri="{FF2B5EF4-FFF2-40B4-BE49-F238E27FC236}">
                <a16:creationId xmlns:a16="http://schemas.microsoft.com/office/drawing/2014/main" id="{388A9BBF-57B7-435D-9D52-9BC69598E9B7}"/>
              </a:ext>
            </a:extLst>
          </p:cNvPr>
          <p:cNvSpPr txBox="1"/>
          <p:nvPr/>
        </p:nvSpPr>
        <p:spPr>
          <a:xfrm>
            <a:off x="611559" y="1751905"/>
            <a:ext cx="7848873" cy="3539430"/>
          </a:xfrm>
          <a:prstGeom prst="rect">
            <a:avLst/>
          </a:prstGeom>
          <a:noFill/>
        </p:spPr>
        <p:txBody>
          <a:bodyPr wrap="square" rtlCol="0">
            <a:spAutoFit/>
          </a:bodyPr>
          <a:lstStyle/>
          <a:p>
            <a:pPr marL="285750" indent="-285750" algn="just">
              <a:buFont typeface="Wingdings" panose="05000000000000000000" pitchFamily="2" charset="2"/>
              <a:buChar char="§"/>
            </a:pPr>
            <a:r>
              <a:rPr lang="lt-LT" sz="1600" dirty="0"/>
              <a:t>Pakeistas gyvulių vidurkio skaičiavimo laikotarpis:</a:t>
            </a:r>
          </a:p>
          <a:p>
            <a:pPr algn="just"/>
            <a:endParaRPr lang="lt-LT" sz="1600" dirty="0"/>
          </a:p>
          <a:p>
            <a:pPr algn="just"/>
            <a:r>
              <a:rPr lang="lt-LT" sz="1600" dirty="0"/>
              <a:t>„19.10. pareiškėjai ir (arba) paramos gavėjai, įgyvendinantys atitinkamą Priemonės veiklą, įsipareigoja laikyti arba gali laikyti atitinkamą SG skaičių pagal šių Taisyklių 3 priede pateikiamą (valdytojo ir (ar) partnerio) gyvulių perskaičiavimo į SG būdą (skaičiuojamas metinis vidurkis </a:t>
            </a:r>
            <a:r>
              <a:rPr lang="lt-LT" sz="1600" b="1" dirty="0"/>
              <a:t>nuo praėjusių metų rugpjūčio 1 d. iki einamųjų metų liepos 31 d. </a:t>
            </a:r>
            <a:r>
              <a:rPr lang="lt-LT" sz="1600" dirty="0"/>
              <a:t>pagal Ūkinių gyvūnų registre valdytojo ir (ar) partnerio vardu esančius duomenis). Jeigu einamaisiais metais pareiškėjo valdoje buvo atlikta patikra vietoje, kurios metu valdoje laikomi ūkiniai gyvūnai buvo tikrinami pagal Ūkinių gyvūnų registre valdytojo ir (ar) partnerio vardu esančius duomenis, tačiau patikros vietoje metu nustatytas SG skaičius neatitinka Ūkinių gyvūnų registre valdytojo ir (ar) partnerio vardu esančių duomenų, SG 1 ha bus perskaičiuojamas vadovaujantis patikros vietoje nustatytais duomenimis pagal šių Taisyklių 40 punkto nuostatas;“.</a:t>
            </a:r>
          </a:p>
          <a:p>
            <a:pPr algn="just"/>
            <a:endParaRPr lang="lt-LT" sz="1600" dirty="0"/>
          </a:p>
        </p:txBody>
      </p:sp>
      <p:sp>
        <p:nvSpPr>
          <p:cNvPr id="3" name="TextBox 2">
            <a:extLst>
              <a:ext uri="{FF2B5EF4-FFF2-40B4-BE49-F238E27FC236}">
                <a16:creationId xmlns:a16="http://schemas.microsoft.com/office/drawing/2014/main" id="{116FAAAC-68B5-4166-96AC-AB3642071F5D}"/>
              </a:ext>
            </a:extLst>
          </p:cNvPr>
          <p:cNvSpPr txBox="1"/>
          <p:nvPr/>
        </p:nvSpPr>
        <p:spPr>
          <a:xfrm>
            <a:off x="755576" y="5445224"/>
            <a:ext cx="7568953" cy="792087"/>
          </a:xfrm>
          <a:prstGeom prst="rect">
            <a:avLst/>
          </a:prstGeom>
          <a:noFill/>
        </p:spPr>
        <p:txBody>
          <a:bodyPr wrap="square" rtlCol="0">
            <a:spAutoFit/>
          </a:bodyPr>
          <a:lstStyle/>
          <a:p>
            <a:endParaRPr lang="lt-LT" dirty="0"/>
          </a:p>
        </p:txBody>
      </p:sp>
    </p:spTree>
    <p:extLst>
      <p:ext uri="{BB962C8B-B14F-4D97-AF65-F5344CB8AC3E}">
        <p14:creationId xmlns:p14="http://schemas.microsoft.com/office/powerpoint/2010/main" val="739497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18" name="Rectangle 8">
            <a:extLst>
              <a:ext uri="{FF2B5EF4-FFF2-40B4-BE49-F238E27FC236}">
                <a16:creationId xmlns:a16="http://schemas.microsoft.com/office/drawing/2014/main" id="{AE3C40F4-FBF3-477D-AEBE-AC618C4DA558}"/>
              </a:ext>
            </a:extLst>
          </p:cNvPr>
          <p:cNvSpPr>
            <a:spLocks noChangeArrowheads="1"/>
          </p:cNvSpPr>
          <p:nvPr/>
        </p:nvSpPr>
        <p:spPr bwMode="auto">
          <a:xfrm>
            <a:off x="578126" y="1311055"/>
            <a:ext cx="8240437" cy="48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endParaRPr lang="lt-LT" altLang="lt-LT" sz="2000" u="sng"/>
          </a:p>
        </p:txBody>
      </p:sp>
      <p:sp>
        <p:nvSpPr>
          <p:cNvPr id="10" name="Rectangle 9">
            <a:extLst>
              <a:ext uri="{FF2B5EF4-FFF2-40B4-BE49-F238E27FC236}">
                <a16:creationId xmlns:a16="http://schemas.microsoft.com/office/drawing/2014/main" id="{32E81224-DD53-41E5-8180-807B29C05AB6}"/>
              </a:ext>
            </a:extLst>
          </p:cNvPr>
          <p:cNvSpPr/>
          <p:nvPr/>
        </p:nvSpPr>
        <p:spPr>
          <a:xfrm>
            <a:off x="323529" y="809337"/>
            <a:ext cx="8001000" cy="461665"/>
          </a:xfrm>
          <a:prstGeom prst="rect">
            <a:avLst/>
          </a:prstGeom>
        </p:spPr>
        <p:txBody>
          <a:bodyPr>
            <a:spAutoFit/>
          </a:bodyPr>
          <a:lstStyle/>
          <a:p>
            <a:pPr lvl="0">
              <a:defRPr/>
            </a:pPr>
            <a:r>
              <a:rPr lang="lt-LT" altLang="en-US" sz="2400" b="1" dirty="0">
                <a:solidFill>
                  <a:srgbClr val="009900"/>
                </a:solidFill>
              </a:rPr>
              <a:t>AGRARINĖ APLINKOSAUGA IR KLIMATAS (3) </a:t>
            </a:r>
            <a:endParaRPr lang="lt-LT" sz="2400" b="1" dirty="0">
              <a:solidFill>
                <a:srgbClr val="009900"/>
              </a:solidFill>
              <a:latin typeface="Arial"/>
            </a:endParaRPr>
          </a:p>
        </p:txBody>
      </p:sp>
      <p:sp>
        <p:nvSpPr>
          <p:cNvPr id="3" name="TextBox 2">
            <a:extLst>
              <a:ext uri="{FF2B5EF4-FFF2-40B4-BE49-F238E27FC236}">
                <a16:creationId xmlns:a16="http://schemas.microsoft.com/office/drawing/2014/main" id="{7B3E26E8-9807-4972-BDD1-F71440ABE93D}"/>
              </a:ext>
            </a:extLst>
          </p:cNvPr>
          <p:cNvSpPr txBox="1"/>
          <p:nvPr/>
        </p:nvSpPr>
        <p:spPr>
          <a:xfrm>
            <a:off x="699705" y="1633717"/>
            <a:ext cx="7632848" cy="3939540"/>
          </a:xfrm>
          <a:prstGeom prst="rect">
            <a:avLst/>
          </a:prstGeom>
          <a:noFill/>
        </p:spPr>
        <p:txBody>
          <a:bodyPr wrap="square" rtlCol="0">
            <a:spAutoFit/>
          </a:bodyPr>
          <a:lstStyle/>
          <a:p>
            <a:pPr marL="285750" indent="-285750" algn="just">
              <a:buFont typeface="Wingdings" panose="05000000000000000000" pitchFamily="2" charset="2"/>
              <a:buChar char="§"/>
            </a:pPr>
            <a:r>
              <a:rPr lang="lt-LT" b="1" dirty="0"/>
              <a:t>„Ekstensyvus pievų tvarkymas ganant gyvulius“ </a:t>
            </a:r>
          </a:p>
          <a:p>
            <a:pPr algn="just"/>
            <a:endParaRPr lang="lt-LT" b="1" dirty="0"/>
          </a:p>
          <a:p>
            <a:pPr algn="just"/>
            <a:endParaRPr lang="lt-LT" dirty="0"/>
          </a:p>
          <a:p>
            <a:pPr algn="just"/>
            <a:r>
              <a:rPr lang="lt-LT" dirty="0"/>
              <a:t>„20.7. nenuganytos žolės likučius nušienauti ir išvežti iki spalio 30 d. </a:t>
            </a:r>
            <a:r>
              <a:rPr lang="lt-LT" b="1" dirty="0"/>
              <a:t>Nenuganytos žolės likučių smulkinimas ir paskleidimas draudžiamas, </a:t>
            </a:r>
            <a:r>
              <a:rPr lang="lt-LT" b="1" dirty="0">
                <a:solidFill>
                  <a:srgbClr val="FF0000"/>
                </a:solidFill>
              </a:rPr>
              <a:t>išskyrus</a:t>
            </a:r>
            <a:r>
              <a:rPr lang="lt-LT" b="1" dirty="0"/>
              <a:t> </a:t>
            </a:r>
            <a:r>
              <a:rPr lang="lt-LT" dirty="0"/>
              <a:t>žolės likučius ganytuose plotuose (deklaruojamuose laukuose yra būtini gyvulių buvimo lauke požymiai – ekskrementų liekanos, išguldyta ir (arba) nuėsta žolė ar kiti požymiai), kai pareiškėjų arba jų valdos partnerio ar valdoje registruoto šeimos nario nuo praėjusių metų </a:t>
            </a:r>
            <a:r>
              <a:rPr lang="lt-LT" b="1" dirty="0"/>
              <a:t>rugpjūčio 1 d. </a:t>
            </a:r>
            <a:r>
              <a:rPr lang="lt-LT" dirty="0"/>
              <a:t>iki einamųjų metų </a:t>
            </a:r>
            <a:r>
              <a:rPr lang="lt-LT" b="1" dirty="0"/>
              <a:t>liepos 31 d</a:t>
            </a:r>
            <a:r>
              <a:rPr lang="lt-LT" dirty="0"/>
              <a:t>. laikytų žolėdžių ūkinių gyvūnų metinis vidurkis sudarė </a:t>
            </a:r>
            <a:r>
              <a:rPr lang="lt-LT" b="1" dirty="0"/>
              <a:t>ne mažiau kaip 0,5 SG </a:t>
            </a:r>
            <a:r>
              <a:rPr lang="lt-LT" dirty="0"/>
              <a:t>(vertinamas visų deklaruojamų pievų plotų ir laikytų žolėdžių ūkinių gyvūnų (galvijų, arklių, avių, ožkų) santykis);“</a:t>
            </a:r>
          </a:p>
          <a:p>
            <a:pPr algn="just"/>
            <a:endParaRPr lang="en-US" sz="1600" dirty="0"/>
          </a:p>
        </p:txBody>
      </p:sp>
    </p:spTree>
    <p:extLst>
      <p:ext uri="{BB962C8B-B14F-4D97-AF65-F5344CB8AC3E}">
        <p14:creationId xmlns:p14="http://schemas.microsoft.com/office/powerpoint/2010/main" val="3933048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18" name="Rectangle 8">
            <a:extLst>
              <a:ext uri="{FF2B5EF4-FFF2-40B4-BE49-F238E27FC236}">
                <a16:creationId xmlns:a16="http://schemas.microsoft.com/office/drawing/2014/main" id="{AE3C40F4-FBF3-477D-AEBE-AC618C4DA558}"/>
              </a:ext>
            </a:extLst>
          </p:cNvPr>
          <p:cNvSpPr>
            <a:spLocks noChangeArrowheads="1"/>
          </p:cNvSpPr>
          <p:nvPr/>
        </p:nvSpPr>
        <p:spPr bwMode="auto">
          <a:xfrm>
            <a:off x="578126" y="1311055"/>
            <a:ext cx="8240437" cy="48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endParaRPr lang="lt-LT" altLang="lt-LT" sz="2000" u="sng"/>
          </a:p>
        </p:txBody>
      </p:sp>
      <p:sp>
        <p:nvSpPr>
          <p:cNvPr id="10" name="Rectangle 9">
            <a:extLst>
              <a:ext uri="{FF2B5EF4-FFF2-40B4-BE49-F238E27FC236}">
                <a16:creationId xmlns:a16="http://schemas.microsoft.com/office/drawing/2014/main" id="{32E81224-DD53-41E5-8180-807B29C05AB6}"/>
              </a:ext>
            </a:extLst>
          </p:cNvPr>
          <p:cNvSpPr/>
          <p:nvPr/>
        </p:nvSpPr>
        <p:spPr>
          <a:xfrm>
            <a:off x="323529" y="809337"/>
            <a:ext cx="8001000" cy="461665"/>
          </a:xfrm>
          <a:prstGeom prst="rect">
            <a:avLst/>
          </a:prstGeom>
        </p:spPr>
        <p:txBody>
          <a:bodyPr>
            <a:spAutoFit/>
          </a:bodyPr>
          <a:lstStyle/>
          <a:p>
            <a:pPr lvl="0">
              <a:defRPr/>
            </a:pPr>
            <a:r>
              <a:rPr lang="lt-LT" altLang="en-US" sz="2400" b="1" dirty="0">
                <a:solidFill>
                  <a:srgbClr val="009900"/>
                </a:solidFill>
              </a:rPr>
              <a:t>AGRARINĖ APLINKOSAUGA IR KLIMATAS (4) </a:t>
            </a:r>
            <a:endParaRPr lang="lt-LT" sz="2400" b="1" dirty="0">
              <a:solidFill>
                <a:srgbClr val="009900"/>
              </a:solidFill>
              <a:latin typeface="Arial"/>
            </a:endParaRPr>
          </a:p>
        </p:txBody>
      </p:sp>
      <p:sp>
        <p:nvSpPr>
          <p:cNvPr id="2" name="Rectangle 1">
            <a:extLst>
              <a:ext uri="{FF2B5EF4-FFF2-40B4-BE49-F238E27FC236}">
                <a16:creationId xmlns:a16="http://schemas.microsoft.com/office/drawing/2014/main" id="{2216FB55-902E-4FE2-974E-8A180BAE2F83}"/>
              </a:ext>
            </a:extLst>
          </p:cNvPr>
          <p:cNvSpPr/>
          <p:nvPr/>
        </p:nvSpPr>
        <p:spPr>
          <a:xfrm>
            <a:off x="611278" y="1412776"/>
            <a:ext cx="7954596" cy="4770537"/>
          </a:xfrm>
          <a:prstGeom prst="rect">
            <a:avLst/>
          </a:prstGeom>
        </p:spPr>
        <p:txBody>
          <a:bodyPr wrap="square">
            <a:spAutoFit/>
          </a:bodyPr>
          <a:lstStyle/>
          <a:p>
            <a:pPr marL="285750" indent="-285750" algn="just">
              <a:spcAft>
                <a:spcPts val="0"/>
              </a:spcAft>
              <a:buFont typeface="Wingdings" panose="05000000000000000000" pitchFamily="2" charset="2"/>
              <a:buChar char="§"/>
            </a:pPr>
            <a:r>
              <a:rPr lang="lt-LT" sz="1600" b="1" dirty="0">
                <a:solidFill>
                  <a:srgbClr val="000000"/>
                </a:solidFill>
                <a:latin typeface="+mn-lt"/>
                <a:ea typeface="Calibri" panose="020F0502020204030204" pitchFamily="34" charset="0"/>
              </a:rPr>
              <a:t>„Ekstensyvus šlapynių tvarkymas“ </a:t>
            </a:r>
          </a:p>
          <a:p>
            <a:pPr algn="just">
              <a:spcAft>
                <a:spcPts val="0"/>
              </a:spcAft>
            </a:pPr>
            <a:endParaRPr lang="lt-LT" sz="1600" dirty="0">
              <a:latin typeface="+mn-lt"/>
              <a:ea typeface="Calibri" panose="020F0502020204030204" pitchFamily="34" charset="0"/>
            </a:endParaRPr>
          </a:p>
          <a:p>
            <a:pPr algn="just">
              <a:spcAft>
                <a:spcPts val="0"/>
              </a:spcAft>
            </a:pPr>
            <a:r>
              <a:rPr lang="lt-LT" sz="1600" dirty="0">
                <a:solidFill>
                  <a:srgbClr val="000000"/>
                </a:solidFill>
                <a:latin typeface="+mn-lt"/>
                <a:ea typeface="Calibri" panose="020F0502020204030204" pitchFamily="34" charset="0"/>
              </a:rPr>
              <a:t>„22.4.4. kai pareiškėjų arba jų valdos partnerio ar valdoje registruoto šeimos nario nuo praėjusių metų </a:t>
            </a:r>
            <a:r>
              <a:rPr lang="lt-LT" sz="1600" b="1" dirty="0">
                <a:solidFill>
                  <a:srgbClr val="000000"/>
                </a:solidFill>
                <a:latin typeface="+mn-lt"/>
                <a:ea typeface="Calibri" panose="020F0502020204030204" pitchFamily="34" charset="0"/>
              </a:rPr>
              <a:t>rugpjūčio 1 d. </a:t>
            </a:r>
            <a:r>
              <a:rPr lang="lt-LT" sz="1600" dirty="0">
                <a:solidFill>
                  <a:srgbClr val="000000"/>
                </a:solidFill>
                <a:latin typeface="+mn-lt"/>
                <a:ea typeface="Calibri" panose="020F0502020204030204" pitchFamily="34" charset="0"/>
              </a:rPr>
              <a:t>iki einamųjų metų </a:t>
            </a:r>
            <a:r>
              <a:rPr lang="lt-LT" sz="1600" b="1" dirty="0">
                <a:solidFill>
                  <a:srgbClr val="000000"/>
                </a:solidFill>
                <a:latin typeface="+mn-lt"/>
                <a:ea typeface="Calibri" panose="020F0502020204030204" pitchFamily="34" charset="0"/>
              </a:rPr>
              <a:t>liepos 31 d. </a:t>
            </a:r>
            <a:r>
              <a:rPr lang="lt-LT" sz="1600" dirty="0">
                <a:solidFill>
                  <a:srgbClr val="000000"/>
                </a:solidFill>
                <a:latin typeface="+mn-lt"/>
                <a:ea typeface="Calibri" panose="020F0502020204030204" pitchFamily="34" charset="0"/>
              </a:rPr>
              <a:t>laikytų žolėdžių ūkinių gyvūnų metinis vidurkis sudarė </a:t>
            </a:r>
            <a:r>
              <a:rPr lang="lt-LT" sz="1600" b="1" dirty="0">
                <a:solidFill>
                  <a:srgbClr val="000000"/>
                </a:solidFill>
                <a:latin typeface="+mn-lt"/>
                <a:ea typeface="Calibri" panose="020F0502020204030204" pitchFamily="34" charset="0"/>
              </a:rPr>
              <a:t>mažiau negu 0,3 SG </a:t>
            </a:r>
            <a:r>
              <a:rPr lang="lt-LT" sz="1600" dirty="0">
                <a:solidFill>
                  <a:srgbClr val="000000"/>
                </a:solidFill>
                <a:latin typeface="+mn-lt"/>
                <a:ea typeface="Calibri" panose="020F0502020204030204" pitchFamily="34" charset="0"/>
              </a:rPr>
              <a:t>hektarui, nenuganytos žolės likučius</a:t>
            </a:r>
            <a:r>
              <a:rPr lang="lt-LT" sz="1600" b="1" dirty="0">
                <a:solidFill>
                  <a:srgbClr val="000000"/>
                </a:solidFill>
                <a:latin typeface="+mn-lt"/>
                <a:ea typeface="Calibri" panose="020F0502020204030204" pitchFamily="34" charset="0"/>
              </a:rPr>
              <a:t> būtina nušienauti ir pašalinti </a:t>
            </a:r>
            <a:r>
              <a:rPr lang="lt-LT" sz="1600" dirty="0">
                <a:solidFill>
                  <a:srgbClr val="000000"/>
                </a:solidFill>
                <a:latin typeface="+mn-lt"/>
                <a:ea typeface="Calibri" panose="020F0502020204030204" pitchFamily="34" charset="0"/>
              </a:rPr>
              <a:t>nušienautą žolę bei nenuganytos arba nušienautos žolės likučius</a:t>
            </a:r>
            <a:r>
              <a:rPr lang="lt-LT" sz="1600" b="1" dirty="0">
                <a:solidFill>
                  <a:srgbClr val="000000"/>
                </a:solidFill>
                <a:latin typeface="+mn-lt"/>
                <a:ea typeface="Calibri" panose="020F0502020204030204" pitchFamily="34" charset="0"/>
              </a:rPr>
              <a:t> iki kitų metų kovo 1 d. </a:t>
            </a:r>
            <a:r>
              <a:rPr lang="lt-LT" sz="1600" dirty="0">
                <a:solidFill>
                  <a:srgbClr val="000000"/>
                </a:solidFill>
                <a:latin typeface="+mn-lt"/>
                <a:ea typeface="Calibri" panose="020F0502020204030204" pitchFamily="34" charset="0"/>
              </a:rPr>
              <a:t>Tais atvejais, kai žolėdžių ūkinių gyvūnų metinis vidurkis sudarė </a:t>
            </a:r>
            <a:r>
              <a:rPr lang="lt-LT" sz="1600" b="1" dirty="0">
                <a:solidFill>
                  <a:srgbClr val="000000"/>
                </a:solidFill>
                <a:latin typeface="+mn-lt"/>
                <a:ea typeface="Calibri" panose="020F0502020204030204" pitchFamily="34" charset="0"/>
              </a:rPr>
              <a:t>0,3–1 SG </a:t>
            </a:r>
            <a:r>
              <a:rPr lang="lt-LT" sz="1600" dirty="0">
                <a:solidFill>
                  <a:srgbClr val="000000"/>
                </a:solidFill>
                <a:latin typeface="+mn-lt"/>
                <a:ea typeface="Calibri" panose="020F0502020204030204" pitchFamily="34" charset="0"/>
              </a:rPr>
              <a:t>hektarui, ir lauke yra aiškių ganymo požymių (ekskrementų liekanos, išguldyta ir (arba) nuėsta žolė ar kiti požymiai), šių plotų </a:t>
            </a:r>
            <a:r>
              <a:rPr lang="lt-LT" sz="1600" b="1" dirty="0">
                <a:solidFill>
                  <a:srgbClr val="000000"/>
                </a:solidFill>
                <a:latin typeface="+mn-lt"/>
                <a:ea typeface="Calibri" panose="020F0502020204030204" pitchFamily="34" charset="0"/>
              </a:rPr>
              <a:t>nebūtina papildomai šienauti</a:t>
            </a:r>
            <a:r>
              <a:rPr lang="lt-LT" sz="1600" dirty="0">
                <a:solidFill>
                  <a:srgbClr val="000000"/>
                </a:solidFill>
                <a:latin typeface="+mn-lt"/>
                <a:ea typeface="Calibri" panose="020F0502020204030204" pitchFamily="34" charset="0"/>
              </a:rPr>
              <a:t>, o po ganymo lauke likusi nenuėsta žolė nebus laikoma neatitikimu reikalavimams. </a:t>
            </a:r>
            <a:r>
              <a:rPr lang="lt-LT" sz="1600" b="1" dirty="0">
                <a:solidFill>
                  <a:srgbClr val="000000"/>
                </a:solidFill>
                <a:latin typeface="+mn-lt"/>
                <a:ea typeface="Calibri" panose="020F0502020204030204" pitchFamily="34" charset="0"/>
              </a:rPr>
              <a:t>Nušienautos ir nenuganytos žolės likučių smulkinimas ir paskleidimas draudžiama</a:t>
            </a:r>
            <a:r>
              <a:rPr lang="lt-LT" sz="1600" b="1" dirty="0">
                <a:latin typeface="+mn-lt"/>
                <a:ea typeface="Calibri" panose="020F0502020204030204" pitchFamily="34" charset="0"/>
              </a:rPr>
              <a:t>s, </a:t>
            </a:r>
            <a:r>
              <a:rPr lang="lt-LT" sz="1600" b="1" dirty="0">
                <a:solidFill>
                  <a:srgbClr val="FF0000"/>
                </a:solidFill>
                <a:latin typeface="+mn-lt"/>
                <a:ea typeface="Calibri" panose="020F0502020204030204" pitchFamily="34" charset="0"/>
              </a:rPr>
              <a:t>išskyrus </a:t>
            </a:r>
            <a:r>
              <a:rPr lang="lt-LT" sz="1600" dirty="0">
                <a:solidFill>
                  <a:srgbClr val="000000"/>
                </a:solidFill>
                <a:latin typeface="+mn-lt"/>
                <a:ea typeface="Calibri" panose="020F0502020204030204" pitchFamily="34" charset="0"/>
              </a:rPr>
              <a:t>žolės likučius ganytuose plotuose, kai žolėdžių ūkinių gyvūnų metinis vidurkis sudarė </a:t>
            </a:r>
            <a:r>
              <a:rPr lang="lt-LT" sz="1600" b="1" dirty="0">
                <a:solidFill>
                  <a:srgbClr val="000000"/>
                </a:solidFill>
                <a:latin typeface="+mn-lt"/>
                <a:ea typeface="Calibri" panose="020F0502020204030204" pitchFamily="34" charset="0"/>
              </a:rPr>
              <a:t>0,5–1 SG </a:t>
            </a:r>
            <a:r>
              <a:rPr lang="lt-LT" sz="1600" dirty="0">
                <a:solidFill>
                  <a:srgbClr val="000000"/>
                </a:solidFill>
                <a:latin typeface="+mn-lt"/>
                <a:ea typeface="Calibri" panose="020F0502020204030204" pitchFamily="34" charset="0"/>
              </a:rPr>
              <a:t>(vertinamas visų deklaruojamų pievų plotų ir laikytų žolėdžių ūkinių gyvūnų (galvijų, arklių, avių, ožkų) santykis);“.</a:t>
            </a:r>
          </a:p>
          <a:p>
            <a:pPr algn="just">
              <a:spcAft>
                <a:spcPts val="0"/>
              </a:spcAft>
            </a:pPr>
            <a:endParaRPr lang="lt-LT" sz="1600" dirty="0">
              <a:solidFill>
                <a:srgbClr val="000000"/>
              </a:solidFill>
              <a:latin typeface="+mn-lt"/>
              <a:ea typeface="Calibri" panose="020F0502020204030204" pitchFamily="34" charset="0"/>
            </a:endParaRPr>
          </a:p>
          <a:p>
            <a:pPr marL="285750" indent="-285750" algn="just">
              <a:buFont typeface="Wingdings" panose="05000000000000000000" pitchFamily="2" charset="2"/>
              <a:buChar char="§"/>
            </a:pPr>
            <a:r>
              <a:rPr lang="lt-LT" sz="1600" dirty="0">
                <a:latin typeface="+mn-lt"/>
              </a:rPr>
              <a:t>Papildyta nuostata:</a:t>
            </a:r>
          </a:p>
          <a:p>
            <a:pPr algn="just"/>
            <a:r>
              <a:rPr lang="lt-LT" sz="1600" dirty="0">
                <a:latin typeface="+mn-lt"/>
              </a:rPr>
              <a:t>„22.4.5. nearti šlapynių ir jų nepersėti kultūrinėmis žolėmis.“</a:t>
            </a:r>
          </a:p>
          <a:p>
            <a:pPr algn="just">
              <a:spcAft>
                <a:spcPts val="0"/>
              </a:spcAft>
            </a:pPr>
            <a:endParaRPr lang="lt-LT" sz="1600" dirty="0">
              <a:effectLst/>
              <a:latin typeface="+mn-lt"/>
              <a:ea typeface="Calibri" panose="020F0502020204030204" pitchFamily="34" charset="0"/>
            </a:endParaRPr>
          </a:p>
        </p:txBody>
      </p:sp>
    </p:spTree>
    <p:extLst>
      <p:ext uri="{BB962C8B-B14F-4D97-AF65-F5344CB8AC3E}">
        <p14:creationId xmlns:p14="http://schemas.microsoft.com/office/powerpoint/2010/main" val="3774317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E81224-DD53-41E5-8180-807B29C05AB6}"/>
              </a:ext>
            </a:extLst>
          </p:cNvPr>
          <p:cNvSpPr/>
          <p:nvPr/>
        </p:nvSpPr>
        <p:spPr>
          <a:xfrm>
            <a:off x="323529" y="809337"/>
            <a:ext cx="8001000" cy="461665"/>
          </a:xfrm>
          <a:prstGeom prst="rect">
            <a:avLst/>
          </a:prstGeom>
        </p:spPr>
        <p:txBody>
          <a:bodyPr>
            <a:spAutoFit/>
          </a:bodyPr>
          <a:lstStyle/>
          <a:p>
            <a:pPr lvl="0">
              <a:defRPr/>
            </a:pPr>
            <a:r>
              <a:rPr lang="lt-LT" altLang="en-US" sz="2400" b="1" dirty="0">
                <a:solidFill>
                  <a:srgbClr val="009900"/>
                </a:solidFill>
              </a:rPr>
              <a:t>AGRARINĖ APLINKOSAUGA IR KLIMATAS (5) </a:t>
            </a:r>
            <a:endParaRPr lang="lt-LT" sz="2400" b="1" dirty="0">
              <a:solidFill>
                <a:srgbClr val="009900"/>
              </a:solidFill>
              <a:latin typeface="Arial"/>
            </a:endParaRPr>
          </a:p>
        </p:txBody>
      </p:sp>
      <p:sp>
        <p:nvSpPr>
          <p:cNvPr id="3" name="Rectangle 2">
            <a:extLst>
              <a:ext uri="{FF2B5EF4-FFF2-40B4-BE49-F238E27FC236}">
                <a16:creationId xmlns:a16="http://schemas.microsoft.com/office/drawing/2014/main" id="{6E9AA3EC-AD0B-4EAC-BCDF-3CBA99A89DDD}"/>
              </a:ext>
            </a:extLst>
          </p:cNvPr>
          <p:cNvSpPr/>
          <p:nvPr/>
        </p:nvSpPr>
        <p:spPr>
          <a:xfrm>
            <a:off x="571500" y="1628800"/>
            <a:ext cx="8001000" cy="4062651"/>
          </a:xfrm>
          <a:prstGeom prst="rect">
            <a:avLst/>
          </a:prstGeom>
        </p:spPr>
        <p:txBody>
          <a:bodyPr wrap="square">
            <a:spAutoFit/>
          </a:bodyPr>
          <a:lstStyle/>
          <a:p>
            <a:pPr marL="285750" indent="-285750" algn="just">
              <a:spcAft>
                <a:spcPts val="0"/>
              </a:spcAft>
              <a:buFont typeface="Wingdings" panose="05000000000000000000" pitchFamily="2" charset="2"/>
              <a:buChar char="§"/>
            </a:pPr>
            <a:r>
              <a:rPr lang="lt-LT" sz="1600" b="1" dirty="0">
                <a:solidFill>
                  <a:srgbClr val="000000"/>
                </a:solidFill>
                <a:latin typeface="+mn-lt"/>
                <a:ea typeface="Calibri" panose="020F0502020204030204" pitchFamily="34" charset="0"/>
              </a:rPr>
              <a:t>„Nykstančios meldinių nendrinukių populiacijos buveinių saugojimas natūraliose ir pusiau natūraliose pievose“ </a:t>
            </a:r>
          </a:p>
          <a:p>
            <a:pPr algn="just">
              <a:spcAft>
                <a:spcPts val="0"/>
              </a:spcAft>
            </a:pPr>
            <a:endParaRPr lang="lt-LT" sz="1600" dirty="0">
              <a:latin typeface="+mn-lt"/>
              <a:ea typeface="Calibri" panose="020F0502020204030204" pitchFamily="34" charset="0"/>
            </a:endParaRPr>
          </a:p>
          <a:p>
            <a:pPr algn="just">
              <a:spcAft>
                <a:spcPts val="0"/>
              </a:spcAft>
            </a:pPr>
            <a:r>
              <a:rPr lang="lt-LT" sz="1400" dirty="0">
                <a:solidFill>
                  <a:srgbClr val="000000"/>
                </a:solidFill>
                <a:latin typeface="+mn-lt"/>
                <a:ea typeface="Calibri" panose="020F0502020204030204" pitchFamily="34" charset="0"/>
              </a:rPr>
              <a:t>„23.5. nuo rugpjūčio 1 d. nušienauti visą likusį pagal šią veiklą deklaruotą plotą (50 proc.) ir nušienautą žolę išvežti iš lauko iki spalio 1 d. (išskirtiniais atvejais dėl aukšto gruntinio vandens (kai negali įvažiuoti žolei išvežti reikalinga technika) lygio iki spalio 1 d. nušienauta žolė turi būti kraunama į krūvas ir išvežta iš lauko iki kitų metų kovo 1 d.). Kai pareiškėjų arba jų valdos partnerio ar valdoje registruoto šeimos nario </a:t>
            </a:r>
            <a:r>
              <a:rPr lang="lt-LT" sz="1400" b="1" dirty="0">
                <a:solidFill>
                  <a:srgbClr val="000000"/>
                </a:solidFill>
                <a:latin typeface="+mn-lt"/>
                <a:ea typeface="Calibri" panose="020F0502020204030204" pitchFamily="34" charset="0"/>
              </a:rPr>
              <a:t>nuo praėjusių metų rugpjūčio 1 d. iki einamųjų metų liepos 31 d. </a:t>
            </a:r>
            <a:r>
              <a:rPr lang="lt-LT" sz="1400" dirty="0">
                <a:solidFill>
                  <a:srgbClr val="000000"/>
                </a:solidFill>
                <a:latin typeface="+mn-lt"/>
                <a:ea typeface="Calibri" panose="020F0502020204030204" pitchFamily="34" charset="0"/>
              </a:rPr>
              <a:t>laikytų žolėdžių ūkinių gyvūnų metinis vidurkis sudarė </a:t>
            </a:r>
            <a:r>
              <a:rPr lang="lt-LT" sz="1400" b="1" dirty="0">
                <a:solidFill>
                  <a:srgbClr val="000000"/>
                </a:solidFill>
                <a:latin typeface="+mn-lt"/>
                <a:ea typeface="Calibri" panose="020F0502020204030204" pitchFamily="34" charset="0"/>
              </a:rPr>
              <a:t>mažiau negu 0,3 SG </a:t>
            </a:r>
            <a:r>
              <a:rPr lang="lt-LT" sz="1400" dirty="0">
                <a:solidFill>
                  <a:srgbClr val="000000"/>
                </a:solidFill>
                <a:latin typeface="+mn-lt"/>
                <a:ea typeface="Calibri" panose="020F0502020204030204" pitchFamily="34" charset="0"/>
              </a:rPr>
              <a:t>hektarui, nenuganytos žolės likučius </a:t>
            </a:r>
            <a:r>
              <a:rPr lang="lt-LT" sz="1400" b="1" dirty="0">
                <a:solidFill>
                  <a:srgbClr val="000000"/>
                </a:solidFill>
                <a:latin typeface="+mn-lt"/>
                <a:ea typeface="Calibri" panose="020F0502020204030204" pitchFamily="34" charset="0"/>
              </a:rPr>
              <a:t>būtina nušienauti ir pašalinti </a:t>
            </a:r>
            <a:r>
              <a:rPr lang="lt-LT" sz="1400" dirty="0">
                <a:solidFill>
                  <a:srgbClr val="000000"/>
                </a:solidFill>
                <a:latin typeface="+mn-lt"/>
                <a:ea typeface="Calibri" panose="020F0502020204030204" pitchFamily="34" charset="0"/>
              </a:rPr>
              <a:t>nušienautą žolę bei nenuganytos arba nušienautos žolės likučius iki kitų metų </a:t>
            </a:r>
            <a:r>
              <a:rPr lang="lt-LT" sz="1400" b="1" dirty="0">
                <a:solidFill>
                  <a:srgbClr val="000000"/>
                </a:solidFill>
                <a:latin typeface="+mn-lt"/>
                <a:ea typeface="Calibri" panose="020F0502020204030204" pitchFamily="34" charset="0"/>
              </a:rPr>
              <a:t>kovo 1 d.</a:t>
            </a:r>
            <a:r>
              <a:rPr lang="lt-LT" sz="1400" dirty="0">
                <a:solidFill>
                  <a:srgbClr val="000000"/>
                </a:solidFill>
                <a:latin typeface="+mn-lt"/>
                <a:ea typeface="Calibri" panose="020F0502020204030204" pitchFamily="34" charset="0"/>
              </a:rPr>
              <a:t> Tais atvejais, kai žolėdžių ūkinių gyvūnų metinis vidurkis sudarė </a:t>
            </a:r>
            <a:r>
              <a:rPr lang="lt-LT" sz="1400" b="1" dirty="0">
                <a:solidFill>
                  <a:srgbClr val="000000"/>
                </a:solidFill>
                <a:latin typeface="+mn-lt"/>
                <a:ea typeface="Calibri" panose="020F0502020204030204" pitchFamily="34" charset="0"/>
              </a:rPr>
              <a:t>0,3–1 SG </a:t>
            </a:r>
            <a:r>
              <a:rPr lang="lt-LT" sz="1400" dirty="0">
                <a:solidFill>
                  <a:srgbClr val="000000"/>
                </a:solidFill>
                <a:latin typeface="+mn-lt"/>
                <a:ea typeface="Calibri" panose="020F0502020204030204" pitchFamily="34" charset="0"/>
              </a:rPr>
              <a:t>hektarui, ir lauke yra aiškių ganymo požymių (ekskrementų liekanos, išguldyta ir (arba) nuėsta žolė ar kiti požymiai), šių plotų </a:t>
            </a:r>
            <a:r>
              <a:rPr lang="lt-LT" sz="1400" b="1" dirty="0">
                <a:solidFill>
                  <a:srgbClr val="000000"/>
                </a:solidFill>
                <a:latin typeface="+mn-lt"/>
                <a:ea typeface="Calibri" panose="020F0502020204030204" pitchFamily="34" charset="0"/>
              </a:rPr>
              <a:t>nebūtina papildomai šienauti</a:t>
            </a:r>
            <a:r>
              <a:rPr lang="lt-LT" sz="1400" dirty="0">
                <a:solidFill>
                  <a:srgbClr val="000000"/>
                </a:solidFill>
                <a:latin typeface="+mn-lt"/>
                <a:ea typeface="Calibri" panose="020F0502020204030204" pitchFamily="34" charset="0"/>
              </a:rPr>
              <a:t>, o po ganymo lauke likusi nenuėsta žolė nebus laikoma neatitikimu reikalavimams. </a:t>
            </a:r>
            <a:r>
              <a:rPr lang="lt-LT" sz="1400" b="1" dirty="0">
                <a:solidFill>
                  <a:srgbClr val="000000"/>
                </a:solidFill>
                <a:latin typeface="+mn-lt"/>
                <a:ea typeface="Calibri" panose="020F0502020204030204" pitchFamily="34" charset="0"/>
              </a:rPr>
              <a:t>Nušienautos ir nenuganytos žolės likučių smulkinimas ir paskleidimas draudžiamas,</a:t>
            </a:r>
            <a:r>
              <a:rPr lang="lt-LT" sz="1400" dirty="0">
                <a:solidFill>
                  <a:srgbClr val="000000"/>
                </a:solidFill>
                <a:latin typeface="+mn-lt"/>
                <a:ea typeface="Calibri" panose="020F0502020204030204" pitchFamily="34" charset="0"/>
              </a:rPr>
              <a:t> </a:t>
            </a:r>
            <a:r>
              <a:rPr lang="lt-LT" sz="1400" b="1" dirty="0">
                <a:solidFill>
                  <a:srgbClr val="FF0000"/>
                </a:solidFill>
                <a:latin typeface="+mn-lt"/>
                <a:ea typeface="Calibri" panose="020F0502020204030204" pitchFamily="34" charset="0"/>
              </a:rPr>
              <a:t>išskyrus</a:t>
            </a:r>
            <a:r>
              <a:rPr lang="lt-LT" sz="1400" dirty="0">
                <a:solidFill>
                  <a:srgbClr val="000000"/>
                </a:solidFill>
                <a:latin typeface="+mn-lt"/>
                <a:ea typeface="Calibri" panose="020F0502020204030204" pitchFamily="34" charset="0"/>
              </a:rPr>
              <a:t> žolės likučius ganytuose plotuose, kai žolėdžių ūkinių gyvūnų metinis vidurkis sudarė </a:t>
            </a:r>
            <a:r>
              <a:rPr lang="lt-LT" sz="1400" b="1" dirty="0">
                <a:solidFill>
                  <a:srgbClr val="000000"/>
                </a:solidFill>
                <a:latin typeface="+mn-lt"/>
                <a:ea typeface="Calibri" panose="020F0502020204030204" pitchFamily="34" charset="0"/>
              </a:rPr>
              <a:t>0,5–1 SG </a:t>
            </a:r>
            <a:r>
              <a:rPr lang="lt-LT" sz="1400" dirty="0">
                <a:solidFill>
                  <a:srgbClr val="000000"/>
                </a:solidFill>
                <a:latin typeface="+mn-lt"/>
                <a:ea typeface="Calibri" panose="020F0502020204030204" pitchFamily="34" charset="0"/>
              </a:rPr>
              <a:t>(vertinamas visų deklaruojamų pievų plotų ir laikytų žolėdžių ūkinių gyvūnų (galvijų, arklių, avių, ožkų) santykis);“.</a:t>
            </a:r>
            <a:endParaRPr lang="lt-LT" sz="1400" dirty="0">
              <a:latin typeface="+mn-lt"/>
              <a:ea typeface="Calibri" panose="020F0502020204030204" pitchFamily="34" charset="0"/>
            </a:endParaRPr>
          </a:p>
          <a:p>
            <a:pPr algn="just">
              <a:spcAft>
                <a:spcPts val="0"/>
              </a:spcAft>
            </a:pPr>
            <a:r>
              <a:rPr lang="lt-LT" sz="1400" dirty="0">
                <a:latin typeface="+mn-lt"/>
                <a:ea typeface="Calibri" panose="020F0502020204030204" pitchFamily="34" charset="0"/>
              </a:rPr>
              <a:t> </a:t>
            </a:r>
            <a:endParaRPr lang="lt-LT" sz="1400" dirty="0">
              <a:effectLst/>
              <a:latin typeface="+mn-lt"/>
              <a:ea typeface="Calibri" panose="020F0502020204030204" pitchFamily="34" charset="0"/>
            </a:endParaRPr>
          </a:p>
        </p:txBody>
      </p:sp>
    </p:spTree>
    <p:extLst>
      <p:ext uri="{BB962C8B-B14F-4D97-AF65-F5344CB8AC3E}">
        <p14:creationId xmlns:p14="http://schemas.microsoft.com/office/powerpoint/2010/main" val="505394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E81224-DD53-41E5-8180-807B29C05AB6}"/>
              </a:ext>
            </a:extLst>
          </p:cNvPr>
          <p:cNvSpPr/>
          <p:nvPr/>
        </p:nvSpPr>
        <p:spPr>
          <a:xfrm>
            <a:off x="323529" y="809337"/>
            <a:ext cx="8001000" cy="461665"/>
          </a:xfrm>
          <a:prstGeom prst="rect">
            <a:avLst/>
          </a:prstGeom>
        </p:spPr>
        <p:txBody>
          <a:bodyPr>
            <a:spAutoFit/>
          </a:bodyPr>
          <a:lstStyle/>
          <a:p>
            <a:pPr lvl="0">
              <a:defRPr/>
            </a:pPr>
            <a:r>
              <a:rPr lang="lt-LT" altLang="en-US" sz="2400" b="1" dirty="0">
                <a:solidFill>
                  <a:srgbClr val="009900"/>
                </a:solidFill>
              </a:rPr>
              <a:t>AGRARINĖ APLINKOSAUGA IR KLIMATAS (6) </a:t>
            </a:r>
            <a:endParaRPr lang="lt-LT" sz="2400" b="1" dirty="0">
              <a:solidFill>
                <a:srgbClr val="009900"/>
              </a:solidFill>
              <a:latin typeface="Arial"/>
            </a:endParaRPr>
          </a:p>
        </p:txBody>
      </p:sp>
      <p:sp>
        <p:nvSpPr>
          <p:cNvPr id="2" name="TextBox 1">
            <a:extLst>
              <a:ext uri="{FF2B5EF4-FFF2-40B4-BE49-F238E27FC236}">
                <a16:creationId xmlns:a16="http://schemas.microsoft.com/office/drawing/2014/main" id="{3E293D12-9D9C-41B3-913B-B846F029D3F2}"/>
              </a:ext>
            </a:extLst>
          </p:cNvPr>
          <p:cNvSpPr txBox="1"/>
          <p:nvPr/>
        </p:nvSpPr>
        <p:spPr>
          <a:xfrm>
            <a:off x="611560" y="1628800"/>
            <a:ext cx="7920880" cy="4031873"/>
          </a:xfrm>
          <a:prstGeom prst="rect">
            <a:avLst/>
          </a:prstGeom>
          <a:noFill/>
        </p:spPr>
        <p:txBody>
          <a:bodyPr wrap="square" rtlCol="0">
            <a:spAutoFit/>
          </a:bodyPr>
          <a:lstStyle/>
          <a:p>
            <a:pPr marL="285750" indent="-285750" algn="just">
              <a:buFont typeface="Wingdings" panose="05000000000000000000" pitchFamily="2" charset="2"/>
              <a:buChar char="§"/>
            </a:pPr>
            <a:r>
              <a:rPr lang="lt-LT" sz="1600" b="1" dirty="0"/>
              <a:t> „Vandens telkinių apsauga nuo taršos ir dirvos erozijos ariamojoje žemėje“ </a:t>
            </a:r>
          </a:p>
          <a:p>
            <a:pPr algn="just"/>
            <a:endParaRPr lang="lt-LT" sz="1600" dirty="0"/>
          </a:p>
          <a:p>
            <a:pPr algn="just"/>
            <a:r>
              <a:rPr lang="lt-LT" sz="1600" dirty="0"/>
              <a:t>„26.6. Kai pareiškėjų arba jų valdos partnerio ar valdoje registruoto šeimos nario nuo praėjusių metų </a:t>
            </a:r>
            <a:r>
              <a:rPr lang="lt-LT" sz="1600" b="1" dirty="0"/>
              <a:t>rugpjūčio 1 d. </a:t>
            </a:r>
            <a:r>
              <a:rPr lang="lt-LT" sz="1600" dirty="0"/>
              <a:t>iki einamųjų metų </a:t>
            </a:r>
            <a:r>
              <a:rPr lang="lt-LT" sz="1600" b="1" dirty="0"/>
              <a:t>liepos 31 d. </a:t>
            </a:r>
            <a:r>
              <a:rPr lang="lt-LT" sz="1600" dirty="0"/>
              <a:t>laikytų žolėdžių ūkinių gyvūnų metinis vidurkis sudarė </a:t>
            </a:r>
            <a:r>
              <a:rPr lang="lt-LT" sz="1600" b="1" dirty="0"/>
              <a:t>mažiau negu 0,3 SG </a:t>
            </a:r>
            <a:r>
              <a:rPr lang="lt-LT" sz="1600" dirty="0"/>
              <a:t>hektarui, nenuganytos žolės likučius </a:t>
            </a:r>
            <a:r>
              <a:rPr lang="lt-LT" sz="1600" b="1" dirty="0"/>
              <a:t>būtina nušienauti ir pašalinti </a:t>
            </a:r>
            <a:r>
              <a:rPr lang="lt-LT" sz="1600" dirty="0"/>
              <a:t>nušienautą žolę bei nenuganytos arba nušienautos žolės likučius iki kitų metų </a:t>
            </a:r>
            <a:r>
              <a:rPr lang="lt-LT" sz="1600" b="1" dirty="0"/>
              <a:t>kovo 1 d. </a:t>
            </a:r>
            <a:r>
              <a:rPr lang="lt-LT" sz="1600" dirty="0"/>
              <a:t>Tais atvejais, kai žolėdžių ūkinių gyvūnų metinis vidurkis sudarė </a:t>
            </a:r>
            <a:r>
              <a:rPr lang="lt-LT" sz="1600" b="1" dirty="0"/>
              <a:t>0,3–1 SG </a:t>
            </a:r>
            <a:r>
              <a:rPr lang="lt-LT" sz="1600" dirty="0"/>
              <a:t>hektarui, ir lauke yra aiškių ganymo požymių (ekskrementų liekanos, išguldyta ir (arba) nuėsta žolė ar kiti požymiai), šių plotų </a:t>
            </a:r>
            <a:r>
              <a:rPr lang="lt-LT" sz="1600" b="1" dirty="0"/>
              <a:t>nebūtina papildomai šienauti</a:t>
            </a:r>
            <a:r>
              <a:rPr lang="lt-LT" sz="1600" dirty="0"/>
              <a:t>, o po ganymo lauke likusi nenuėsta žolė nebus laikoma neatitikimu reikalavimams. </a:t>
            </a:r>
            <a:r>
              <a:rPr lang="lt-LT" sz="1600" b="1" dirty="0"/>
              <a:t>Nušienautos ir nenuganytos žolės likučių smulkinimas ir paskleidimas draudžiamas, </a:t>
            </a:r>
            <a:r>
              <a:rPr lang="lt-LT" sz="1600" b="1" dirty="0">
                <a:solidFill>
                  <a:srgbClr val="FF0000"/>
                </a:solidFill>
              </a:rPr>
              <a:t>išskyrus</a:t>
            </a:r>
            <a:r>
              <a:rPr lang="lt-LT" sz="1600" dirty="0"/>
              <a:t> žolės likučius ganytuose plotuose, kai žolėdžių ūkinių gyvūnų metinis vidurkis sudarė </a:t>
            </a:r>
            <a:r>
              <a:rPr lang="lt-LT" sz="1600" b="1" dirty="0"/>
              <a:t>0,5–1 SG </a:t>
            </a:r>
            <a:r>
              <a:rPr lang="lt-LT" sz="1600" dirty="0"/>
              <a:t>(vertinamas visų deklaruojamų pievų plotų ir laikytų žolėdžių ūkinių gyvūnų (galvijų, arklių, avių, ožkų) santykis).“</a:t>
            </a:r>
          </a:p>
          <a:p>
            <a:pPr algn="just"/>
            <a:endParaRPr lang="lt-LT" sz="1600" dirty="0"/>
          </a:p>
        </p:txBody>
      </p:sp>
    </p:spTree>
    <p:extLst>
      <p:ext uri="{BB962C8B-B14F-4D97-AF65-F5344CB8AC3E}">
        <p14:creationId xmlns:p14="http://schemas.microsoft.com/office/powerpoint/2010/main" val="1030752771"/>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25450</TotalTime>
  <Words>2060</Words>
  <Application>Microsoft Office PowerPoint</Application>
  <PresentationFormat>On-screen Show (4:3)</PresentationFormat>
  <Paragraphs>205</Paragraphs>
  <Slides>21</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Laimis</dc:creator>
  <cp:lastModifiedBy>Sigutė Stakvilevičienė</cp:lastModifiedBy>
  <cp:revision>1456</cp:revision>
  <dcterms:created xsi:type="dcterms:W3CDTF">2011-12-02T08:45:12Z</dcterms:created>
  <dcterms:modified xsi:type="dcterms:W3CDTF">2021-05-10T08:57:25Z</dcterms:modified>
</cp:coreProperties>
</file>