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5" r:id="rId12"/>
    <p:sldId id="262" r:id="rId13"/>
    <p:sldId id="268" r:id="rId14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/>
    <p:restoredTop sz="72713"/>
  </p:normalViewPr>
  <p:slideViewPr>
    <p:cSldViewPr snapToGrid="0" snapToObjects="1">
      <p:cViewPr varScale="1">
        <p:scale>
          <a:sx n="53" d="100"/>
          <a:sy n="53" d="100"/>
        </p:scale>
        <p:origin x="14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45050-D2A1-2245-BDDC-7C9172E742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C4B45-4AA1-AB4C-B74F-656AAAD33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1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Kontekstas</a:t>
            </a:r>
            <a:endParaRPr lang="en-US" dirty="0"/>
          </a:p>
          <a:p>
            <a:r>
              <a:rPr lang="en-US" dirty="0" err="1"/>
              <a:t>Siekiai</a:t>
            </a:r>
            <a:endParaRPr lang="en-US" dirty="0"/>
          </a:p>
          <a:p>
            <a:r>
              <a:rPr lang="en-US" dirty="0" err="1"/>
              <a:t>Veiklos</a:t>
            </a:r>
            <a:r>
              <a:rPr lang="en-US" dirty="0"/>
              <a:t> (</a:t>
            </a:r>
            <a:r>
              <a:rPr lang="en-US" dirty="0" err="1"/>
              <a:t>planuojami</a:t>
            </a:r>
            <a:r>
              <a:rPr lang="en-US" dirty="0"/>
              <a:t> </a:t>
            </a:r>
            <a:r>
              <a:rPr lang="en-US" dirty="0" err="1"/>
              <a:t>rezultatai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4B45-4AA1-AB4C-B74F-656AAAD33F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1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Svarbi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finansiškai</a:t>
            </a:r>
            <a:r>
              <a:rPr lang="en-US" dirty="0"/>
              <a:t> </a:t>
            </a:r>
            <a:r>
              <a:rPr lang="en-US" dirty="0" err="1"/>
              <a:t>reikšminga</a:t>
            </a:r>
            <a:r>
              <a:rPr lang="en-US" dirty="0"/>
              <a:t> </a:t>
            </a:r>
            <a:r>
              <a:rPr lang="en-US" dirty="0" err="1"/>
              <a:t>sritis</a:t>
            </a:r>
            <a:r>
              <a:rPr lang="en-US" dirty="0"/>
              <a:t> </a:t>
            </a:r>
            <a:r>
              <a:rPr lang="en-US" dirty="0" err="1"/>
              <a:t>biologinės</a:t>
            </a:r>
            <a:r>
              <a:rPr lang="en-US" dirty="0"/>
              <a:t> </a:t>
            </a:r>
            <a:r>
              <a:rPr lang="en-US" dirty="0" err="1"/>
              <a:t>įvairovės</a:t>
            </a:r>
            <a:r>
              <a:rPr lang="en-US" dirty="0"/>
              <a:t> </a:t>
            </a:r>
            <a:r>
              <a:rPr lang="en-US" dirty="0" err="1"/>
              <a:t>apsaugai</a:t>
            </a:r>
            <a:endParaRPr lang="en-US" dirty="0"/>
          </a:p>
          <a:p>
            <a:r>
              <a:rPr lang="en-US" dirty="0" err="1"/>
              <a:t>Visgi</a:t>
            </a:r>
            <a:r>
              <a:rPr lang="en-US" dirty="0"/>
              <a:t> </a:t>
            </a:r>
            <a:r>
              <a:rPr lang="en-US" dirty="0" err="1"/>
              <a:t>esamos</a:t>
            </a:r>
            <a:r>
              <a:rPr lang="en-US" dirty="0"/>
              <a:t> </a:t>
            </a:r>
            <a:r>
              <a:rPr lang="en-US" dirty="0" err="1"/>
              <a:t>priemonės</a:t>
            </a:r>
            <a:r>
              <a:rPr lang="en-US" dirty="0"/>
              <a:t> </a:t>
            </a:r>
            <a:r>
              <a:rPr lang="en-US" dirty="0" err="1"/>
              <a:t>nėra</a:t>
            </a:r>
            <a:r>
              <a:rPr lang="en-US" dirty="0"/>
              <a:t> </a:t>
            </a:r>
            <a:r>
              <a:rPr lang="en-US" dirty="0" err="1"/>
              <a:t>pakankamai</a:t>
            </a:r>
            <a:r>
              <a:rPr lang="en-US" dirty="0"/>
              <a:t> </a:t>
            </a:r>
            <a:r>
              <a:rPr lang="en-US" dirty="0" err="1"/>
              <a:t>populiarios</a:t>
            </a:r>
            <a:r>
              <a:rPr lang="en-US" dirty="0"/>
              <a:t> (</a:t>
            </a:r>
            <a:r>
              <a:rPr lang="en-US" dirty="0" err="1"/>
              <a:t>skirta</a:t>
            </a:r>
            <a:r>
              <a:rPr lang="en-US" dirty="0"/>
              <a:t> 34% </a:t>
            </a:r>
            <a:r>
              <a:rPr lang="en-US" dirty="0" err="1"/>
              <a:t>paramos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4B45-4AA1-AB4C-B74F-656AAAD33F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7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4B45-4AA1-AB4C-B74F-656AAAD33F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8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4B45-4AA1-AB4C-B74F-656AAAD33F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4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15F-D692-ED48-910A-A5E5C2CA798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BA5-8C75-5D45-834E-6A8F7F9F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7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15F-D692-ED48-910A-A5E5C2CA798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BA5-8C75-5D45-834E-6A8F7F9F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365125"/>
            <a:ext cx="652581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15F-D692-ED48-910A-A5E5C2CA798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BA5-8C75-5D45-834E-6A8F7F9F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9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15F-D692-ED48-910A-A5E5C2CA798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BA5-8C75-5D45-834E-6A8F7F9F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8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15F-D692-ED48-910A-A5E5C2CA798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BA5-8C75-5D45-834E-6A8F7F9F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15F-D692-ED48-910A-A5E5C2CA798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BA5-8C75-5D45-834E-6A8F7F9F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3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7"/>
            <a:ext cx="887253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15F-D692-ED48-910A-A5E5C2CA798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BA5-8C75-5D45-834E-6A8F7F9F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5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15F-D692-ED48-910A-A5E5C2CA798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BA5-8C75-5D45-834E-6A8F7F9F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15F-D692-ED48-910A-A5E5C2CA798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BA5-8C75-5D45-834E-6A8F7F9F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0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15F-D692-ED48-910A-A5E5C2CA798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BA5-8C75-5D45-834E-6A8F7F9F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8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15F-D692-ED48-910A-A5E5C2CA798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CBA5-8C75-5D45-834E-6A8F7F9F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8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365127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915F-D692-ED48-910A-A5E5C2CA7980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BA5-8C75-5D45-834E-6A8F7F9F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A1AB73-65E8-0745-A384-E0A896844211}"/>
              </a:ext>
            </a:extLst>
          </p:cNvPr>
          <p:cNvSpPr/>
          <p:nvPr/>
        </p:nvSpPr>
        <p:spPr>
          <a:xfrm>
            <a:off x="14783" y="0"/>
            <a:ext cx="10272217" cy="11264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D127BF-D629-9F49-A8EE-BBE1C3C681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8"/>
            <a:ext cx="10287000" cy="6856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99AC12-137D-F94B-A337-7E1B10E04F38}"/>
              </a:ext>
            </a:extLst>
          </p:cNvPr>
          <p:cNvSpPr txBox="1"/>
          <p:nvPr/>
        </p:nvSpPr>
        <p:spPr>
          <a:xfrm>
            <a:off x="2022780" y="100129"/>
            <a:ext cx="6543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/>
              <a:t>LIFE Integruotas projektas NATURALIT: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45C4D-663C-CC4E-8B6A-3EF150E074F5}"/>
              </a:ext>
            </a:extLst>
          </p:cNvPr>
          <p:cNvSpPr txBox="1"/>
          <p:nvPr/>
        </p:nvSpPr>
        <p:spPr>
          <a:xfrm>
            <a:off x="1416611" y="541685"/>
            <a:ext cx="8157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b="1" dirty="0"/>
              <a:t>Veiklos susijusios su žemės ūkiu ir kaimo plėtra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A9A4B-34D2-9147-BF71-8E1AC81BB8ED}"/>
              </a:ext>
            </a:extLst>
          </p:cNvPr>
          <p:cNvSpPr txBox="1"/>
          <p:nvPr/>
        </p:nvSpPr>
        <p:spPr>
          <a:xfrm>
            <a:off x="4169238" y="6389516"/>
            <a:ext cx="6015173" cy="369332"/>
          </a:xfrm>
          <a:prstGeom prst="rect">
            <a:avLst/>
          </a:prstGeom>
          <a:solidFill>
            <a:schemeClr val="bg2">
              <a:lumMod val="75000"/>
              <a:alpha val="6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Žymantas Morkvėnas, </a:t>
            </a:r>
            <a:r>
              <a:rPr lang="en-US" b="1" dirty="0" err="1">
                <a:solidFill>
                  <a:schemeClr val="bg1"/>
                </a:solidFill>
              </a:rPr>
              <a:t>Baltijos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aplinkos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forumas</a:t>
            </a:r>
            <a:r>
              <a:rPr lang="en-US" b="1" dirty="0">
                <a:solidFill>
                  <a:schemeClr val="bg1"/>
                </a:solidFill>
              </a:rPr>
              <a:t>, 2018 Vilnius</a:t>
            </a:r>
          </a:p>
        </p:txBody>
      </p:sp>
      <p:pic>
        <p:nvPicPr>
          <p:cNvPr id="7" name="Content Placeholder 4" descr="life.jpg">
            <a:extLst>
              <a:ext uri="{FF2B5EF4-FFF2-40B4-BE49-F238E27FC236}">
                <a16:creationId xmlns:a16="http://schemas.microsoft.com/office/drawing/2014/main" id="{57C0E934-EDC8-A740-9F11-81F2660102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83" y="6055347"/>
            <a:ext cx="922337" cy="6683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atura2000.jpg">
            <a:extLst>
              <a:ext uri="{FF2B5EF4-FFF2-40B4-BE49-F238E27FC236}">
                <a16:creationId xmlns:a16="http://schemas.microsoft.com/office/drawing/2014/main" id="{0AD78330-75AB-A547-B9DF-94591F7DAE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207" y="6055347"/>
            <a:ext cx="773112" cy="6683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26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5.tif">
            <a:extLst>
              <a:ext uri="{FF2B5EF4-FFF2-40B4-BE49-F238E27FC236}">
                <a16:creationId xmlns:a16="http://schemas.microsoft.com/office/drawing/2014/main" id="{437B214C-AA61-B647-B3D8-92DCEC80DC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28699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C07F21-82F7-A64F-922A-B308490851B0}"/>
              </a:ext>
            </a:extLst>
          </p:cNvPr>
          <p:cNvSpPr/>
          <p:nvPr/>
        </p:nvSpPr>
        <p:spPr>
          <a:xfrm>
            <a:off x="187365" y="146127"/>
            <a:ext cx="5299035" cy="156966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r>
              <a:rPr lang="lt-LT" sz="2000" dirty="0" err="1"/>
              <a:t>Gyvulinkystės</a:t>
            </a:r>
            <a:r>
              <a:rPr lang="lt-LT" sz="2000" dirty="0"/>
              <a:t> skatinimas</a:t>
            </a:r>
          </a:p>
          <a:p>
            <a:r>
              <a:rPr lang="lt-LT" sz="2800" b="1" dirty="0"/>
              <a:t>Numatomos veiklos (2018-2026)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400" dirty="0"/>
              <a:t>Ieškosime būdų piemenavimo tradicijai atgaivinti/išlaikyti</a:t>
            </a:r>
          </a:p>
        </p:txBody>
      </p:sp>
    </p:spTree>
    <p:extLst>
      <p:ext uri="{BB962C8B-B14F-4D97-AF65-F5344CB8AC3E}">
        <p14:creationId xmlns:p14="http://schemas.microsoft.com/office/powerpoint/2010/main" val="293843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CAD71F-93C0-9C48-9636-FE6223DAB12E}"/>
              </a:ext>
            </a:extLst>
          </p:cNvPr>
          <p:cNvSpPr/>
          <p:nvPr/>
        </p:nvSpPr>
        <p:spPr>
          <a:xfrm>
            <a:off x="187365" y="119962"/>
            <a:ext cx="9894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dirty="0"/>
              <a:t>Kaimo plėtra ir regionų vystymas skatinant gamtosaugai palankių verslų vystymą </a:t>
            </a:r>
            <a:r>
              <a:rPr lang="lt-LT" sz="2800" dirty="0" err="1"/>
              <a:t>Natura</a:t>
            </a:r>
            <a:r>
              <a:rPr lang="lt-LT" sz="2800" dirty="0"/>
              <a:t> 2000 teritorijose </a:t>
            </a:r>
          </a:p>
          <a:p>
            <a:pPr algn="ctr"/>
            <a:r>
              <a:rPr lang="lt-LT" sz="2800" dirty="0"/>
              <a:t>KONTEKSTAS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C2984-1962-0F4E-8FEF-6B0686E00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861" y="1504957"/>
            <a:ext cx="3224933" cy="4563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076EDF-65F8-0D42-9800-EA942BEC7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356" y="1874520"/>
            <a:ext cx="2963781" cy="419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1C992-E654-CB4C-925E-68F05077FE46}"/>
              </a:ext>
            </a:extLst>
          </p:cNvPr>
          <p:cNvSpPr/>
          <p:nvPr/>
        </p:nvSpPr>
        <p:spPr>
          <a:xfrm>
            <a:off x="187365" y="119962"/>
            <a:ext cx="9894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dirty="0"/>
              <a:t>Kaimo plėtra ir regionų vystymas skatinant gamtosaugai palankių verslų vystymą </a:t>
            </a:r>
            <a:r>
              <a:rPr lang="lt-LT" sz="2800" b="1" dirty="0" err="1"/>
              <a:t>Natura</a:t>
            </a:r>
            <a:r>
              <a:rPr lang="lt-LT" sz="2800" b="1" dirty="0"/>
              <a:t> 2000 teritorijose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72A63-62FC-EF4D-8C06-FF9D27013EFC}"/>
              </a:ext>
            </a:extLst>
          </p:cNvPr>
          <p:cNvSpPr txBox="1"/>
          <p:nvPr/>
        </p:nvSpPr>
        <p:spPr>
          <a:xfrm>
            <a:off x="462708" y="1388125"/>
            <a:ext cx="97278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/>
              <a:t>Numatomos veiklos (2019-2027)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Pasirinktos teritorijos buveinių atkūrimas ir reikalingos infrastruktūros įrengimas;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Skatinti gamtosaugai palankius verslus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dirty="0"/>
              <a:t>Žuvininkystė;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dirty="0"/>
              <a:t>Gyvulininkystė;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dirty="0"/>
              <a:t>Gamtinio turizmo traukos vietovės vystymas;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Teritorijos rinkodara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Vietos verslų ir bendruomenių įtraukimas, mokymai</a:t>
            </a:r>
          </a:p>
        </p:txBody>
      </p:sp>
    </p:spTree>
    <p:extLst>
      <p:ext uri="{BB962C8B-B14F-4D97-AF65-F5344CB8AC3E}">
        <p14:creationId xmlns:p14="http://schemas.microsoft.com/office/powerpoint/2010/main" val="50455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91BB27-D23D-864D-B42D-DCF670EE33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CFC8C5-5E3A-CA4D-98E3-DF8759505EF5}"/>
              </a:ext>
            </a:extLst>
          </p:cNvPr>
          <p:cNvSpPr/>
          <p:nvPr/>
        </p:nvSpPr>
        <p:spPr>
          <a:xfrm>
            <a:off x="0" y="0"/>
            <a:ext cx="10287000" cy="10550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40FC1-260C-C340-8D72-EC2D74508426}"/>
              </a:ext>
            </a:extLst>
          </p:cNvPr>
          <p:cNvSpPr txBox="1"/>
          <p:nvPr/>
        </p:nvSpPr>
        <p:spPr>
          <a:xfrm>
            <a:off x="3551542" y="0"/>
            <a:ext cx="6543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/>
              <a:t>LIFE Integruotas projektas NATURALIT: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0C240F-387C-8C46-AB79-408054D908B1}"/>
              </a:ext>
            </a:extLst>
          </p:cNvPr>
          <p:cNvSpPr txBox="1"/>
          <p:nvPr/>
        </p:nvSpPr>
        <p:spPr>
          <a:xfrm>
            <a:off x="2201079" y="470248"/>
            <a:ext cx="8157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b="1" dirty="0"/>
              <a:t>Veiklos susijusios su žemės ūkiu ir kaimo plėtra</a:t>
            </a:r>
          </a:p>
        </p:txBody>
      </p:sp>
      <p:pic>
        <p:nvPicPr>
          <p:cNvPr id="6" name="Content Placeholder 4" descr="life.jpg">
            <a:extLst>
              <a:ext uri="{FF2B5EF4-FFF2-40B4-BE49-F238E27FC236}">
                <a16:creationId xmlns:a16="http://schemas.microsoft.com/office/drawing/2014/main" id="{15B94BA8-4C53-DC4B-AEC0-F77D0CA056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8" y="136079"/>
            <a:ext cx="1054402" cy="7640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tura2000.jpg">
            <a:extLst>
              <a:ext uri="{FF2B5EF4-FFF2-40B4-BE49-F238E27FC236}">
                <a16:creationId xmlns:a16="http://schemas.microsoft.com/office/drawing/2014/main" id="{379724E7-B59D-7A4F-82DB-B1DFB5A727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218" y="136079"/>
            <a:ext cx="883810" cy="7640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03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6F8AD-E69F-8447-B35E-7CACEA319F2B}"/>
              </a:ext>
            </a:extLst>
          </p:cNvPr>
          <p:cNvSpPr txBox="1"/>
          <p:nvPr/>
        </p:nvSpPr>
        <p:spPr>
          <a:xfrm>
            <a:off x="362162" y="658501"/>
            <a:ext cx="95259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/>
              <a:t>Pagrindinės projekto veiklų kryptys susijusios su žemės ūkiu ir kaimo plėtra</a:t>
            </a:r>
          </a:p>
          <a:p>
            <a:endParaRPr lang="lt-L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Gamtosaugos priemonių integracija ir į žemės ūkio sektorių (Kaimo plėtros programą) ir jų efektyvumo didinimas;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err="1"/>
              <a:t>Gyvulinkystės</a:t>
            </a:r>
            <a:r>
              <a:rPr lang="lt-LT" sz="2800" dirty="0"/>
              <a:t> skatinimas ir tvari agrarinio kraštovaizdžio buveinių/rūšių apsauga </a:t>
            </a:r>
            <a:r>
              <a:rPr lang="lt-LT" sz="2800" dirty="0" err="1"/>
              <a:t>Natura</a:t>
            </a:r>
            <a:r>
              <a:rPr lang="lt-LT" sz="2800" dirty="0"/>
              <a:t> 2000 </a:t>
            </a:r>
            <a:r>
              <a:rPr lang="lt-LT" sz="2800" dirty="0" err="1"/>
              <a:t>t</a:t>
            </a:r>
            <a:r>
              <a:rPr lang="lt-LT" sz="2800" dirty="0"/>
              <a:t>-jose;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Kaimo plėtra ir regionų vystymas skatinant bioįvairovės apsaugai palankių verslų vystymą </a:t>
            </a:r>
            <a:r>
              <a:rPr lang="lt-LT" sz="2800" dirty="0" err="1"/>
              <a:t>Natura</a:t>
            </a:r>
            <a:r>
              <a:rPr lang="lt-LT" sz="2800" dirty="0"/>
              <a:t> 2000 </a:t>
            </a:r>
            <a:r>
              <a:rPr lang="lt-LT" sz="2800" dirty="0" err="1"/>
              <a:t>t</a:t>
            </a:r>
            <a:r>
              <a:rPr lang="lt-LT" sz="2800" dirty="0"/>
              <a:t>-jose;</a:t>
            </a:r>
          </a:p>
        </p:txBody>
      </p:sp>
    </p:spTree>
    <p:extLst>
      <p:ext uri="{BB962C8B-B14F-4D97-AF65-F5344CB8AC3E}">
        <p14:creationId xmlns:p14="http://schemas.microsoft.com/office/powerpoint/2010/main" val="403199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CAD71F-93C0-9C48-9636-FE6223DAB12E}"/>
              </a:ext>
            </a:extLst>
          </p:cNvPr>
          <p:cNvSpPr/>
          <p:nvPr/>
        </p:nvSpPr>
        <p:spPr>
          <a:xfrm>
            <a:off x="187365" y="119962"/>
            <a:ext cx="9894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dirty="0"/>
              <a:t>Gamtosaugos priemonių integracija ir į žemės ūkio sektorių (Kaimo plėtros programą) ir jų efektyvumo didinimas</a:t>
            </a:r>
          </a:p>
          <a:p>
            <a:pPr algn="ctr"/>
            <a:r>
              <a:rPr lang="lt-LT" sz="2800" b="1" dirty="0"/>
              <a:t>KONTEKSTAS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165340-765A-3949-9DDF-E04B66E3D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84909"/>
              </p:ext>
            </p:extLst>
          </p:nvPr>
        </p:nvGraphicFramePr>
        <p:xfrm>
          <a:off x="5134457" y="1424182"/>
          <a:ext cx="5069891" cy="5412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192">
                  <a:extLst>
                    <a:ext uri="{9D8B030D-6E8A-4147-A177-3AD203B41FA5}">
                      <a16:colId xmlns:a16="http://schemas.microsoft.com/office/drawing/2014/main" val="752291394"/>
                    </a:ext>
                  </a:extLst>
                </a:gridCol>
                <a:gridCol w="2970938">
                  <a:extLst>
                    <a:ext uri="{9D8B030D-6E8A-4147-A177-3AD203B41FA5}">
                      <a16:colId xmlns:a16="http://schemas.microsoft.com/office/drawing/2014/main" val="596038187"/>
                    </a:ext>
                  </a:extLst>
                </a:gridCol>
                <a:gridCol w="1562761">
                  <a:extLst>
                    <a:ext uri="{9D8B030D-6E8A-4147-A177-3AD203B41FA5}">
                      <a16:colId xmlns:a16="http://schemas.microsoft.com/office/drawing/2014/main" val="1087112444"/>
                    </a:ext>
                  </a:extLst>
                </a:gridCol>
              </a:tblGrid>
              <a:tr h="585109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 panose="020B0604020202020204" pitchFamily="34" charset="0"/>
                        </a:rPr>
                        <a:t>Priemonės pavadinimas</a:t>
                      </a: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Numatyta</a:t>
                      </a:r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lėšų</a:t>
                      </a:r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2014-2020 m. </a:t>
                      </a:r>
                      <a:r>
                        <a:rPr lang="en-US" sz="14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laikotarpiui</a:t>
                      </a:r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400" b="1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Eur</a:t>
                      </a:r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382" marR="8382" marT="8382" marB="0" anchor="b"/>
                </a:tc>
                <a:extLst>
                  <a:ext uri="{0D108BD9-81ED-4DB2-BD59-A6C34878D82A}">
                    <a16:rowId xmlns:a16="http://schemas.microsoft.com/office/drawing/2014/main" val="769693509"/>
                  </a:ext>
                </a:extLst>
              </a:tr>
              <a:tr h="4475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10.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u="none" strike="noStrike" dirty="0">
                          <a:effectLst/>
                        </a:rPr>
                        <a:t>Agrarinė aplinkosauga ir klimatas*</a:t>
                      </a:r>
                      <a:endParaRPr lang="lt-LT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err="1">
                          <a:effectLst/>
                        </a:rPr>
                        <a:t>Viso</a:t>
                      </a:r>
                      <a:r>
                        <a:rPr lang="en-US" sz="1600" b="1" u="none" strike="noStrike" dirty="0">
                          <a:effectLst/>
                        </a:rPr>
                        <a:t>: 142 415 323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2" marR="8382" marT="8382" marB="0" anchor="b"/>
                </a:tc>
                <a:extLst>
                  <a:ext uri="{0D108BD9-81ED-4DB2-BD59-A6C34878D82A}">
                    <a16:rowId xmlns:a16="http://schemas.microsoft.com/office/drawing/2014/main" val="2245508340"/>
                  </a:ext>
                </a:extLst>
              </a:tr>
              <a:tr h="3100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10.1</a:t>
                      </a:r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100" u="none" strike="noStrike" dirty="0">
                          <a:effectLst/>
                        </a:rPr>
                        <a:t>Išmokos už agrarinės aplinkosaugos ir klimato srities įsipareigojimus</a:t>
                      </a:r>
                      <a:endParaRPr lang="lt-LT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142 415 323</a:t>
                      </a:r>
                      <a:endParaRPr lang="en-US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2" marR="8382" marT="8382" marB="0" anchor="b"/>
                </a:tc>
                <a:extLst>
                  <a:ext uri="{0D108BD9-81ED-4DB2-BD59-A6C34878D82A}">
                    <a16:rowId xmlns:a16="http://schemas.microsoft.com/office/drawing/2014/main" val="1793281379"/>
                  </a:ext>
                </a:extLst>
              </a:tr>
              <a:tr h="158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10.1.1. </a:t>
                      </a:r>
                      <a:endParaRPr lang="en-US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100" u="none" strike="noStrike">
                          <a:effectLst/>
                        </a:rPr>
                        <a:t>Ekstensyvus pievų tvarkymas ganant gyvulius </a:t>
                      </a:r>
                      <a:endParaRPr lang="lt-LT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25 142 264</a:t>
                      </a:r>
                      <a:endParaRPr lang="en-US" sz="11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2" marR="8382" marT="8382" marB="0" anchor="b"/>
                </a:tc>
                <a:extLst>
                  <a:ext uri="{0D108BD9-81ED-4DB2-BD59-A6C34878D82A}">
                    <a16:rowId xmlns:a16="http://schemas.microsoft.com/office/drawing/2014/main" val="3056546809"/>
                  </a:ext>
                </a:extLst>
              </a:tr>
              <a:tr h="158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10.1.2. </a:t>
                      </a:r>
                      <a:endParaRPr lang="en-US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100" u="none" strike="noStrike">
                          <a:effectLst/>
                        </a:rPr>
                        <a:t>Specifinių pievų tvarkymas</a:t>
                      </a:r>
                      <a:endParaRPr lang="lt-LT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22 239 200</a:t>
                      </a:r>
                      <a:endParaRPr lang="en-US" sz="11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2" marR="8382" marT="8382" marB="0" anchor="b"/>
                </a:tc>
                <a:extLst>
                  <a:ext uri="{0D108BD9-81ED-4DB2-BD59-A6C34878D82A}">
                    <a16:rowId xmlns:a16="http://schemas.microsoft.com/office/drawing/2014/main" val="4274741228"/>
                  </a:ext>
                </a:extLst>
              </a:tr>
              <a:tr h="158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10.1.3.</a:t>
                      </a:r>
                      <a:endParaRPr lang="en-US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100" u="none" strike="noStrike">
                          <a:effectLst/>
                        </a:rPr>
                        <a:t>Ekstensyvus šlapynių tvarkymas</a:t>
                      </a:r>
                      <a:endParaRPr lang="lt-LT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14 852 675</a:t>
                      </a:r>
                      <a:endParaRPr lang="en-US" sz="11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2" marR="8382" marT="8382" marB="0" anchor="b"/>
                </a:tc>
                <a:extLst>
                  <a:ext uri="{0D108BD9-81ED-4DB2-BD59-A6C34878D82A}">
                    <a16:rowId xmlns:a16="http://schemas.microsoft.com/office/drawing/2014/main" val="204903818"/>
                  </a:ext>
                </a:extLst>
              </a:tr>
              <a:tr h="3100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10.1.4.</a:t>
                      </a:r>
                      <a:endParaRPr lang="en-US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100" u="none" strike="noStrike" dirty="0">
                          <a:effectLst/>
                        </a:rPr>
                        <a:t>Meldinės nendrinukės buveinių saugojimas natūraliose ir pusiau natūraliose pievose</a:t>
                      </a:r>
                      <a:endParaRPr lang="lt-LT" sz="11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5 013 672</a:t>
                      </a:r>
                      <a:endParaRPr lang="en-US" sz="11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2" marR="8382" marT="8382" marB="0" anchor="b"/>
                </a:tc>
                <a:extLst>
                  <a:ext uri="{0D108BD9-81ED-4DB2-BD59-A6C34878D82A}">
                    <a16:rowId xmlns:a16="http://schemas.microsoft.com/office/drawing/2014/main" val="1680707052"/>
                  </a:ext>
                </a:extLst>
              </a:tr>
              <a:tr h="158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10.1.5.</a:t>
                      </a:r>
                      <a:endParaRPr lang="en-US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100" u="none" strike="noStrike">
                          <a:effectLst/>
                        </a:rPr>
                        <a:t>Meldinės nendrinukės buveinių saugojimas šlapynėse</a:t>
                      </a:r>
                      <a:endParaRPr lang="lt-LT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5 333 672</a:t>
                      </a:r>
                      <a:endParaRPr lang="en-US" sz="11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2" marR="8382" marT="8382" marB="0" anchor="b"/>
                </a:tc>
                <a:extLst>
                  <a:ext uri="{0D108BD9-81ED-4DB2-BD59-A6C34878D82A}">
                    <a16:rowId xmlns:a16="http://schemas.microsoft.com/office/drawing/2014/main" val="1475167821"/>
                  </a:ext>
                </a:extLst>
              </a:tr>
              <a:tr h="158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10.1.6</a:t>
                      </a:r>
                      <a:endParaRPr lang="en-US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100" u="none" strike="noStrike">
                          <a:effectLst/>
                        </a:rPr>
                        <a:t>Medingųjų augalų juostos ar laukai ariamoje žemėje</a:t>
                      </a:r>
                      <a:endParaRPr lang="lt-LT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6 434 464</a:t>
                      </a:r>
                      <a:endParaRPr lang="en-US" sz="11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2" marR="8382" marT="8382" marB="0" anchor="b"/>
                </a:tc>
                <a:extLst>
                  <a:ext uri="{0D108BD9-81ED-4DB2-BD59-A6C34878D82A}">
                    <a16:rowId xmlns:a16="http://schemas.microsoft.com/office/drawing/2014/main" val="889143827"/>
                  </a:ext>
                </a:extLst>
              </a:tr>
              <a:tr h="3100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10.1.7</a:t>
                      </a:r>
                      <a:endParaRPr lang="en-US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100" u="none" strike="noStrike" dirty="0">
                          <a:effectLst/>
                        </a:rPr>
                        <a:t>Vandens telkinių apsauga nuo taršos ir dirvos erozijos ariamoje žemėje</a:t>
                      </a:r>
                      <a:endParaRPr lang="lt-LT" sz="11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7 030 049</a:t>
                      </a:r>
                      <a:endParaRPr lang="en-US" sz="11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2" marR="8382" marT="8382" marB="0" anchor="b"/>
                </a:tc>
                <a:extLst>
                  <a:ext uri="{0D108BD9-81ED-4DB2-BD59-A6C34878D82A}">
                    <a16:rowId xmlns:a16="http://schemas.microsoft.com/office/drawing/2014/main" val="1800208955"/>
                  </a:ext>
                </a:extLst>
              </a:tr>
              <a:tr h="158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10.1.8</a:t>
                      </a:r>
                      <a:endParaRPr lang="en-US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100" u="none" strike="noStrike">
                          <a:effectLst/>
                        </a:rPr>
                        <a:t>Melioracijos griovių šlaitų priežiūra</a:t>
                      </a:r>
                      <a:endParaRPr lang="lt-LT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5 863 391</a:t>
                      </a:r>
                      <a:endParaRPr lang="en-US" sz="11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2" marR="8382" marT="8382" marB="0" anchor="b"/>
                </a:tc>
                <a:extLst>
                  <a:ext uri="{0D108BD9-81ED-4DB2-BD59-A6C34878D82A}">
                    <a16:rowId xmlns:a16="http://schemas.microsoft.com/office/drawing/2014/main" val="811813535"/>
                  </a:ext>
                </a:extLst>
              </a:tr>
              <a:tr h="158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10.1.9</a:t>
                      </a:r>
                      <a:endParaRPr lang="en-US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100" u="none" strike="noStrike">
                          <a:effectLst/>
                        </a:rPr>
                        <a:t>„Rizikos“ vandens telkinių būklės gerinimas“</a:t>
                      </a:r>
                      <a:endParaRPr lang="lt-LT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7 868 860</a:t>
                      </a:r>
                      <a:endParaRPr lang="en-US" sz="11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2" marR="8382" marT="8382" marB="0" anchor="b"/>
                </a:tc>
                <a:extLst>
                  <a:ext uri="{0D108BD9-81ED-4DB2-BD59-A6C34878D82A}">
                    <a16:rowId xmlns:a16="http://schemas.microsoft.com/office/drawing/2014/main" val="1026257829"/>
                  </a:ext>
                </a:extLst>
              </a:tr>
              <a:tr h="158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10.1.10</a:t>
                      </a:r>
                      <a:endParaRPr lang="en-US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100" u="none" strike="noStrike">
                          <a:effectLst/>
                        </a:rPr>
                        <a:t>Tausojanti aplinką vaisių ir daržovių auginimo sistema</a:t>
                      </a:r>
                      <a:endParaRPr lang="lt-LT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7 386 960</a:t>
                      </a:r>
                      <a:endParaRPr lang="en-US" sz="11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2" marR="8382" marT="8382" marB="0" anchor="b"/>
                </a:tc>
                <a:extLst>
                  <a:ext uri="{0D108BD9-81ED-4DB2-BD59-A6C34878D82A}">
                    <a16:rowId xmlns:a16="http://schemas.microsoft.com/office/drawing/2014/main" val="2702898597"/>
                  </a:ext>
                </a:extLst>
              </a:tr>
              <a:tr h="158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10.1.11</a:t>
                      </a:r>
                      <a:endParaRPr lang="en-US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Dirvožemio apsauga</a:t>
                      </a:r>
                      <a:endParaRPr lang="en-US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10 470 980</a:t>
                      </a:r>
                      <a:endParaRPr lang="en-US" sz="11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2" marR="8382" marT="8382" marB="0" anchor="b"/>
                </a:tc>
                <a:extLst>
                  <a:ext uri="{0D108BD9-81ED-4DB2-BD59-A6C34878D82A}">
                    <a16:rowId xmlns:a16="http://schemas.microsoft.com/office/drawing/2014/main" val="1117226924"/>
                  </a:ext>
                </a:extLst>
              </a:tr>
              <a:tr h="3100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10.1.12</a:t>
                      </a:r>
                      <a:endParaRPr lang="en-US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100" u="none" strike="noStrike">
                          <a:effectLst/>
                        </a:rPr>
                        <a:t>Parama Nykstančių Lietuvos senųjų veislių gyvulių ir naminių paukščių išsaugojimui</a:t>
                      </a:r>
                      <a:endParaRPr lang="lt-LT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12 945 004</a:t>
                      </a:r>
                      <a:endParaRPr lang="en-US" sz="11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2" marR="8382" marT="8382" marB="0" anchor="b"/>
                </a:tc>
                <a:extLst>
                  <a:ext uri="{0D108BD9-81ED-4DB2-BD59-A6C34878D82A}">
                    <a16:rowId xmlns:a16="http://schemas.microsoft.com/office/drawing/2014/main" val="898632334"/>
                  </a:ext>
                </a:extLst>
              </a:tr>
              <a:tr h="3100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10.1.13</a:t>
                      </a:r>
                      <a:endParaRPr lang="en-US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100" u="none" strike="noStrike">
                          <a:effectLst/>
                        </a:rPr>
                        <a:t>Tęstiniams KPP2007-2013 įsipareigojimams pagal priemonės "Agrarinės aplinkosaugos išmokos" programas </a:t>
                      </a:r>
                      <a:endParaRPr lang="lt-LT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10 081 928</a:t>
                      </a:r>
                      <a:endParaRPr lang="en-US" sz="11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2" marR="8382" marT="8382" marB="0" anchor="b"/>
                </a:tc>
                <a:extLst>
                  <a:ext uri="{0D108BD9-81ED-4DB2-BD59-A6C34878D82A}">
                    <a16:rowId xmlns:a16="http://schemas.microsoft.com/office/drawing/2014/main" val="1117721618"/>
                  </a:ext>
                </a:extLst>
              </a:tr>
              <a:tr h="461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10.1.14</a:t>
                      </a:r>
                      <a:endParaRPr lang="en-US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100" u="none" strike="noStrike">
                          <a:effectLst/>
                        </a:rPr>
                        <a:t>Tęstiniai KPP 2007–2013 įsipareigojimai (Parama Nykstančių Lietuvos senųjų veislių gyvulių ir naminių paukščių išsaugojimui)</a:t>
                      </a:r>
                      <a:endParaRPr lang="lt-LT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" marR="8382" marT="838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1 752 204</a:t>
                      </a:r>
                      <a:endParaRPr lang="en-US" sz="11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82" marR="8382" marT="8382" marB="0" anchor="b"/>
                </a:tc>
                <a:extLst>
                  <a:ext uri="{0D108BD9-81ED-4DB2-BD59-A6C34878D82A}">
                    <a16:rowId xmlns:a16="http://schemas.microsoft.com/office/drawing/2014/main" val="17116057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1B20EE5-135E-744E-99B7-527125E58C0E}"/>
              </a:ext>
            </a:extLst>
          </p:cNvPr>
          <p:cNvSpPr txBox="1"/>
          <p:nvPr/>
        </p:nvSpPr>
        <p:spPr>
          <a:xfrm>
            <a:off x="187365" y="1713549"/>
            <a:ext cx="44772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Svarbi ir finansiškai reikšminga sritis kuri gali būti skirta biologinės įvairovės apsaugai;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Esamos priemonės nėra pakankamai populiarios (skirta 34% paramos);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Deklaruojamų priemonių pasiskirstymas nesikoncentruoja ten kur jos labiausiai reikalingos;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Bendros agrarinio kraštovaizdžio biologinė įvairovės tendencijos mažėjančios, reikalingas didesnis priemonių efektyvumas</a:t>
            </a:r>
          </a:p>
        </p:txBody>
      </p:sp>
    </p:spTree>
    <p:extLst>
      <p:ext uri="{BB962C8B-B14F-4D97-AF65-F5344CB8AC3E}">
        <p14:creationId xmlns:p14="http://schemas.microsoft.com/office/powerpoint/2010/main" val="53905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D4A926-A0AB-9C4B-8F16-A07B76D86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690" y="0"/>
            <a:ext cx="1104269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5DF3A5-9D5E-A34F-97F0-873E392858CB}"/>
              </a:ext>
            </a:extLst>
          </p:cNvPr>
          <p:cNvSpPr/>
          <p:nvPr/>
        </p:nvSpPr>
        <p:spPr>
          <a:xfrm>
            <a:off x="187365" y="119962"/>
            <a:ext cx="9894184" cy="830997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r>
              <a:rPr lang="lt-LT" sz="2000" dirty="0"/>
              <a:t>Gamtosaugos priemonių integracija ir į žemės ūkio sektorių ir jų efektyvumo didinimas</a:t>
            </a:r>
          </a:p>
          <a:p>
            <a:r>
              <a:rPr lang="lt-LT" sz="2800" b="1" dirty="0"/>
              <a:t>Numatomos veiklos (2018-2020)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8AB11-CF32-6640-98CB-55114DA2B811}"/>
              </a:ext>
            </a:extLst>
          </p:cNvPr>
          <p:cNvSpPr txBox="1"/>
          <p:nvPr/>
        </p:nvSpPr>
        <p:spPr>
          <a:xfrm>
            <a:off x="187365" y="3865943"/>
            <a:ext cx="9616392" cy="2677656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2014-2020 m. periodo Kaimo Plėtros Programos spragų analizė ir papildymas atsižvelgiant į biologinės įvairovės apsaugos poreikius agrariniame kraštovaizdyje;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Naujų, į bioįvairovės apsaugą orientuotų agrarinės aplinkosaugos priemonių rengimas;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Agrarinės aplinkosaugos priemonių įgyvendinimo administravimo procesų tobulinimas. </a:t>
            </a:r>
          </a:p>
        </p:txBody>
      </p:sp>
    </p:spTree>
    <p:extLst>
      <p:ext uri="{BB962C8B-B14F-4D97-AF65-F5344CB8AC3E}">
        <p14:creationId xmlns:p14="http://schemas.microsoft.com/office/powerpoint/2010/main" val="404251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D8AB11-CF32-6640-98CB-55114DA2B811}"/>
              </a:ext>
            </a:extLst>
          </p:cNvPr>
          <p:cNvSpPr txBox="1"/>
          <p:nvPr/>
        </p:nvSpPr>
        <p:spPr>
          <a:xfrm>
            <a:off x="381052" y="1169042"/>
            <a:ext cx="57157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Novatoriškų agrarinės aplinkosaugos priemonių taikymas Lietuvoje: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dirty="0"/>
              <a:t>geriausių praktikų apžvalga ES šalyse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dirty="0"/>
              <a:t>Pasirinktų geriausių modelių pritaikymas Lietuvos sąlygoms, įgyvendinimas pilotinėse  teritorijose, jų poveikio stebėjimas ir tobulinimas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Pasitvirtinusių priemonių integracija į nacionalinę Kaimo plėtros programą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839DFF-918B-BD47-8D9D-738CCA855169}"/>
              </a:ext>
            </a:extLst>
          </p:cNvPr>
          <p:cNvSpPr/>
          <p:nvPr/>
        </p:nvSpPr>
        <p:spPr>
          <a:xfrm>
            <a:off x="187365" y="119962"/>
            <a:ext cx="9894184" cy="830997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r>
              <a:rPr lang="lt-LT" sz="2000" dirty="0"/>
              <a:t>Gamtosaugos priemonių integracija ir į žemės ūkio sektorių ir jų efektyvumo didinimas</a:t>
            </a:r>
          </a:p>
          <a:p>
            <a:r>
              <a:rPr lang="lt-LT" sz="2800" b="1" dirty="0"/>
              <a:t>Numatomos veiklos (2018-2023)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88332C-7C85-2E4D-BFBF-F2B2BF45A5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462" y="694479"/>
            <a:ext cx="3791087" cy="5364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7C31D4-B4F6-DB4A-9030-20BE9B0D0A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4429" y="3778266"/>
            <a:ext cx="2206018" cy="30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D8AB11-CF32-6640-98CB-55114DA2B811}"/>
              </a:ext>
            </a:extLst>
          </p:cNvPr>
          <p:cNvSpPr txBox="1"/>
          <p:nvPr/>
        </p:nvSpPr>
        <p:spPr>
          <a:xfrm>
            <a:off x="303111" y="1273213"/>
            <a:ext cx="9060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Tipinių agrarinės aplinkosaugos priemonių apribojimų pagrįstumo vertinimas pasitelkiant konkrečius tyrimus;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Duomenų kaupimas apie gamtosaugos priemonių įgyvendinimo kaštus ir jų naudojimas pagrindžiant agrarinės aplinkosaugos priemonių išmokų dydžius.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F8D69-E759-8641-B1F5-FE3A2147FA58}"/>
              </a:ext>
            </a:extLst>
          </p:cNvPr>
          <p:cNvSpPr/>
          <p:nvPr/>
        </p:nvSpPr>
        <p:spPr>
          <a:xfrm>
            <a:off x="187365" y="119962"/>
            <a:ext cx="9894184" cy="830997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r>
              <a:rPr lang="lt-LT" sz="2000" dirty="0"/>
              <a:t>Gamtosaugos priemonių integracija ir į žemės ūkio sektorių ir jų efektyvumo didinimas</a:t>
            </a:r>
          </a:p>
          <a:p>
            <a:r>
              <a:rPr lang="lt-LT" sz="2800" b="1" dirty="0"/>
              <a:t>Numatomos veiklos (2018-2021)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956A6B-DC4D-4744-8E9B-5D11BA3AF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41" y="3726379"/>
            <a:ext cx="4407463" cy="29348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DBC679-5F1F-6743-BE0A-ECCBAF95F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804" y="3277796"/>
            <a:ext cx="2256196" cy="3383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5968BB-6AA1-E947-880F-AD1E20AB17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430" y="3881157"/>
            <a:ext cx="3855374" cy="25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3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0C3F74-478D-3147-A213-3B0CE106B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" y="0"/>
            <a:ext cx="1028438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CAD71F-93C0-9C48-9636-FE6223DAB12E}"/>
              </a:ext>
            </a:extLst>
          </p:cNvPr>
          <p:cNvSpPr/>
          <p:nvPr/>
        </p:nvSpPr>
        <p:spPr>
          <a:xfrm>
            <a:off x="187365" y="119962"/>
            <a:ext cx="9894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dirty="0" err="1">
                <a:solidFill>
                  <a:schemeClr val="bg1"/>
                </a:solidFill>
              </a:rPr>
              <a:t>Gyvulinkystės</a:t>
            </a:r>
            <a:r>
              <a:rPr lang="lt-LT" sz="2800" b="1" dirty="0">
                <a:solidFill>
                  <a:schemeClr val="bg1"/>
                </a:solidFill>
              </a:rPr>
              <a:t> skatinimas ir agrarinio kraštovaizdžio buveinių/rūšių apsauga </a:t>
            </a:r>
            <a:r>
              <a:rPr lang="lt-LT" sz="2800" b="1" dirty="0" err="1">
                <a:solidFill>
                  <a:schemeClr val="bg1"/>
                </a:solidFill>
              </a:rPr>
              <a:t>Natura</a:t>
            </a:r>
            <a:r>
              <a:rPr lang="lt-LT" sz="2800" b="1" dirty="0">
                <a:solidFill>
                  <a:schemeClr val="bg1"/>
                </a:solidFill>
              </a:rPr>
              <a:t> 2000 </a:t>
            </a:r>
            <a:r>
              <a:rPr lang="lt-LT" sz="2800" b="1" dirty="0" err="1">
                <a:solidFill>
                  <a:schemeClr val="bg1"/>
                </a:solidFill>
              </a:rPr>
              <a:t>t</a:t>
            </a:r>
            <a:r>
              <a:rPr lang="lt-LT" sz="2800" b="1" dirty="0">
                <a:solidFill>
                  <a:schemeClr val="bg1"/>
                </a:solidFill>
              </a:rPr>
              <a:t>-jose</a:t>
            </a:r>
          </a:p>
          <a:p>
            <a:pPr algn="ctr"/>
            <a:r>
              <a:rPr lang="lt-LT" sz="2800" b="1" dirty="0">
                <a:solidFill>
                  <a:schemeClr val="bg1"/>
                </a:solidFill>
              </a:rPr>
              <a:t>KONTEKSTAS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EDCB73-3184-CA4E-99E8-2C3D3F7F378A}"/>
              </a:ext>
            </a:extLst>
          </p:cNvPr>
          <p:cNvSpPr txBox="1"/>
          <p:nvPr/>
        </p:nvSpPr>
        <p:spPr>
          <a:xfrm>
            <a:off x="1306" y="1504957"/>
            <a:ext cx="5670289" cy="4893647"/>
          </a:xfrm>
          <a:prstGeom prst="rect">
            <a:avLst/>
          </a:prstGeom>
          <a:solidFill>
            <a:schemeClr val="bg1">
              <a:lumMod val="50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chemeClr val="bg1"/>
                </a:solidFill>
              </a:rPr>
              <a:t>Bendra galvijų mažėjimo tendencija</a:t>
            </a:r>
            <a:r>
              <a:rPr lang="lt-LT" sz="2400" dirty="0">
                <a:solidFill>
                  <a:schemeClr val="bg1"/>
                </a:solidFill>
              </a:rPr>
              <a:t>. 2005-2017 m. laikotarpiu galvijų sumažėjo 28,5 proc., karvių sumažėjo 37,4 proc.*, nuo 1993 m. bendras galvojų kiekis sumažėjo daugiau nei dvigubai;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b="1" dirty="0">
                <a:solidFill>
                  <a:schemeClr val="bg1"/>
                </a:solidFill>
              </a:rPr>
              <a:t>Mažėjantis galvijų bandų kiekis</a:t>
            </a:r>
            <a:r>
              <a:rPr lang="lt-LT" sz="2400" dirty="0">
                <a:solidFill>
                  <a:schemeClr val="bg1"/>
                </a:solidFill>
              </a:rPr>
              <a:t>* (bandos stambėja);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bg1"/>
                </a:solidFill>
              </a:rPr>
              <a:t>Mėsiniai, laisvai ganomi galvijai vis dar nėra pakankamai populiarūs;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chemeClr val="bg1"/>
                </a:solidFill>
              </a:rPr>
              <a:t>Žemių apleidimas ir ūkininkavimo mažėjimas (ar pievų suarimas) išlieka pagrindine atviro kraštovaizdžio buveinių būklės </a:t>
            </a:r>
            <a:r>
              <a:rPr lang="lt-LT" sz="2400" dirty="0" err="1">
                <a:solidFill>
                  <a:schemeClr val="bg1"/>
                </a:solidFill>
              </a:rPr>
              <a:t>blogejimo</a:t>
            </a:r>
            <a:r>
              <a:rPr lang="lt-LT" sz="2400" dirty="0">
                <a:solidFill>
                  <a:schemeClr val="bg1"/>
                </a:solidFill>
              </a:rPr>
              <a:t> priežastimi.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C6E28-94C3-B144-B6B9-F6D01449BCF4}"/>
              </a:ext>
            </a:extLst>
          </p:cNvPr>
          <p:cNvSpPr txBox="1"/>
          <p:nvPr/>
        </p:nvSpPr>
        <p:spPr>
          <a:xfrm>
            <a:off x="581891" y="6500553"/>
            <a:ext cx="555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en-US" dirty="0" err="1">
                <a:solidFill>
                  <a:schemeClr val="bg1"/>
                </a:solidFill>
              </a:rPr>
              <a:t>Lietuvos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žemės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ūkis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faktai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skaičiai</a:t>
            </a:r>
            <a:r>
              <a:rPr lang="en-US" dirty="0">
                <a:solidFill>
                  <a:schemeClr val="bg1"/>
                </a:solidFill>
              </a:rPr>
              <a:t> (2017 m. </a:t>
            </a:r>
            <a:r>
              <a:rPr lang="en-US" dirty="0" err="1">
                <a:solidFill>
                  <a:schemeClr val="bg1"/>
                </a:solidFill>
              </a:rPr>
              <a:t>Nr</a:t>
            </a:r>
            <a:r>
              <a:rPr lang="en-US" dirty="0">
                <a:solidFill>
                  <a:schemeClr val="bg1"/>
                </a:solidFill>
              </a:rPr>
              <a:t>. 1 (19))</a:t>
            </a:r>
          </a:p>
        </p:txBody>
      </p:sp>
    </p:spTree>
    <p:extLst>
      <p:ext uri="{BB962C8B-B14F-4D97-AF65-F5344CB8AC3E}">
        <p14:creationId xmlns:p14="http://schemas.microsoft.com/office/powerpoint/2010/main" val="283043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EDCB73-3184-CA4E-99E8-2C3D3F7F378A}"/>
              </a:ext>
            </a:extLst>
          </p:cNvPr>
          <p:cNvSpPr txBox="1"/>
          <p:nvPr/>
        </p:nvSpPr>
        <p:spPr>
          <a:xfrm>
            <a:off x="187365" y="1166500"/>
            <a:ext cx="5611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saugomų teritorijų direkcijų pr</a:t>
            </a:r>
            <a:r>
              <a:rPr lang="en-US" sz="2400" dirty="0"/>
              <a:t>o</a:t>
            </a:r>
            <a:r>
              <a:rPr lang="lt-LT" sz="2400" dirty="0"/>
              <a:t>aktyvavus bendradarbiavimo skatinimas ieškant prielaidų vystytis ekstensyviams žemės ūkiui;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vertingų agrarinio kraštovaizdžio buveinių atkūrimas;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EF9483-2BCD-B349-A0E4-8C7BC65CC631}"/>
              </a:ext>
            </a:extLst>
          </p:cNvPr>
          <p:cNvSpPr/>
          <p:nvPr/>
        </p:nvSpPr>
        <p:spPr>
          <a:xfrm>
            <a:off x="187365" y="131839"/>
            <a:ext cx="9894184" cy="830997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r>
              <a:rPr lang="lt-LT" sz="2000" dirty="0" err="1"/>
              <a:t>Gyvulinkystės</a:t>
            </a:r>
            <a:r>
              <a:rPr lang="lt-LT" sz="2000" dirty="0"/>
              <a:t> skatinimas</a:t>
            </a:r>
          </a:p>
          <a:p>
            <a:r>
              <a:rPr lang="lt-LT" sz="2800" b="1" dirty="0"/>
              <a:t>Numatomos veiklos (2018-2021)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132D2E-B87A-D84F-98C2-DC206839B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33" y="3125165"/>
            <a:ext cx="2617584" cy="3732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DF404E-B4FA-7C4D-9C29-C4DCBFFCA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318" y="0"/>
            <a:ext cx="4165231" cy="536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1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6E9F6-4E25-A14C-A26D-B425C24949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7A5D6F-1921-A541-9B07-9DE01F3F2741}"/>
              </a:ext>
            </a:extLst>
          </p:cNvPr>
          <p:cNvSpPr/>
          <p:nvPr/>
        </p:nvSpPr>
        <p:spPr>
          <a:xfrm>
            <a:off x="196408" y="58657"/>
            <a:ext cx="9894184" cy="2800767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r>
              <a:rPr lang="lt-LT" sz="2000" dirty="0" err="1"/>
              <a:t>Gyvulinkystės</a:t>
            </a:r>
            <a:r>
              <a:rPr lang="lt-LT" sz="2000" dirty="0"/>
              <a:t> skatinimas</a:t>
            </a:r>
          </a:p>
          <a:p>
            <a:r>
              <a:rPr lang="lt-LT" sz="2800" b="1" dirty="0"/>
              <a:t>Numatomos veiklos (2019-2027)</a:t>
            </a:r>
          </a:p>
          <a:p>
            <a:r>
              <a:rPr lang="lt-LT" sz="2800" dirty="0"/>
              <a:t>gerinti sąlygas tvariems ūkininkavimo (</a:t>
            </a:r>
            <a:r>
              <a:rPr lang="lt-LT" sz="2800" dirty="0" err="1"/>
              <a:t>gyvulinkystės</a:t>
            </a:r>
            <a:r>
              <a:rPr lang="lt-LT" sz="2800" dirty="0"/>
              <a:t>) modeliams atsirasti: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400" dirty="0"/>
              <a:t>Pagalba įsigyjant galvijų bandas;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400" dirty="0"/>
              <a:t>Aptvarų, elektrinių piemenų įrengimas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400" dirty="0"/>
              <a:t>Produkcijos pridėtinės vertės kūrimas (skerdykla, rinkodaros priemonės);</a:t>
            </a:r>
          </a:p>
        </p:txBody>
      </p:sp>
    </p:spTree>
    <p:extLst>
      <p:ext uri="{BB962C8B-B14F-4D97-AF65-F5344CB8AC3E}">
        <p14:creationId xmlns:p14="http://schemas.microsoft.com/office/powerpoint/2010/main" val="378408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27C4A71-2E2E-9147-B83B-69AF891E0A7D}" vid="{8DE928AB-4166-8F4F-BF4A-ECB91BA270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782</Words>
  <Application>Microsoft Office PowerPoint</Application>
  <PresentationFormat>35mm Slides</PresentationFormat>
  <Paragraphs>123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Žymantas Morkvėnas</dc:creator>
  <cp:lastModifiedBy>VSTT tarnyba</cp:lastModifiedBy>
  <cp:revision>26</cp:revision>
  <dcterms:created xsi:type="dcterms:W3CDTF">2018-04-04T18:05:42Z</dcterms:created>
  <dcterms:modified xsi:type="dcterms:W3CDTF">2018-04-05T06:47:39Z</dcterms:modified>
</cp:coreProperties>
</file>