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1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57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44C40-5918-41C3-9BC2-EA0BC2652328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EDA8-EF96-4C59-A416-0527F30F39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427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EDA8-EF96-4C59-A416-0527F30F39F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60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F16E-DA9B-4EFA-A3E4-3A78A61CDD6E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790F-D256-4AF7-9A2C-BB20A006E63B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64B8-3934-45AE-8670-10BD41BAA248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C369-92B8-4341-9ABA-938FCD6E4AAD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5B23-A0D5-45CD-80B9-75C54DCDBE06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4ACE-04E2-44E0-B783-BD5B98AA99F4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922-1C91-469B-A56F-C992AFD7F1EE}" type="datetime1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DB7C-46B0-4030-8B4A-DC10EF2CE990}" type="datetime1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6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8089-57D9-4805-B8A3-4C1EB44FB5A8}" type="datetime1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1F17-6FD1-4E39-80A3-9AA7D0DAAAC1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14DA-39AC-43B5-BEB7-9C8D787630B4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F33F7-DE13-42FC-AFD5-E2A201EF953F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0703-6866-4D3B-A182-93399010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495" y="2103078"/>
            <a:ext cx="74295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Natura 2000 teritorijų valdymo, stebėsenos ir analizės procesų stiprinimas</a:t>
            </a:r>
            <a:r>
              <a:rPr lang="lt-LT" dirty="0"/>
              <a:t/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371" y="4503560"/>
            <a:ext cx="7429500" cy="1655762"/>
          </a:xfrm>
        </p:spPr>
        <p:txBody>
          <a:bodyPr/>
          <a:lstStyle/>
          <a:p>
            <a:r>
              <a:rPr lang="lt-LT" sz="2800" dirty="0"/>
              <a:t>Dalius </a:t>
            </a:r>
            <a:r>
              <a:rPr lang="lt-LT" sz="2800" dirty="0" smtClean="0"/>
              <a:t>Dapkus</a:t>
            </a:r>
          </a:p>
          <a:p>
            <a:r>
              <a:rPr lang="lt-LT" sz="2000" dirty="0" smtClean="0"/>
              <a:t> </a:t>
            </a:r>
            <a:r>
              <a:rPr lang="lt-LT" i="1" dirty="0"/>
              <a:t>Valstybinės saugomų teritorijų tarnybos </a:t>
            </a:r>
            <a:endParaRPr lang="lt-LT" i="1" dirty="0" smtClean="0"/>
          </a:p>
          <a:p>
            <a:r>
              <a:rPr lang="lt-LT" i="1" dirty="0" smtClean="0"/>
              <a:t>Metodinio-analitinio </a:t>
            </a:r>
            <a:r>
              <a:rPr lang="lt-LT" i="1" dirty="0"/>
              <a:t>centro vadovas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2046"/>
            <a:ext cx="1076960" cy="77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alia Cebatariunaite\AppData\Local\Microsoft\Windows\Temporary Internet Files\Content.Outlook\70S904MZ\natura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32045"/>
            <a:ext cx="1149684" cy="7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„Natura 2000 </a:t>
            </a:r>
            <a:r>
              <a:rPr lang="en-US" dirty="0" err="1" smtClean="0"/>
              <a:t>tinklo</a:t>
            </a:r>
            <a:r>
              <a:rPr lang="en-US" dirty="0" smtClean="0"/>
              <a:t> </a:t>
            </a:r>
            <a:r>
              <a:rPr lang="en-US" dirty="0" err="1" smtClean="0"/>
              <a:t>valdymo</a:t>
            </a:r>
            <a:r>
              <a:rPr lang="en-US" dirty="0" smtClean="0"/>
              <a:t> </a:t>
            </a:r>
            <a:r>
              <a:rPr lang="en-US" dirty="0" err="1" smtClean="0"/>
              <a:t>optimizavimas</a:t>
            </a:r>
            <a:r>
              <a:rPr lang="en-US" dirty="0" smtClean="0"/>
              <a:t> </a:t>
            </a:r>
            <a:r>
              <a:rPr lang="en-US" dirty="0" err="1" smtClean="0"/>
              <a:t>Lietuvoje</a:t>
            </a:r>
            <a:r>
              <a:rPr lang="en-US" dirty="0" smtClean="0"/>
              <a:t>” (LIFE IP PAF-NATURALIT ) </a:t>
            </a:r>
            <a:r>
              <a:rPr lang="en-US" dirty="0" err="1" smtClean="0"/>
              <a:t>Nr</a:t>
            </a:r>
            <a:r>
              <a:rPr lang="en-US" dirty="0" smtClean="0"/>
              <a:t>. LIFE16 IPE/LT/016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26" y="144287"/>
            <a:ext cx="741631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D.1. </a:t>
            </a:r>
            <a:r>
              <a:rPr lang="lt-LT" sz="3200" b="1" dirty="0" smtClean="0">
                <a:solidFill>
                  <a:srgbClr val="FF0000"/>
                </a:solidFill>
              </a:rPr>
              <a:t>Gamtosauginių priemonių efektyvumo </a:t>
            </a:r>
            <a:br>
              <a:rPr lang="lt-LT" sz="3200" b="1" dirty="0" smtClean="0">
                <a:solidFill>
                  <a:srgbClr val="FF0000"/>
                </a:solidFill>
              </a:rPr>
            </a:br>
            <a:r>
              <a:rPr lang="lt-LT" sz="3200" b="1" dirty="0" smtClean="0">
                <a:solidFill>
                  <a:srgbClr val="FF0000"/>
                </a:solidFill>
              </a:rPr>
              <a:t>stebėsena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89" y="1551637"/>
            <a:ext cx="8543925" cy="4351338"/>
          </a:xfrm>
        </p:spPr>
        <p:txBody>
          <a:bodyPr>
            <a:normAutofit/>
          </a:bodyPr>
          <a:lstStyle/>
          <a:p>
            <a:r>
              <a:rPr lang="lt-LT" sz="2800" dirty="0" smtClean="0"/>
              <a:t>Projekto veiklų poveikio vertinimas vietos lygmeniu;</a:t>
            </a:r>
          </a:p>
          <a:p>
            <a:r>
              <a:rPr lang="lt-LT" sz="2800" dirty="0"/>
              <a:t>Projekto veiklų poveikio vertinimas </a:t>
            </a:r>
            <a:r>
              <a:rPr lang="lt-LT" sz="2800" dirty="0" smtClean="0"/>
              <a:t>nacionaliniu lygmeniu (Natura 2000 tinklo mastu).</a:t>
            </a:r>
          </a:p>
          <a:p>
            <a:r>
              <a:rPr lang="lt-LT" sz="2800" dirty="0" smtClean="0"/>
              <a:t>Stebimi rodikliai: gamtosauginiai, socialiniai ir ekonominiai.</a:t>
            </a:r>
          </a:p>
          <a:p>
            <a:r>
              <a:rPr lang="lt-LT" sz="2800" dirty="0" smtClean="0"/>
              <a:t>Studija: Natura 2000 tinklo vertinimas socio-ekonominiu požiūriu.</a:t>
            </a:r>
          </a:p>
          <a:p>
            <a:r>
              <a:rPr lang="lt-LT" sz="2800" dirty="0" smtClean="0"/>
              <a:t>Trukmė: 2018-2027 m.</a:t>
            </a:r>
          </a:p>
          <a:p>
            <a:r>
              <a:rPr lang="lt-LT" sz="2800" dirty="0" smtClean="0"/>
              <a:t>Partneriai: </a:t>
            </a:r>
            <a:endParaRPr lang="lt-LT" sz="2800" dirty="0"/>
          </a:p>
          <a:p>
            <a:endParaRPr lang="lt-LT" sz="2800" dirty="0" smtClean="0"/>
          </a:p>
          <a:p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33" y="5491829"/>
            <a:ext cx="1649997" cy="6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ukstaitijos nacionalinis park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16" y="5412257"/>
            <a:ext cx="1068350" cy="10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314" y="5491829"/>
            <a:ext cx="1017664" cy="1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963" y="5465041"/>
            <a:ext cx="1015190" cy="10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ltijos aplinkos forumas Lietuvo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96" y="5491829"/>
            <a:ext cx="651416" cy="8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41" y="5486283"/>
            <a:ext cx="1129395" cy="10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06" y="532183"/>
            <a:ext cx="2607455" cy="656821"/>
          </a:xfrm>
          <a:prstGeom prst="rect">
            <a:avLst/>
          </a:prstGeom>
          <a:noFill/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9" y="2221883"/>
            <a:ext cx="21621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tijos aplinkos forumas Lietuvo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41" y="2048699"/>
            <a:ext cx="8763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359" y="4106752"/>
            <a:ext cx="1212179" cy="12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epkeliai-dzukija.lt/img.php?id=304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9" y="343974"/>
            <a:ext cx="1287890" cy="11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658" y="4132720"/>
            <a:ext cx="1291029" cy="13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ukstaitijos nacionalinis parka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44" y="4080457"/>
            <a:ext cx="1428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loud.vivmu.lt/index.php/apps/theming/logo?v=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88" y="2100761"/>
            <a:ext cx="1172882" cy="11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3" y="-27295"/>
            <a:ext cx="9192637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59809" y="245660"/>
            <a:ext cx="3766782" cy="14603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596788"/>
            <a:ext cx="3643952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5336275"/>
            <a:ext cx="3794077" cy="149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239903" y="806922"/>
            <a:ext cx="55955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39903" y="1137312"/>
            <a:ext cx="55955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1705" y="2088107"/>
            <a:ext cx="55955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21705" y="2402006"/>
            <a:ext cx="55955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7073" y="5977719"/>
            <a:ext cx="55955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42747" y="583442"/>
            <a:ext cx="2263254" cy="3923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649" y="117570"/>
            <a:ext cx="8308257" cy="1356389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A.1. </a:t>
            </a:r>
            <a:r>
              <a:rPr lang="lt-LT" sz="2800" b="1" dirty="0" smtClean="0">
                <a:solidFill>
                  <a:srgbClr val="FF0000"/>
                </a:solidFill>
              </a:rPr>
              <a:t>EB </a:t>
            </a:r>
            <a:r>
              <a:rPr lang="lt-LT" sz="2800" b="1" dirty="0">
                <a:solidFill>
                  <a:srgbClr val="FF0000"/>
                </a:solidFill>
              </a:rPr>
              <a:t>svarbos rūšių ištirtumo gerinimas, apsaugos </a:t>
            </a:r>
            <a:r>
              <a:rPr lang="lt-LT" sz="2800" b="1" dirty="0" smtClean="0">
                <a:solidFill>
                  <a:srgbClr val="FF0000"/>
                </a:solidFill>
              </a:rPr>
              <a:t/>
            </a:r>
            <a:br>
              <a:rPr lang="lt-LT" sz="2800" b="1" dirty="0" smtClean="0">
                <a:solidFill>
                  <a:srgbClr val="FF0000"/>
                </a:solidFill>
              </a:rPr>
            </a:br>
            <a:r>
              <a:rPr lang="lt-LT" sz="2800" b="1" dirty="0" smtClean="0">
                <a:solidFill>
                  <a:srgbClr val="FF0000"/>
                </a:solidFill>
              </a:rPr>
              <a:t>tikslų </a:t>
            </a:r>
            <a:r>
              <a:rPr lang="lt-LT" sz="2800" b="1" dirty="0">
                <a:solidFill>
                  <a:srgbClr val="FF0000"/>
                </a:solidFill>
              </a:rPr>
              <a:t>nustatymas </a:t>
            </a:r>
            <a:r>
              <a:rPr lang="en-GB" sz="2800" b="1" dirty="0" smtClean="0">
                <a:solidFill>
                  <a:srgbClr val="FF0000"/>
                </a:solidFill>
              </a:rPr>
              <a:t>SMART </a:t>
            </a:r>
            <a:r>
              <a:rPr lang="en-GB" sz="2800" b="1" dirty="0" err="1" smtClean="0">
                <a:solidFill>
                  <a:srgbClr val="FF0000"/>
                </a:solidFill>
              </a:rPr>
              <a:t>principu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lt-LT" sz="2800" b="1" dirty="0" smtClean="0">
                <a:solidFill>
                  <a:srgbClr val="FF0000"/>
                </a:solidFill>
              </a:rPr>
              <a:t>ir </a:t>
            </a:r>
            <a:r>
              <a:rPr lang="lt-LT" sz="2800" b="1" dirty="0">
                <a:solidFill>
                  <a:srgbClr val="FF0000"/>
                </a:solidFill>
              </a:rPr>
              <a:t>palankios </a:t>
            </a:r>
            <a:r>
              <a:rPr lang="lt-LT" sz="2800" b="1" dirty="0" smtClean="0">
                <a:solidFill>
                  <a:srgbClr val="FF0000"/>
                </a:solidFill>
              </a:rPr>
              <a:t/>
            </a:r>
            <a:br>
              <a:rPr lang="lt-LT" sz="2800" b="1" dirty="0" smtClean="0">
                <a:solidFill>
                  <a:srgbClr val="FF0000"/>
                </a:solidFill>
              </a:rPr>
            </a:br>
            <a:r>
              <a:rPr lang="lt-LT" sz="2800" b="1" dirty="0" smtClean="0">
                <a:solidFill>
                  <a:srgbClr val="FF0000"/>
                </a:solidFill>
              </a:rPr>
              <a:t>apsaugos būklės </a:t>
            </a:r>
            <a:r>
              <a:rPr lang="lt-LT" sz="2800" b="1" dirty="0">
                <a:solidFill>
                  <a:srgbClr val="FF0000"/>
                </a:solidFill>
              </a:rPr>
              <a:t>kriterijų </a:t>
            </a:r>
            <a:r>
              <a:rPr lang="lt-LT" sz="2800" b="1" dirty="0" smtClean="0">
                <a:solidFill>
                  <a:srgbClr val="FF0000"/>
                </a:solidFill>
              </a:rPr>
              <a:t>identifikavimas</a:t>
            </a:r>
            <a:endParaRPr lang="lt-LT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473959"/>
            <a:ext cx="8467416" cy="4858602"/>
          </a:xfrm>
        </p:spPr>
        <p:txBody>
          <a:bodyPr/>
          <a:lstStyle/>
          <a:p>
            <a:r>
              <a:rPr lang="en-GB" sz="2400" dirty="0" err="1" smtClean="0"/>
              <a:t>Atlikta</a:t>
            </a:r>
            <a:r>
              <a:rPr lang="en-GB" sz="2400" dirty="0" smtClean="0"/>
              <a:t> </a:t>
            </a:r>
            <a:r>
              <a:rPr lang="lt-LT" sz="2400" dirty="0" smtClean="0"/>
              <a:t>ne mažiau kaip </a:t>
            </a:r>
            <a:r>
              <a:rPr lang="en-GB" sz="2400" dirty="0" smtClean="0"/>
              <a:t>27 m</a:t>
            </a:r>
            <a:r>
              <a:rPr lang="lt-LT" sz="2400" dirty="0" smtClean="0"/>
              <a:t>ažai žinomų </a:t>
            </a:r>
            <a:r>
              <a:rPr lang="en-GB" sz="2400" dirty="0" smtClean="0"/>
              <a:t>EB </a:t>
            </a:r>
            <a:r>
              <a:rPr lang="en-GB" sz="2400" dirty="0" err="1" smtClean="0"/>
              <a:t>svarbos</a:t>
            </a:r>
            <a:r>
              <a:rPr lang="en-GB" sz="2400" dirty="0" smtClean="0"/>
              <a:t> </a:t>
            </a:r>
            <a:r>
              <a:rPr lang="lt-LT" sz="2400" dirty="0" smtClean="0"/>
              <a:t>rūšių</a:t>
            </a:r>
            <a:r>
              <a:rPr lang="en-GB" sz="2400" dirty="0" smtClean="0"/>
              <a:t> </a:t>
            </a:r>
            <a:r>
              <a:rPr lang="lt-LT" sz="2400" dirty="0" smtClean="0"/>
              <a:t>inventorizacija</a:t>
            </a:r>
            <a:r>
              <a:rPr lang="en-GB" sz="2400" dirty="0" smtClean="0"/>
              <a:t> </a:t>
            </a:r>
            <a:r>
              <a:rPr lang="en-GB" sz="2400" dirty="0" err="1" smtClean="0"/>
              <a:t>Lietuvoje</a:t>
            </a:r>
            <a:r>
              <a:rPr lang="lt-LT" sz="2400" dirty="0" smtClean="0"/>
              <a:t>;</a:t>
            </a:r>
          </a:p>
          <a:p>
            <a:r>
              <a:rPr lang="lt-LT" sz="2400" dirty="0" smtClean="0"/>
              <a:t>Duomen</a:t>
            </a:r>
            <a:r>
              <a:rPr lang="en-GB" sz="2400" dirty="0" err="1" smtClean="0"/>
              <a:t>ys</a:t>
            </a:r>
            <a:r>
              <a:rPr lang="lt-LT" sz="2400" dirty="0" smtClean="0"/>
              <a:t> </a:t>
            </a:r>
            <a:r>
              <a:rPr lang="en-GB" sz="2400" dirty="0" err="1" smtClean="0"/>
              <a:t>apie</a:t>
            </a:r>
            <a:r>
              <a:rPr lang="en-GB" sz="2400" dirty="0" smtClean="0"/>
              <a:t> </a:t>
            </a:r>
            <a:r>
              <a:rPr lang="en-GB" sz="2400" dirty="0" err="1" smtClean="0"/>
              <a:t>naujas</a:t>
            </a:r>
            <a:r>
              <a:rPr lang="en-GB" sz="2400" dirty="0" smtClean="0"/>
              <a:t> </a:t>
            </a:r>
            <a:r>
              <a:rPr lang="lt-LT" sz="2400" dirty="0" smtClean="0"/>
              <a:t>rūšių radavietes pateikti </a:t>
            </a:r>
            <a:r>
              <a:rPr lang="lt-LT" sz="2400" dirty="0"/>
              <a:t>SRIS;</a:t>
            </a:r>
          </a:p>
          <a:p>
            <a:r>
              <a:rPr lang="lt-LT" sz="2400" dirty="0" smtClean="0"/>
              <a:t>Nustatyta EB </a:t>
            </a:r>
            <a:r>
              <a:rPr lang="lt-LT" sz="2400" dirty="0"/>
              <a:t>svarbos </a:t>
            </a:r>
            <a:r>
              <a:rPr lang="lt-LT" sz="2400" dirty="0" smtClean="0"/>
              <a:t>rūšių (</a:t>
            </a:r>
            <a:r>
              <a:rPr lang="lt-LT" sz="2400" dirty="0"/>
              <a:t>101</a:t>
            </a:r>
            <a:r>
              <a:rPr lang="lt-LT" sz="2400" dirty="0" smtClean="0"/>
              <a:t>) populiacijų būklė nacionaliniu lygmeniu;</a:t>
            </a:r>
          </a:p>
          <a:p>
            <a:r>
              <a:rPr lang="lt-LT" sz="2400" dirty="0"/>
              <a:t>Nustatyti </a:t>
            </a:r>
            <a:r>
              <a:rPr lang="lt-LT" sz="2400" dirty="0" smtClean="0"/>
              <a:t>EB </a:t>
            </a:r>
            <a:r>
              <a:rPr lang="lt-LT" sz="2400" dirty="0"/>
              <a:t>svarbos (101) </a:t>
            </a:r>
            <a:r>
              <a:rPr lang="lt-LT" sz="2400" dirty="0" smtClean="0"/>
              <a:t>rūšių </a:t>
            </a:r>
            <a:r>
              <a:rPr lang="lt-LT" sz="2400" dirty="0"/>
              <a:t>ir </a:t>
            </a:r>
            <a:r>
              <a:rPr lang="lt-LT" sz="2400" dirty="0" smtClean="0"/>
              <a:t>buveinių </a:t>
            </a:r>
            <a:r>
              <a:rPr lang="lt-LT" sz="2400" dirty="0"/>
              <a:t>(54 tipai</a:t>
            </a:r>
            <a:r>
              <a:rPr lang="lt-LT" sz="2400" dirty="0" smtClean="0"/>
              <a:t>) apsaugos </a:t>
            </a:r>
            <a:r>
              <a:rPr lang="lt-LT" sz="2400" dirty="0"/>
              <a:t>tikslai Natura </a:t>
            </a:r>
            <a:r>
              <a:rPr lang="en-GB" sz="2400" dirty="0" smtClean="0"/>
              <a:t>2000 </a:t>
            </a:r>
            <a:r>
              <a:rPr lang="lt-LT" sz="2400" dirty="0" smtClean="0"/>
              <a:t>teritorijų lygmeniu;</a:t>
            </a:r>
          </a:p>
          <a:p>
            <a:r>
              <a:rPr lang="lt-LT" sz="2400" dirty="0" smtClean="0"/>
              <a:t>Identifikuotos potencialios BAST ir PAST;</a:t>
            </a:r>
          </a:p>
          <a:p>
            <a:r>
              <a:rPr lang="lt-LT" sz="2400" dirty="0" smtClean="0"/>
              <a:t>Veiklos trukmė: 2018-2021 m.;</a:t>
            </a:r>
          </a:p>
          <a:p>
            <a:r>
              <a:rPr lang="lt-LT" sz="2400" dirty="0" smtClean="0"/>
              <a:t>Partneri</a:t>
            </a:r>
            <a:r>
              <a:rPr lang="en-GB" sz="2400" dirty="0" err="1" smtClean="0"/>
              <a:t>ai</a:t>
            </a:r>
            <a:r>
              <a:rPr lang="lt-LT" sz="2400" dirty="0" smtClean="0"/>
              <a:t>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30" y="5305332"/>
            <a:ext cx="1841232" cy="7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epkeliai-dzukija.lt/img.php?id=30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18" y="5136086"/>
            <a:ext cx="1009337" cy="9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10" y="4005330"/>
            <a:ext cx="3707590" cy="27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85" y="100917"/>
            <a:ext cx="8157855" cy="791569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C.1. </a:t>
            </a:r>
            <a:r>
              <a:rPr lang="lt-LT" sz="2800" b="1" dirty="0" smtClean="0">
                <a:solidFill>
                  <a:srgbClr val="FF0000"/>
                </a:solidFill>
              </a:rPr>
              <a:t>Natura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lt-LT" sz="2800" b="1" dirty="0" smtClean="0">
                <a:solidFill>
                  <a:srgbClr val="FF0000"/>
                </a:solidFill>
              </a:rPr>
              <a:t>2000 </a:t>
            </a:r>
            <a:r>
              <a:rPr lang="lt-LT" sz="2800" b="1" dirty="0">
                <a:solidFill>
                  <a:srgbClr val="FF0000"/>
                </a:solidFill>
              </a:rPr>
              <a:t>tinklo plėtra ir vientisumo užtikrinimas: teritorijų steigimas ir privačios žemės išpirkimas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12" y="986697"/>
            <a:ext cx="8810692" cy="5275442"/>
          </a:xfrm>
        </p:spPr>
        <p:txBody>
          <a:bodyPr>
            <a:normAutofit/>
          </a:bodyPr>
          <a:lstStyle/>
          <a:p>
            <a:pPr algn="just"/>
            <a:r>
              <a:rPr lang="lt-LT" sz="2400" dirty="0"/>
              <a:t>Įsteigtos naujos BAST ir PAST </a:t>
            </a:r>
            <a:r>
              <a:rPr lang="lt-LT" sz="2400" dirty="0" smtClean="0"/>
              <a:t>teritorijos, </a:t>
            </a:r>
            <a:r>
              <a:rPr lang="lt-LT" sz="2400" dirty="0"/>
              <a:t>patikslintos </a:t>
            </a:r>
            <a:endParaRPr lang="lt-LT" sz="2400" dirty="0" smtClean="0"/>
          </a:p>
          <a:p>
            <a:pPr marL="0" indent="0" algn="just">
              <a:buNone/>
            </a:pPr>
            <a:r>
              <a:rPr lang="lt-LT" sz="2400" dirty="0" smtClean="0"/>
              <a:t>esamų </a:t>
            </a:r>
            <a:r>
              <a:rPr lang="lt-LT" sz="2400" dirty="0"/>
              <a:t>BAST ir PAST ribos</a:t>
            </a:r>
            <a:r>
              <a:rPr lang="lt-LT" sz="2400" dirty="0" smtClean="0"/>
              <a:t>;</a:t>
            </a:r>
          </a:p>
          <a:p>
            <a:pPr algn="just"/>
            <a:r>
              <a:rPr lang="lt-LT" sz="2400" dirty="0" smtClean="0"/>
              <a:t>Įgyvendintos reikiamos apsaugos priemonės;</a:t>
            </a:r>
          </a:p>
          <a:p>
            <a:pPr algn="just"/>
            <a:r>
              <a:rPr lang="lt-LT" sz="2400" dirty="0" smtClean="0"/>
              <a:t>Išpirkta </a:t>
            </a:r>
            <a:r>
              <a:rPr lang="lt-LT" sz="2400" dirty="0" smtClean="0"/>
              <a:t>ne mažiau kaip 100 ha privačios mišk</a:t>
            </a:r>
            <a:r>
              <a:rPr lang="lt-LT" sz="2400" dirty="0"/>
              <a:t>ų</a:t>
            </a:r>
            <a:r>
              <a:rPr lang="lt-LT" sz="2400" dirty="0" smtClean="0"/>
              <a:t> ir žemės ūkio paskirties žemės Natura 2000 teritorijose;</a:t>
            </a:r>
          </a:p>
          <a:p>
            <a:pPr algn="just"/>
            <a:r>
              <a:rPr lang="lt-LT" sz="2400" dirty="0" smtClean="0"/>
              <a:t>Pasirašyta ne mažiau kaip 50 apsaugos sutarčių su privačios žemės savininkais siekiant išsaugoti jų valdose aptinkamas EB svarbos rūšis ir buveines;</a:t>
            </a:r>
          </a:p>
          <a:p>
            <a:pPr algn="just"/>
            <a:r>
              <a:rPr lang="lt-LT" sz="2400" dirty="0" smtClean="0"/>
              <a:t>Natura 2000 tinklas funkcionuoja kaip vientisas ekologinis tinklas;</a:t>
            </a:r>
          </a:p>
          <a:p>
            <a:pPr algn="just"/>
            <a:r>
              <a:rPr lang="lt-LT" sz="2400" dirty="0" smtClean="0"/>
              <a:t>Trukmė: 201</a:t>
            </a:r>
            <a:r>
              <a:rPr lang="en-GB" sz="2400" dirty="0" smtClean="0"/>
              <a:t>8</a:t>
            </a:r>
            <a:r>
              <a:rPr lang="lt-LT" sz="2400" dirty="0" smtClean="0"/>
              <a:t>-2027 m.</a:t>
            </a:r>
          </a:p>
          <a:p>
            <a:pPr algn="just"/>
            <a:r>
              <a:rPr lang="lt-LT" sz="2400" dirty="0" smtClean="0"/>
              <a:t>Partneriai: </a:t>
            </a:r>
          </a:p>
          <a:p>
            <a:pPr algn="just"/>
            <a:endParaRPr lang="lt-L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7" name="Picture 6" descr="https://cloud.vivmu.lt/index.php/apps/theming/logo?v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44" y="5537858"/>
            <a:ext cx="818492" cy="8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cepkeliai-dzukija.lt/img.php?id=30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9" y="5537858"/>
            <a:ext cx="886699" cy="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736" y="5537858"/>
            <a:ext cx="778877" cy="7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ukstaitijos nacionalinis park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1" y="5563977"/>
            <a:ext cx="756168" cy="7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ltijos aplinkos forumas Lietuvo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67" y="5537858"/>
            <a:ext cx="589995" cy="7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81" y="215385"/>
            <a:ext cx="8026234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solidFill>
                  <a:srgbClr val="FF0000"/>
                </a:solidFill>
              </a:rPr>
              <a:t>A.</a:t>
            </a:r>
            <a:r>
              <a:rPr lang="en-GB" sz="3200" b="1" dirty="0" smtClean="0">
                <a:solidFill>
                  <a:srgbClr val="FF0000"/>
                </a:solidFill>
              </a:rPr>
              <a:t>2. </a:t>
            </a:r>
            <a:r>
              <a:rPr lang="lt-LT" sz="3200" b="1" dirty="0" smtClean="0">
                <a:solidFill>
                  <a:srgbClr val="FF0000"/>
                </a:solidFill>
              </a:rPr>
              <a:t>Gamtotvarkos </a:t>
            </a:r>
            <a:r>
              <a:rPr lang="lt-LT" sz="3200" b="1" dirty="0">
                <a:solidFill>
                  <a:srgbClr val="FF0000"/>
                </a:solidFill>
              </a:rPr>
              <a:t>planavimo proceso 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lt-LT" sz="3200" b="1" dirty="0" smtClean="0">
                <a:solidFill>
                  <a:srgbClr val="FF0000"/>
                </a:solidFill>
              </a:rPr>
              <a:t>peržiūra </a:t>
            </a:r>
            <a:r>
              <a:rPr lang="lt-LT" sz="3200" b="1" dirty="0">
                <a:solidFill>
                  <a:srgbClr val="FF0000"/>
                </a:solidFill>
              </a:rPr>
              <a:t>ir </a:t>
            </a:r>
            <a:r>
              <a:rPr lang="lt-LT" sz="3200" b="1" dirty="0" smtClean="0">
                <a:solidFill>
                  <a:srgbClr val="FF0000"/>
                </a:solidFill>
              </a:rPr>
              <a:t>tobulinimas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316" y="1633958"/>
            <a:ext cx="8746298" cy="4357409"/>
          </a:xfrm>
        </p:spPr>
        <p:txBody>
          <a:bodyPr>
            <a:normAutofit/>
          </a:bodyPr>
          <a:lstStyle/>
          <a:p>
            <a:pPr algn="just"/>
            <a:r>
              <a:rPr lang="lt-LT" sz="2800" dirty="0" smtClean="0"/>
              <a:t>Peržiūrėtas ir patobulintas gamtotvarkos </a:t>
            </a:r>
            <a:r>
              <a:rPr lang="lt-LT" sz="2800" dirty="0"/>
              <a:t>planavimo </a:t>
            </a:r>
            <a:r>
              <a:rPr lang="lt-LT" sz="2800" dirty="0" smtClean="0"/>
              <a:t>procesas;</a:t>
            </a:r>
          </a:p>
          <a:p>
            <a:pPr algn="just"/>
            <a:r>
              <a:rPr lang="en-GB" sz="2800" dirty="0" err="1" smtClean="0"/>
              <a:t>Sudarytos</a:t>
            </a:r>
            <a:r>
              <a:rPr lang="en-GB" sz="2800" dirty="0" smtClean="0"/>
              <a:t> </a:t>
            </a:r>
            <a:r>
              <a:rPr lang="lt-LT" sz="2800" dirty="0" smtClean="0"/>
              <a:t>sąlygos gamtotvarkos planavimo procedūras perkelti į elektroninę erdvę;</a:t>
            </a:r>
          </a:p>
          <a:p>
            <a:pPr algn="just"/>
            <a:r>
              <a:rPr lang="lt-LT" sz="2800" dirty="0" smtClean="0"/>
              <a:t>Pagal </a:t>
            </a:r>
            <a:r>
              <a:rPr lang="lt-LT" sz="2800" dirty="0"/>
              <a:t>naują </a:t>
            </a:r>
            <a:r>
              <a:rPr lang="lt-LT" sz="2800" dirty="0" smtClean="0"/>
              <a:t>modelį parengta ne mažiau kaip 20 naujų Natura 2000 teritorijų gamtotvarkos planų ir atnaujinta </a:t>
            </a:r>
            <a:r>
              <a:rPr lang="lt-LT" sz="2800" dirty="0"/>
              <a:t>ne </a:t>
            </a:r>
            <a:r>
              <a:rPr lang="lt-LT" sz="2800" dirty="0" smtClean="0"/>
              <a:t>mažiau kaip 50 jau patvirtintų;</a:t>
            </a:r>
          </a:p>
          <a:p>
            <a:pPr algn="just"/>
            <a:r>
              <a:rPr lang="lt-LT" sz="2800" dirty="0" smtClean="0"/>
              <a:t>Trukmė: 2018-2027 m.</a:t>
            </a:r>
          </a:p>
          <a:p>
            <a:pPr algn="just"/>
            <a:r>
              <a:rPr lang="lt-LT" sz="2800" dirty="0" smtClean="0"/>
              <a:t>Partneriai: </a:t>
            </a:r>
          </a:p>
          <a:p>
            <a:pPr algn="just"/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60" y="5161258"/>
            <a:ext cx="1841232" cy="7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epkeliai-dzukija.lt/img.php?id=30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84" y="5161258"/>
            <a:ext cx="1287890" cy="11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44" y="4151060"/>
            <a:ext cx="3579674" cy="26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rgbClr val="FF0000"/>
                </a:solidFill>
              </a:rPr>
              <a:t>A.</a:t>
            </a:r>
            <a:r>
              <a:rPr lang="en-GB" sz="3200" b="1" dirty="0">
                <a:solidFill>
                  <a:srgbClr val="FF0000"/>
                </a:solidFill>
              </a:rPr>
              <a:t>6. </a:t>
            </a:r>
            <a:r>
              <a:rPr lang="lt-LT" sz="3200" b="1" dirty="0">
                <a:solidFill>
                  <a:srgbClr val="FF0000"/>
                </a:solidFill>
              </a:rPr>
              <a:t>Metodinio-analitinio centro įkūrimas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3" y="2125014"/>
            <a:ext cx="8719996" cy="19283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800" dirty="0" smtClean="0"/>
              <a:t>Tikslas – suburti didelę patirtį turinčius gamtosaugos ekspertus LIFE integruoto projekto veiklų ir Prioritetinės veiksmų bendrosios priemonių programos (PAF) įgyvendinimui</a:t>
            </a:r>
          </a:p>
          <a:p>
            <a:pPr marL="0" indent="0" algn="just">
              <a:buNone/>
            </a:pPr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31" y="3871711"/>
            <a:ext cx="3981718" cy="2986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9" y="3865222"/>
            <a:ext cx="4230777" cy="31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solidFill>
                  <a:srgbClr val="FF0000"/>
                </a:solidFill>
              </a:rPr>
              <a:t>A. </a:t>
            </a:r>
            <a:r>
              <a:rPr lang="en-GB" sz="3200" b="1" dirty="0" smtClean="0">
                <a:solidFill>
                  <a:srgbClr val="FF0000"/>
                </a:solidFill>
              </a:rPr>
              <a:t>6. </a:t>
            </a:r>
            <a:r>
              <a:rPr lang="lt-LT" sz="3200" b="1" dirty="0" smtClean="0">
                <a:solidFill>
                  <a:srgbClr val="FF0000"/>
                </a:solidFill>
              </a:rPr>
              <a:t>Metodinio-analitinio </a:t>
            </a:r>
            <a:r>
              <a:rPr lang="lt-LT" sz="3200" b="1" dirty="0">
                <a:solidFill>
                  <a:srgbClr val="FF0000"/>
                </a:solidFill>
              </a:rPr>
              <a:t>centro </a:t>
            </a:r>
            <a:r>
              <a:rPr lang="lt-LT" sz="3200" b="1" dirty="0" smtClean="0">
                <a:solidFill>
                  <a:srgbClr val="FF0000"/>
                </a:solidFill>
              </a:rPr>
              <a:t>įkūrimas</a:t>
            </a:r>
            <a:endParaRPr lang="lt-LT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251" y="1325563"/>
            <a:ext cx="8543925" cy="4351338"/>
          </a:xfrm>
        </p:spPr>
        <p:txBody>
          <a:bodyPr>
            <a:normAutofit lnSpcReduction="10000"/>
          </a:bodyPr>
          <a:lstStyle/>
          <a:p>
            <a:r>
              <a:rPr lang="en-GB" sz="2800" dirty="0" err="1" smtClean="0"/>
              <a:t>Projekto</a:t>
            </a:r>
            <a:r>
              <a:rPr lang="en-GB" sz="2800" dirty="0" smtClean="0"/>
              <a:t> </a:t>
            </a:r>
            <a:r>
              <a:rPr lang="en-GB" sz="2800" dirty="0" err="1" smtClean="0"/>
              <a:t>veikl</a:t>
            </a:r>
            <a:r>
              <a:rPr lang="lt-LT" sz="2800" dirty="0" smtClean="0"/>
              <a:t>ų įgyvendinimas;</a:t>
            </a:r>
            <a:endParaRPr lang="en-GB" sz="2800" dirty="0" smtClean="0"/>
          </a:p>
          <a:p>
            <a:r>
              <a:rPr lang="lt-LT" sz="2800" dirty="0" smtClean="0"/>
              <a:t>Duomenų apie </a:t>
            </a:r>
            <a:r>
              <a:rPr lang="en-GB" sz="2800" dirty="0" smtClean="0"/>
              <a:t>EB</a:t>
            </a:r>
            <a:r>
              <a:rPr lang="lt-LT" sz="2800" dirty="0" smtClean="0"/>
              <a:t> svarbos rūšis ir buveines rinkimo ir analizės metodų sukūrimas;</a:t>
            </a:r>
          </a:p>
          <a:p>
            <a:r>
              <a:rPr lang="lt-LT" sz="2800" dirty="0" smtClean="0"/>
              <a:t>Saugomų rūšių ir natūralių buveinių apsaugos būklės įvertinimas;</a:t>
            </a:r>
          </a:p>
          <a:p>
            <a:r>
              <a:rPr lang="lt-LT" sz="2800" dirty="0" smtClean="0"/>
              <a:t>Visų Natura 2000 teritorijų apsaugos tikslų ir būtinų apsaugos priemonių nustatymas;</a:t>
            </a:r>
          </a:p>
          <a:p>
            <a:r>
              <a:rPr lang="lt-LT" sz="2800" dirty="0" smtClean="0"/>
              <a:t>Prioritetinių rūšių </a:t>
            </a:r>
            <a:r>
              <a:rPr lang="lt-LT" sz="2800" dirty="0"/>
              <a:t>apsaugos veiksmų </a:t>
            </a:r>
            <a:r>
              <a:rPr lang="lt-LT" sz="2800" dirty="0" smtClean="0"/>
              <a:t>planų rengimas;</a:t>
            </a:r>
          </a:p>
          <a:p>
            <a:r>
              <a:rPr lang="lt-LT" sz="2800" dirty="0" smtClean="0"/>
              <a:t>Ekspertinė</a:t>
            </a:r>
            <a:r>
              <a:rPr lang="en-GB" sz="2800" dirty="0" smtClean="0"/>
              <a:t>s</a:t>
            </a:r>
            <a:r>
              <a:rPr lang="lt-LT" sz="2800" dirty="0" smtClean="0"/>
              <a:t> </a:t>
            </a:r>
            <a:r>
              <a:rPr lang="lt-LT" sz="2800" dirty="0"/>
              <a:t>pagalbos teikimas poveikio Natura 2000 teritorijoms vertinimo procedūrų metu</a:t>
            </a:r>
            <a:r>
              <a:rPr lang="lt-LT" sz="2800" dirty="0" smtClean="0"/>
              <a:t>;</a:t>
            </a:r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10580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solidFill>
                  <a:srgbClr val="FF0000"/>
                </a:solidFill>
              </a:rPr>
              <a:t>A.</a:t>
            </a:r>
            <a:r>
              <a:rPr lang="en-GB" sz="3200" b="1" dirty="0" smtClean="0">
                <a:solidFill>
                  <a:srgbClr val="FF0000"/>
                </a:solidFill>
              </a:rPr>
              <a:t>6. </a:t>
            </a:r>
            <a:r>
              <a:rPr lang="lt-LT" sz="3200" b="1" dirty="0" smtClean="0">
                <a:solidFill>
                  <a:srgbClr val="FF0000"/>
                </a:solidFill>
              </a:rPr>
              <a:t>Metodinio-analitinio centro įkūrimas</a:t>
            </a:r>
            <a:endParaRPr lang="lt-LT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95" y="1536143"/>
            <a:ext cx="8543925" cy="4351338"/>
          </a:xfrm>
        </p:spPr>
        <p:txBody>
          <a:bodyPr>
            <a:normAutofit/>
          </a:bodyPr>
          <a:lstStyle/>
          <a:p>
            <a:r>
              <a:rPr lang="lt-LT" sz="2800" dirty="0" smtClean="0"/>
              <a:t>Konsultacijų, metodinės pagalbos biologinės </a:t>
            </a:r>
            <a:r>
              <a:rPr lang="lt-LT" sz="2800" dirty="0"/>
              <a:t>įvairovės </a:t>
            </a:r>
            <a:r>
              <a:rPr lang="lt-LT" sz="2800" dirty="0" smtClean="0"/>
              <a:t>išsaugojimo ir </a:t>
            </a:r>
            <a:r>
              <a:rPr lang="lt-LT" sz="2800" dirty="0"/>
              <a:t>stebėsenos </a:t>
            </a:r>
            <a:r>
              <a:rPr lang="lt-LT" sz="2800" dirty="0" smtClean="0"/>
              <a:t>klausimais teikimas;</a:t>
            </a:r>
          </a:p>
          <a:p>
            <a:r>
              <a:rPr lang="en-GB" sz="2800" dirty="0" err="1" smtClean="0"/>
              <a:t>Saugom</a:t>
            </a:r>
            <a:r>
              <a:rPr lang="lt-LT" sz="2800" dirty="0" smtClean="0"/>
              <a:t>ų teritorijų (Natura </a:t>
            </a:r>
            <a:r>
              <a:rPr lang="en-GB" sz="2800" dirty="0" smtClean="0"/>
              <a:t>2000)</a:t>
            </a:r>
            <a:r>
              <a:rPr lang="lt-LT" sz="2800" dirty="0" smtClean="0"/>
              <a:t> steigimo dokumentų rengimas;</a:t>
            </a:r>
          </a:p>
          <a:p>
            <a:r>
              <a:rPr lang="lt-LT" sz="2800" dirty="0" smtClean="0"/>
              <a:t>Tolimesnis SRIS ir </a:t>
            </a:r>
            <a:r>
              <a:rPr lang="lt-LT" sz="2800" dirty="0"/>
              <a:t>monitoringo duomenų bazių </a:t>
            </a:r>
            <a:r>
              <a:rPr lang="lt-LT" sz="2800" dirty="0" smtClean="0"/>
              <a:t>administravimas bei tobulinimas, duomenų kokybės užtikrinimas;</a:t>
            </a:r>
          </a:p>
          <a:p>
            <a:r>
              <a:rPr lang="lt-LT" sz="2800" dirty="0"/>
              <a:t>Projekto veiklų </a:t>
            </a:r>
            <a:r>
              <a:rPr lang="lt-LT" sz="2800" dirty="0" smtClean="0"/>
              <a:t>įgyvendinimo efektyvumo </a:t>
            </a:r>
            <a:r>
              <a:rPr lang="lt-LT" sz="2800" dirty="0"/>
              <a:t>stebėsena ir </a:t>
            </a:r>
            <a:r>
              <a:rPr lang="lt-LT" sz="2800" dirty="0" smtClean="0"/>
              <a:t>analizė;</a:t>
            </a:r>
          </a:p>
          <a:p>
            <a:r>
              <a:rPr lang="lt-LT" sz="2800" dirty="0" smtClean="0"/>
              <a:t>Papildomų finansavimo šaltinių paieška.</a:t>
            </a:r>
            <a:endParaRPr lang="lt-LT" sz="2800" dirty="0"/>
          </a:p>
          <a:p>
            <a:endParaRPr lang="lt-LT" sz="2800" dirty="0" smtClean="0"/>
          </a:p>
          <a:p>
            <a:endParaRPr lang="lt-LT" sz="2800" dirty="0" smtClean="0"/>
          </a:p>
          <a:p>
            <a:endParaRPr lang="lt-LT" sz="2800" dirty="0" smtClean="0"/>
          </a:p>
          <a:p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365126"/>
            <a:ext cx="779518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C.7.1. </a:t>
            </a:r>
            <a:r>
              <a:rPr lang="lt-LT" sz="3200" b="1" dirty="0" smtClean="0">
                <a:solidFill>
                  <a:srgbClr val="FF0000"/>
                </a:solidFill>
              </a:rPr>
              <a:t>Institucijų </a:t>
            </a:r>
            <a:r>
              <a:rPr lang="lt-LT" sz="3200" b="1" dirty="0">
                <a:solidFill>
                  <a:srgbClr val="FF0000"/>
                </a:solidFill>
              </a:rPr>
              <a:t>gebėjimų saugoti ir </a:t>
            </a:r>
            <a:r>
              <a:rPr lang="lt-LT" sz="3200" b="1" dirty="0" smtClean="0">
                <a:solidFill>
                  <a:srgbClr val="FF0000"/>
                </a:solidFill>
              </a:rPr>
              <a:t>tvarkyti </a:t>
            </a:r>
            <a:br>
              <a:rPr lang="lt-LT" sz="3200" b="1" dirty="0" smtClean="0">
                <a:solidFill>
                  <a:srgbClr val="FF0000"/>
                </a:solidFill>
              </a:rPr>
            </a:br>
            <a:r>
              <a:rPr lang="lt-LT" sz="3200" b="1" dirty="0" smtClean="0">
                <a:solidFill>
                  <a:srgbClr val="FF0000"/>
                </a:solidFill>
              </a:rPr>
              <a:t>„</a:t>
            </a:r>
            <a:r>
              <a:rPr lang="lt-LT" sz="3200" b="1" dirty="0">
                <a:solidFill>
                  <a:srgbClr val="FF0000"/>
                </a:solidFill>
              </a:rPr>
              <a:t>Natura 2000“ tinklo teritorijas stiprinimas</a:t>
            </a:r>
            <a:endParaRPr lang="lt-LT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735" y="2005013"/>
            <a:ext cx="8543925" cy="4351338"/>
          </a:xfrm>
        </p:spPr>
        <p:txBody>
          <a:bodyPr>
            <a:normAutofit/>
          </a:bodyPr>
          <a:lstStyle/>
          <a:p>
            <a:r>
              <a:rPr lang="lt-LT" sz="2800" dirty="0" smtClean="0"/>
              <a:t>Inovatyvių biologinės įvairovės apsaugos metodų įgyvendinimas:</a:t>
            </a:r>
          </a:p>
          <a:p>
            <a:r>
              <a:rPr lang="en-GB" sz="2800" dirty="0" err="1" smtClean="0"/>
              <a:t>Parengta</a:t>
            </a:r>
            <a:r>
              <a:rPr lang="en-GB" sz="2800" dirty="0" smtClean="0"/>
              <a:t> </a:t>
            </a:r>
            <a:r>
              <a:rPr lang="lt-LT" sz="2800" dirty="0" smtClean="0"/>
              <a:t>Biologinės įvairovės nykimo sustabdymo (</a:t>
            </a:r>
            <a:r>
              <a:rPr lang="lt-LT" sz="2800" i="1" dirty="0" smtClean="0"/>
              <a:t>No Net Loss</a:t>
            </a:r>
            <a:r>
              <a:rPr lang="lt-LT" sz="2800" dirty="0" smtClean="0"/>
              <a:t>) koncepcija, ir/arba</a:t>
            </a:r>
          </a:p>
          <a:p>
            <a:r>
              <a:rPr lang="en-GB" sz="2800" dirty="0" err="1" smtClean="0"/>
              <a:t>Parengta</a:t>
            </a:r>
            <a:r>
              <a:rPr lang="en-GB" sz="2800" dirty="0" smtClean="0"/>
              <a:t> </a:t>
            </a:r>
            <a:r>
              <a:rPr lang="lt-LT" sz="2800" dirty="0" smtClean="0"/>
              <a:t>Biologinės įvairovės  kompensavimo (</a:t>
            </a:r>
            <a:r>
              <a:rPr lang="lt-LT" sz="2800" i="1" dirty="0" smtClean="0"/>
              <a:t>Biodiversity Offsetting</a:t>
            </a:r>
            <a:r>
              <a:rPr lang="lt-LT" sz="2800" dirty="0" smtClean="0"/>
              <a:t>) koncepcija.</a:t>
            </a:r>
          </a:p>
          <a:p>
            <a:r>
              <a:rPr lang="lt-LT" sz="2800" dirty="0" smtClean="0"/>
              <a:t>Trukmė: 2018-2023 m.</a:t>
            </a:r>
          </a:p>
          <a:p>
            <a:r>
              <a:rPr lang="lt-LT" sz="2800" dirty="0" smtClean="0"/>
              <a:t>Partneris: </a:t>
            </a:r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„Natura 2000 tinklo valdymo optimizavimas Lietuvoje” (LIFE IP PAF-NATURALIT ) Nr. LIFE16 IPE/LT/016</a:t>
            </a:r>
            <a:endParaRPr lang="en-US"/>
          </a:p>
        </p:txBody>
      </p:sp>
      <p:pic>
        <p:nvPicPr>
          <p:cNvPr id="5" name="Picture 10" descr="http://www.cepkeliai-dzukija.lt/img.php?id=3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54" y="5063489"/>
            <a:ext cx="1287890" cy="11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13" y="4533811"/>
            <a:ext cx="3837405" cy="23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675</Words>
  <Application>Microsoft Office PowerPoint</Application>
  <PresentationFormat>A4 Paper (210x297 mm)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Natura 2000 teritorijų valdymo, stebėsenos ir analizės procesų stiprinimas </vt:lpstr>
      <vt:lpstr>PowerPoint Presentation</vt:lpstr>
      <vt:lpstr>A.1. EB svarbos rūšių ištirtumo gerinimas, apsaugos  tikslų nustatymas SMART principu ir palankios  apsaugos būklės kriterijų identifikavimas</vt:lpstr>
      <vt:lpstr>C.1. Natura 2000 tinklo plėtra ir vientisumo užtikrinimas: teritorijų steigimas ir privačios žemės išpirkimas</vt:lpstr>
      <vt:lpstr>A.2. Gamtotvarkos planavimo proceso  peržiūra ir tobulinimas</vt:lpstr>
      <vt:lpstr>A.6. Metodinio-analitinio centro įkūrimas</vt:lpstr>
      <vt:lpstr>A. 6. Metodinio-analitinio centro įkūrimas</vt:lpstr>
      <vt:lpstr>A.6. Metodinio-analitinio centro įkūrimas</vt:lpstr>
      <vt:lpstr>C.7.1. Institucijų gebėjimų saugoti ir tvarkyti  „Natura 2000“ tinklo teritorijas stiprinimas</vt:lpstr>
      <vt:lpstr>D.1. Gamtosauginių priemonių efektyvumo  stebėsena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Guoste Vozbinaite</dc:creator>
  <cp:lastModifiedBy>user</cp:lastModifiedBy>
  <cp:revision>176</cp:revision>
  <dcterms:created xsi:type="dcterms:W3CDTF">2018-01-29T20:31:37Z</dcterms:created>
  <dcterms:modified xsi:type="dcterms:W3CDTF">2018-04-04T20:13:30Z</dcterms:modified>
</cp:coreProperties>
</file>