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33" r:id="rId2"/>
    <p:sldId id="318" r:id="rId3"/>
    <p:sldId id="317" r:id="rId4"/>
    <p:sldId id="332" r:id="rId5"/>
    <p:sldId id="302" r:id="rId6"/>
    <p:sldId id="314" r:id="rId7"/>
    <p:sldId id="330" r:id="rId8"/>
    <p:sldId id="315" r:id="rId9"/>
    <p:sldId id="322" r:id="rId10"/>
    <p:sldId id="299" r:id="rId11"/>
    <p:sldId id="320" r:id="rId12"/>
    <p:sldId id="323" r:id="rId13"/>
    <p:sldId id="324" r:id="rId14"/>
    <p:sldId id="325" r:id="rId15"/>
    <p:sldId id="326" r:id="rId16"/>
    <p:sldId id="327" r:id="rId17"/>
    <p:sldId id="328" r:id="rId18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CD4"/>
    <a:srgbClr val="003300"/>
    <a:srgbClr val="5C8A00"/>
    <a:srgbClr val="000066"/>
    <a:srgbClr val="B9D2A2"/>
    <a:srgbClr val="C6CDD4"/>
    <a:srgbClr val="9FC65A"/>
    <a:srgbClr val="0099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0984" autoAdjust="0"/>
  </p:normalViewPr>
  <p:slideViewPr>
    <p:cSldViewPr>
      <p:cViewPr varScale="1">
        <p:scale>
          <a:sx n="80" d="100"/>
          <a:sy n="80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D17F9-3511-43BB-A532-2BAEAA4F2A7D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DF8CA-0523-4EB9-A598-F500C6599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09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3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9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6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8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8CD3E-04CA-4814-A7E3-1F3150B8C3F1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6281F-BC0E-4537-8566-624C63A09C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6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24411-4A65-4303-B6B8-98C0615C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6B893A9B-A04A-42D2-836D-C9272AE24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24"/>
            <a:ext cx="9203499" cy="6902624"/>
          </a:xfrm>
          <a:solidFill>
            <a:schemeClr val="accent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D9EDF2-0CE1-4797-B1BE-F4720CA59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175" y="5556762"/>
            <a:ext cx="1436850" cy="1026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16A0BBE-22E7-45D7-ABF3-1FB3FC32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5541848"/>
            <a:ext cx="1224136" cy="105642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6C558C6-71EA-4714-B27B-FDB49205987D}"/>
              </a:ext>
            </a:extLst>
          </p:cNvPr>
          <p:cNvSpPr txBox="1">
            <a:spLocks/>
          </p:cNvSpPr>
          <p:nvPr/>
        </p:nvSpPr>
        <p:spPr>
          <a:xfrm>
            <a:off x="687559" y="1020843"/>
            <a:ext cx="7999241" cy="4344386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LIFE 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Programos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Integr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uotas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Proje</a:t>
            </a:r>
            <a:r>
              <a:rPr lang="en-US" sz="24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ktas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b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/>
            </a:r>
            <a:b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NATURA 2000 TINKLO VALDYMO OPTIMIZAVIMAS LIETUVOJE</a:t>
            </a:r>
            <a:b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 </a:t>
            </a:r>
            <a:b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lt-LT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LIFE-IP-PAF-NATURALIT </a:t>
            </a:r>
          </a:p>
        </p:txBody>
      </p:sp>
    </p:spTree>
    <p:extLst>
      <p:ext uri="{BB962C8B-B14F-4D97-AF65-F5344CB8AC3E}">
        <p14:creationId xmlns:p14="http://schemas.microsoft.com/office/powerpoint/2010/main" val="292472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BCE35-9650-4063-8E94-1F21C7DC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6632"/>
            <a:ext cx="7067128" cy="792088"/>
          </a:xfrm>
        </p:spPr>
        <p:txBody>
          <a:bodyPr/>
          <a:lstStyle/>
          <a:p>
            <a:r>
              <a:rPr lang="lt-LT" sz="2400" b="1" dirty="0">
                <a:solidFill>
                  <a:srgbClr val="669900"/>
                </a:solidFill>
                <a:latin typeface="Cambria" panose="02040503050406030204" pitchFamily="18" charset="0"/>
              </a:rPr>
              <a:t>Projekto komanda </a:t>
            </a:r>
            <a:r>
              <a:rPr lang="lt-LT" sz="24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- INSTITUCIJOS</a:t>
            </a:r>
            <a:endParaRPr lang="lt-LT" sz="2400" b="1" dirty="0">
              <a:solidFill>
                <a:srgbClr val="6699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CB318-562D-4A6F-97DC-633C05E04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08" y="836712"/>
            <a:ext cx="7807696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1800" u="sng" dirty="0">
                <a:solidFill>
                  <a:srgbClr val="0000FF"/>
                </a:solidFill>
                <a:latin typeface="Cambria" panose="02040503050406030204" pitchFamily="18" charset="0"/>
              </a:rPr>
              <a:t>Pagrindinis pareiškėjas:</a:t>
            </a: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(1)</a:t>
            </a:r>
            <a:r>
              <a:rPr lang="lt-LT" sz="18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LR aplinkos ministerijos Aplinkos projektų valdymo agentūra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 (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APVA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lt-LT" sz="1800" u="sng" dirty="0">
                <a:solidFill>
                  <a:srgbClr val="0000FF"/>
                </a:solidFill>
                <a:latin typeface="Cambria" panose="02040503050406030204" pitchFamily="18" charset="0"/>
              </a:rPr>
              <a:t>Partneriai:</a:t>
            </a: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(2)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LR Aplinkos ministerija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AM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(3)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LR aplinkos ministerijos Valstybinė saugomų teritorijų tarnyba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VSTT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(4)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LR žemės ūkio ministerija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ŽŪM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(5)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Aukštaitijos nacionalinio parko ir Labanoro regioninio parko direkcija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ANP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(6)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Dzūkijos nacionalinio parko ir Čepkelių valstybinio gamtinio rezervato direkcija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 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DNP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(7) </a:t>
            </a:r>
            <a:r>
              <a:rPr lang="en-GB" sz="18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Žemaitij</a:t>
            </a:r>
            <a:r>
              <a:rPr lang="lt-LT" sz="18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os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nacionalinio parko direkcija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Ž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NP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(8)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VšĮ Baltijos aplinkos forumas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 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BAF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(9)</a:t>
            </a:r>
            <a:r>
              <a:rPr lang="lt-LT" sz="18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VšĮ Aleksandro Stulginskio universiteto Miškų biologijos ir miškininkystės institutas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 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ASU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(10)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VĮ Varėnos miškų urėdija 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V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MU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GB" sz="1800" dirty="0">
                <a:solidFill>
                  <a:srgbClr val="000066"/>
                </a:solidFill>
                <a:latin typeface="Cambria" panose="02040503050406030204" pitchFamily="18" charset="0"/>
              </a:rPr>
              <a:t>(11) </a:t>
            </a:r>
            <a:r>
              <a:rPr lang="lt-LT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VĮ Druskininkų miškų urėdija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(</a:t>
            </a:r>
            <a:r>
              <a:rPr lang="en-GB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D</a:t>
            </a:r>
            <a:r>
              <a:rPr lang="lt-LT" sz="1800" b="1" dirty="0">
                <a:solidFill>
                  <a:srgbClr val="0000FF"/>
                </a:solidFill>
                <a:latin typeface="Cambria" panose="02040503050406030204" pitchFamily="18" charset="0"/>
              </a:rPr>
              <a:t>MU</a:t>
            </a:r>
            <a:r>
              <a:rPr lang="en-GB" sz="1800" b="1" dirty="0">
                <a:solidFill>
                  <a:srgbClr val="000066"/>
                </a:solidFill>
                <a:latin typeface="Cambria" panose="02040503050406030204" pitchFamily="18" charset="0"/>
              </a:rPr>
              <a:t>)</a:t>
            </a:r>
            <a:endParaRPr lang="lt-LT" sz="18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4858F5-222E-40A4-BB60-E8D0D147F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" y="0"/>
            <a:ext cx="10622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1350ED-4673-4030-A9AA-81C6BE221C11}"/>
              </a:ext>
            </a:extLst>
          </p:cNvPr>
          <p:cNvSpPr/>
          <p:nvPr/>
        </p:nvSpPr>
        <p:spPr>
          <a:xfrm>
            <a:off x="6372200" y="5517232"/>
            <a:ext cx="2376264" cy="792088"/>
          </a:xfrm>
          <a:prstGeom prst="rect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0000FF"/>
                </a:solidFill>
                <a:latin typeface="Cambria" panose="02040503050406030204" pitchFamily="18" charset="0"/>
              </a:rPr>
              <a:t>VĮ </a:t>
            </a:r>
            <a:r>
              <a:rPr lang="en-US" b="1" dirty="0" err="1">
                <a:solidFill>
                  <a:srgbClr val="0000FF"/>
                </a:solidFill>
                <a:latin typeface="Cambria" panose="02040503050406030204" pitchFamily="18" charset="0"/>
              </a:rPr>
              <a:t>Valstybini</a:t>
            </a:r>
            <a:r>
              <a:rPr lang="lt-LT" b="1" dirty="0">
                <a:solidFill>
                  <a:srgbClr val="0000FF"/>
                </a:solidFill>
                <a:latin typeface="Cambria" panose="02040503050406030204" pitchFamily="18" charset="0"/>
              </a:rPr>
              <a:t>ų miškų urėdija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E041333E-11DC-41A8-8003-0BCBBEEBDB6A}"/>
              </a:ext>
            </a:extLst>
          </p:cNvPr>
          <p:cNvSpPr/>
          <p:nvPr/>
        </p:nvSpPr>
        <p:spPr>
          <a:xfrm>
            <a:off x="5436096" y="5569738"/>
            <a:ext cx="792088" cy="720080"/>
          </a:xfrm>
          <a:prstGeom prst="rightBrace">
            <a:avLst/>
          </a:prstGeom>
          <a:ln w="190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6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BCE35-9650-4063-8E94-1F21C7DC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16632"/>
            <a:ext cx="7067128" cy="792088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Projekto komanda - ŽMONĖS</a:t>
            </a:r>
            <a:endParaRPr lang="lt-LT" sz="2800" b="1" dirty="0">
              <a:solidFill>
                <a:srgbClr val="6699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4858F5-222E-40A4-BB60-E8D0D147F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" y="0"/>
            <a:ext cx="1062258" cy="6858000"/>
          </a:xfrm>
          <a:prstGeom prst="rect">
            <a:avLst/>
          </a:prstGeom>
        </p:spPr>
      </p:pic>
      <p:sp>
        <p:nvSpPr>
          <p:cNvPr id="7" name="AutoShape 2" descr="https://mail.google.com/mail/u/0/?ui=2&amp;ik=240214355e&amp;view=fimg&amp;th=1623fac993590c8d&amp;attid=0.1&amp;disp=emb&amp;realattid=ii_jey84xye0_1623e4c5eb01264e&amp;attbid=ANGjdJ-jyYMWo7m-qQ-ZK9vbKAl3xLV1FmNNUHg16nx2sGZ2GRDA82Ym8k4wNcH0jmHwg5Mm5J5_RSqAJROMTdbNmzB5ZePk3D4OmoL-8rIGG69tisdLABHkq4MSvno&amp;sz=w1060-h796&amp;ats=1521968470152&amp;rm=1623fac993590c8d&amp;zw&amp;atsh=1">
            <a:extLst>
              <a:ext uri="{FF2B5EF4-FFF2-40B4-BE49-F238E27FC236}">
                <a16:creationId xmlns:a16="http://schemas.microsoft.com/office/drawing/2014/main" xmlns="" id="{33AA318C-C878-47AB-B8AB-015F61278C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47875" y="1533525"/>
            <a:ext cx="50482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7A91980-FCBA-4686-AAC3-6819807719D2}"/>
              </a:ext>
            </a:extLst>
          </p:cNvPr>
          <p:cNvSpPr txBox="1">
            <a:spLocks/>
          </p:cNvSpPr>
          <p:nvPr/>
        </p:nvSpPr>
        <p:spPr>
          <a:xfrm>
            <a:off x="4860032" y="5933344"/>
            <a:ext cx="418680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000" b="1" i="1" dirty="0">
                <a:solidFill>
                  <a:srgbClr val="000066"/>
                </a:solidFill>
                <a:latin typeface="Cambria" panose="02040503050406030204" pitchFamily="18" charset="0"/>
                <a:ea typeface="+mn-ea"/>
                <a:cs typeface="+mn-cs"/>
              </a:rPr>
              <a:t>Pirmoji strateginė</a:t>
            </a:r>
            <a:r>
              <a:rPr lang="en-US" sz="2000" b="1" i="1" dirty="0">
                <a:solidFill>
                  <a:srgbClr val="000066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000" b="1" i="1" dirty="0" err="1">
                <a:solidFill>
                  <a:srgbClr val="000066"/>
                </a:solidFill>
                <a:latin typeface="Cambria" panose="02040503050406030204" pitchFamily="18" charset="0"/>
                <a:ea typeface="+mn-ea"/>
                <a:cs typeface="+mn-cs"/>
              </a:rPr>
              <a:t>projekto</a:t>
            </a:r>
            <a:r>
              <a:rPr lang="lt-LT" sz="2000" b="1" i="1" dirty="0">
                <a:solidFill>
                  <a:srgbClr val="000066"/>
                </a:solidFill>
                <a:latin typeface="Cambria" panose="02040503050406030204" pitchFamily="18" charset="0"/>
                <a:ea typeface="+mn-ea"/>
                <a:cs typeface="+mn-cs"/>
              </a:rPr>
              <a:t> sesija</a:t>
            </a:r>
            <a:endParaRPr lang="lt-LT" sz="2000" b="1" i="1" dirty="0">
              <a:solidFill>
                <a:srgbClr val="0000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FB4646-96F9-46C7-94C8-9B02440F1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2407"/>
            <a:ext cx="7564400" cy="41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0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BE3319-303B-45C0-B2ED-2F52EF1A9133}"/>
              </a:ext>
            </a:extLst>
          </p:cNvPr>
          <p:cNvSpPr/>
          <p:nvPr/>
        </p:nvSpPr>
        <p:spPr>
          <a:xfrm>
            <a:off x="179512" y="404664"/>
            <a:ext cx="3099179" cy="5836208"/>
          </a:xfrm>
          <a:prstGeom prst="roundRect">
            <a:avLst/>
          </a:prstGeom>
          <a:solidFill>
            <a:srgbClr val="C6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(1) Konkrečių apsaugos tikslų detalizavimas „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2000“ tinklo teritorijoms nacionaliniu ir individualių vietovių lygiu, atitinkant nustatytus palankios apsaugos būklės kriterijus Bendrijos svarbos buveinėms ir rūšims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3995936" y="1484784"/>
            <a:ext cx="3672408" cy="1368152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66"/>
                </a:solidFill>
                <a:latin typeface="Cambria" panose="02040503050406030204" pitchFamily="18" charset="0"/>
              </a:rPr>
              <a:t>A.</a:t>
            </a:r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1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Apsaugos tikslų nustatymas SMART principu ir palankios apsaugos būklės kriterijų identifikavimas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A14E450-5FD6-42FB-8049-FC1238A48CE5}"/>
              </a:ext>
            </a:extLst>
          </p:cNvPr>
          <p:cNvSpPr/>
          <p:nvPr/>
        </p:nvSpPr>
        <p:spPr>
          <a:xfrm>
            <a:off x="3995936" y="3429000"/>
            <a:ext cx="3672408" cy="1440160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C.1 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2000 tinklo plėtra ir vientisumo užtikrinimas: teritorijų nustatymas ir žemių išpirkimas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D488F75-0D00-4DC4-8421-E2D989FBB772}"/>
              </a:ext>
            </a:extLst>
          </p:cNvPr>
          <p:cNvSpPr/>
          <p:nvPr/>
        </p:nvSpPr>
        <p:spPr>
          <a:xfrm>
            <a:off x="4860032" y="116632"/>
            <a:ext cx="1800200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VSTT*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0E016CA-F498-438E-9726-E6579443B5ED}"/>
              </a:ext>
            </a:extLst>
          </p:cNvPr>
          <p:cNvSpPr/>
          <p:nvPr/>
        </p:nvSpPr>
        <p:spPr>
          <a:xfrm>
            <a:off x="4461155" y="5352311"/>
            <a:ext cx="2808312" cy="13681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ASU, AM, ŽNP, ANP, BAF, VMU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F501EB23-CADD-4C1A-8238-66D82AEB462B}"/>
              </a:ext>
            </a:extLst>
          </p:cNvPr>
          <p:cNvCxnSpPr>
            <a:cxnSpLocks/>
          </p:cNvCxnSpPr>
          <p:nvPr/>
        </p:nvCxnSpPr>
        <p:spPr>
          <a:xfrm>
            <a:off x="5790195" y="2852936"/>
            <a:ext cx="0" cy="5676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6" y="-8307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BE3319-303B-45C0-B2ED-2F52EF1A9133}"/>
              </a:ext>
            </a:extLst>
          </p:cNvPr>
          <p:cNvSpPr/>
          <p:nvPr/>
        </p:nvSpPr>
        <p:spPr>
          <a:xfrm>
            <a:off x="179512" y="404664"/>
            <a:ext cx="3099179" cy="5836208"/>
          </a:xfrm>
          <a:prstGeom prst="roundRect">
            <a:avLst/>
          </a:prstGeom>
          <a:solidFill>
            <a:srgbClr val="C6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(2)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Valdymo, stebėsenos ir analizės procesų efektyvumo didinimas, siekiant palankios Bendrijos svarbos buveinių ir rūšių apsaugos būklės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3995936" y="1484784"/>
            <a:ext cx="2952321" cy="1368152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A.2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Gamtotvarkos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planavimo proceso peržiūra ir tobulinimas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A14E450-5FD6-42FB-8049-FC1238A48CE5}"/>
              </a:ext>
            </a:extLst>
          </p:cNvPr>
          <p:cNvSpPr/>
          <p:nvPr/>
        </p:nvSpPr>
        <p:spPr>
          <a:xfrm>
            <a:off x="4067944" y="3441957"/>
            <a:ext cx="2952328" cy="1370951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A.6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Metodinio analitinio centro įsteigimas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2558C79-1F7E-44CB-BFD0-85CD5ACB229C}"/>
              </a:ext>
            </a:extLst>
          </p:cNvPr>
          <p:cNvSpPr/>
          <p:nvPr/>
        </p:nvSpPr>
        <p:spPr>
          <a:xfrm>
            <a:off x="4644008" y="294873"/>
            <a:ext cx="1890210" cy="90835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VSTT*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184789E-BA0C-4DEF-97C8-742BACEA14EE}"/>
              </a:ext>
            </a:extLst>
          </p:cNvPr>
          <p:cNvSpPr/>
          <p:nvPr/>
        </p:nvSpPr>
        <p:spPr>
          <a:xfrm>
            <a:off x="4571751" y="5429268"/>
            <a:ext cx="2409435" cy="11312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AM, ASU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3B321C8-A917-4ECB-98E7-597D5EE21B77}"/>
              </a:ext>
            </a:extLst>
          </p:cNvPr>
          <p:cNvCxnSpPr>
            <a:cxnSpLocks/>
          </p:cNvCxnSpPr>
          <p:nvPr/>
        </p:nvCxnSpPr>
        <p:spPr>
          <a:xfrm flipV="1">
            <a:off x="5544107" y="2873084"/>
            <a:ext cx="1" cy="5760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E860FAE-12C6-424A-B12E-EC6224CADEA6}"/>
              </a:ext>
            </a:extLst>
          </p:cNvPr>
          <p:cNvCxnSpPr>
            <a:cxnSpLocks/>
          </p:cNvCxnSpPr>
          <p:nvPr/>
        </p:nvCxnSpPr>
        <p:spPr>
          <a:xfrm flipV="1">
            <a:off x="7024571" y="4152612"/>
            <a:ext cx="427749" cy="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A8B3FDB-866B-4CA1-9C44-78E4FEE57DFB}"/>
              </a:ext>
            </a:extLst>
          </p:cNvPr>
          <p:cNvSpPr/>
          <p:nvPr/>
        </p:nvSpPr>
        <p:spPr>
          <a:xfrm>
            <a:off x="7450321" y="2983548"/>
            <a:ext cx="1077285" cy="2338127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Daugelyje veiklų 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!</a:t>
            </a:r>
            <a:endParaRPr lang="lt-LT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1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BE3319-303B-45C0-B2ED-2F52EF1A9133}"/>
              </a:ext>
            </a:extLst>
          </p:cNvPr>
          <p:cNvSpPr/>
          <p:nvPr/>
        </p:nvSpPr>
        <p:spPr>
          <a:xfrm>
            <a:off x="91930" y="369608"/>
            <a:ext cx="1800195" cy="5836208"/>
          </a:xfrm>
          <a:prstGeom prst="roundRect">
            <a:avLst/>
          </a:prstGeom>
          <a:solidFill>
            <a:srgbClr val="C6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(3)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Gamtos apsaugos priemonių integracijos ir įgyvendinimo kituose sektoriuose, ypač žemės ūkio, miškų bei turizmo, užtikrinimas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1979617" y="62607"/>
            <a:ext cx="3241473" cy="991541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A.3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Gamtosaugos priemonių integracijos į Kaimo plėtros programą stiprinimas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DDC328-3D00-41D6-BB26-9B4F8FFE8D4B}"/>
              </a:ext>
            </a:extLst>
          </p:cNvPr>
          <p:cNvSpPr/>
          <p:nvPr/>
        </p:nvSpPr>
        <p:spPr>
          <a:xfrm>
            <a:off x="6719343" y="1772402"/>
            <a:ext cx="2022135" cy="105642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B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F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*</a:t>
            </a:r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EF1BF74-20B2-4EFC-A6C4-514B7D2CF299}"/>
              </a:ext>
            </a:extLst>
          </p:cNvPr>
          <p:cNvSpPr/>
          <p:nvPr/>
        </p:nvSpPr>
        <p:spPr>
          <a:xfrm>
            <a:off x="1973531" y="1165448"/>
            <a:ext cx="3672408" cy="863894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C.3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Inovatyvių 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agro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-aplinkosauginių schemų ir jų valdymo metodų įgyvendinimas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E6455D9-95CF-4A52-BF38-9E997BAA661A}"/>
              </a:ext>
            </a:extLst>
          </p:cNvPr>
          <p:cNvSpPr/>
          <p:nvPr/>
        </p:nvSpPr>
        <p:spPr>
          <a:xfrm>
            <a:off x="1951307" y="2144747"/>
            <a:ext cx="3672408" cy="1368152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C.5.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Gyvulių ganymo, kaip tvaraus ir ekonomiškai perspektyvaus atvirų buveinių tvarkymo būdo, skatinimas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72DCBCA-2AB3-45BB-9867-9053E86B5E96}"/>
              </a:ext>
            </a:extLst>
          </p:cNvPr>
          <p:cNvSpPr/>
          <p:nvPr/>
        </p:nvSpPr>
        <p:spPr>
          <a:xfrm>
            <a:off x="5724128" y="4997307"/>
            <a:ext cx="3241474" cy="12221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E.2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Visuomenės informavimas apie 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2000 ir ekosistemų paslaugas Lietuvoje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36496EA-B691-4045-9F94-181D0146FB4D}"/>
              </a:ext>
            </a:extLst>
          </p:cNvPr>
          <p:cNvSpPr/>
          <p:nvPr/>
        </p:nvSpPr>
        <p:spPr>
          <a:xfrm>
            <a:off x="1979711" y="3882107"/>
            <a:ext cx="3241473" cy="1093311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A.5.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Parengiamosios veiklos gamtosaugos priemonių įgyvendinimui pilotinėse teritorijose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73F9882-4C07-4132-8959-4F70416CFAB5}"/>
              </a:ext>
            </a:extLst>
          </p:cNvPr>
          <p:cNvSpPr/>
          <p:nvPr/>
        </p:nvSpPr>
        <p:spPr>
          <a:xfrm>
            <a:off x="1979711" y="5112505"/>
            <a:ext cx="3241473" cy="1093311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C.6 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2000 teikiamų ekosistemų paslaugų vietiniam verslui skatinimas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AD6C293-C5CC-4A55-8C09-1692FC0B758D}"/>
              </a:ext>
            </a:extLst>
          </p:cNvPr>
          <p:cNvCxnSpPr>
            <a:cxnSpLocks/>
          </p:cNvCxnSpPr>
          <p:nvPr/>
        </p:nvCxnSpPr>
        <p:spPr>
          <a:xfrm flipV="1">
            <a:off x="5237922" y="592141"/>
            <a:ext cx="987502" cy="4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491458F-9F98-411D-82F0-61CC4450AB8A}"/>
              </a:ext>
            </a:extLst>
          </p:cNvPr>
          <p:cNvCxnSpPr>
            <a:cxnSpLocks/>
          </p:cNvCxnSpPr>
          <p:nvPr/>
        </p:nvCxnSpPr>
        <p:spPr>
          <a:xfrm>
            <a:off x="6207247" y="591845"/>
            <a:ext cx="43657" cy="2236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1CCC28B4-50BB-4109-B398-0C0A992FA6FB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623715" y="2811233"/>
            <a:ext cx="627190" cy="175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BD88B0E-6FA8-4ADB-8968-3D69EF5C2254}"/>
              </a:ext>
            </a:extLst>
          </p:cNvPr>
          <p:cNvCxnSpPr>
            <a:cxnSpLocks/>
          </p:cNvCxnSpPr>
          <p:nvPr/>
        </p:nvCxnSpPr>
        <p:spPr>
          <a:xfrm flipH="1">
            <a:off x="5646871" y="1651414"/>
            <a:ext cx="58220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C5FF0A0-E7BA-4ECE-B27B-7D77439C83E5}"/>
              </a:ext>
            </a:extLst>
          </p:cNvPr>
          <p:cNvCxnSpPr>
            <a:cxnSpLocks/>
          </p:cNvCxnSpPr>
          <p:nvPr/>
        </p:nvCxnSpPr>
        <p:spPr>
          <a:xfrm flipV="1">
            <a:off x="5237922" y="4445788"/>
            <a:ext cx="25853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CA63E1DA-454F-49EC-8768-794409F0C353}"/>
              </a:ext>
            </a:extLst>
          </p:cNvPr>
          <p:cNvCxnSpPr>
            <a:cxnSpLocks/>
          </p:cNvCxnSpPr>
          <p:nvPr/>
        </p:nvCxnSpPr>
        <p:spPr>
          <a:xfrm flipH="1" flipV="1">
            <a:off x="5496452" y="3526630"/>
            <a:ext cx="39478" cy="22120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6DE68A2F-55CB-40F7-B624-91A3D94F9D10}"/>
              </a:ext>
            </a:extLst>
          </p:cNvPr>
          <p:cNvCxnSpPr>
            <a:cxnSpLocks/>
          </p:cNvCxnSpPr>
          <p:nvPr/>
        </p:nvCxnSpPr>
        <p:spPr>
          <a:xfrm flipH="1">
            <a:off x="5221090" y="5724939"/>
            <a:ext cx="31359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BE46929A-01C5-4FB3-960F-FFAA3444E6DF}"/>
              </a:ext>
            </a:extLst>
          </p:cNvPr>
          <p:cNvCxnSpPr>
            <a:cxnSpLocks/>
          </p:cNvCxnSpPr>
          <p:nvPr/>
        </p:nvCxnSpPr>
        <p:spPr>
          <a:xfrm>
            <a:off x="5221090" y="5473773"/>
            <a:ext cx="510583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4BB8770-C44D-4C02-9F6B-7696E4E7A165}"/>
              </a:ext>
            </a:extLst>
          </p:cNvPr>
          <p:cNvSpPr/>
          <p:nvPr/>
        </p:nvSpPr>
        <p:spPr>
          <a:xfrm>
            <a:off x="6516216" y="2961018"/>
            <a:ext cx="2482375" cy="12221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AM, ŽŪM,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VSTT, ANP, DNP, </a:t>
            </a:r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ŽNP, BAF, APVA</a:t>
            </a:r>
          </a:p>
        </p:txBody>
      </p:sp>
    </p:spTree>
    <p:extLst>
      <p:ext uri="{BB962C8B-B14F-4D97-AF65-F5344CB8AC3E}">
        <p14:creationId xmlns:p14="http://schemas.microsoft.com/office/powerpoint/2010/main" val="11545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BE3319-303B-45C0-B2ED-2F52EF1A9133}"/>
              </a:ext>
            </a:extLst>
          </p:cNvPr>
          <p:cNvSpPr/>
          <p:nvPr/>
        </p:nvSpPr>
        <p:spPr>
          <a:xfrm>
            <a:off x="155932" y="404664"/>
            <a:ext cx="1800195" cy="5836208"/>
          </a:xfrm>
          <a:prstGeom prst="roundRect">
            <a:avLst/>
          </a:prstGeom>
          <a:solidFill>
            <a:srgbClr val="C6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(3)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Gamtos apsaugos priemonių integracijos ir įgyvendinimo kituose sektoriuose, ypač žemės ūkio, miškų bei turizmo, užtikrinimas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2206973" y="819856"/>
            <a:ext cx="3241473" cy="1187220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A.4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Gamtosaugos priemonių integracijos į miškotvarkos planavimo procesą stiprinimas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DDC328-3D00-41D6-BB26-9B4F8FFE8D4B}"/>
              </a:ext>
            </a:extLst>
          </p:cNvPr>
          <p:cNvSpPr/>
          <p:nvPr/>
        </p:nvSpPr>
        <p:spPr>
          <a:xfrm>
            <a:off x="6880969" y="835323"/>
            <a:ext cx="1836961" cy="106799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ASU*</a:t>
            </a:r>
          </a:p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DNP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36496EA-B691-4045-9F94-181D0146FB4D}"/>
              </a:ext>
            </a:extLst>
          </p:cNvPr>
          <p:cNvSpPr/>
          <p:nvPr/>
        </p:nvSpPr>
        <p:spPr>
          <a:xfrm>
            <a:off x="2245662" y="2337636"/>
            <a:ext cx="3241473" cy="1214648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C.2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Pilotinio miškotvarkos plano įgyvendinimas Dzūkijos nacionaliniame parke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73F9882-4C07-4132-8959-4F70416CFAB5}"/>
              </a:ext>
            </a:extLst>
          </p:cNvPr>
          <p:cNvSpPr/>
          <p:nvPr/>
        </p:nvSpPr>
        <p:spPr>
          <a:xfrm>
            <a:off x="2206973" y="4786661"/>
            <a:ext cx="3617276" cy="1454211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C.4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Ekonomiškai stabilaus mechanizmo, reikalingo palaikyti palankią pelkių buveinių būklę, sukūrimas.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AD6C293-C5CC-4A55-8C09-1692FC0B758D}"/>
              </a:ext>
            </a:extLst>
          </p:cNvPr>
          <p:cNvCxnSpPr>
            <a:cxnSpLocks/>
          </p:cNvCxnSpPr>
          <p:nvPr/>
        </p:nvCxnSpPr>
        <p:spPr>
          <a:xfrm flipV="1">
            <a:off x="5448446" y="1316647"/>
            <a:ext cx="987502" cy="42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491458F-9F98-411D-82F0-61CC4450AB8A}"/>
              </a:ext>
            </a:extLst>
          </p:cNvPr>
          <p:cNvCxnSpPr>
            <a:cxnSpLocks/>
          </p:cNvCxnSpPr>
          <p:nvPr/>
        </p:nvCxnSpPr>
        <p:spPr>
          <a:xfrm>
            <a:off x="6440332" y="1318164"/>
            <a:ext cx="20103" cy="16536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DBD88B0E-6FA8-4ADB-8968-3D69EF5C2254}"/>
              </a:ext>
            </a:extLst>
          </p:cNvPr>
          <p:cNvCxnSpPr>
            <a:cxnSpLocks/>
          </p:cNvCxnSpPr>
          <p:nvPr/>
        </p:nvCxnSpPr>
        <p:spPr>
          <a:xfrm flipH="1">
            <a:off x="5448446" y="2956417"/>
            <a:ext cx="98750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231E2B7-37AB-43B6-94F3-8C590CE62FE8}"/>
              </a:ext>
            </a:extLst>
          </p:cNvPr>
          <p:cNvSpPr/>
          <p:nvPr/>
        </p:nvSpPr>
        <p:spPr>
          <a:xfrm>
            <a:off x="6588223" y="4676048"/>
            <a:ext cx="1917080" cy="950976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ŽNP*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4742989-9396-4695-A42B-A8B5DE194B1E}"/>
              </a:ext>
            </a:extLst>
          </p:cNvPr>
          <p:cNvSpPr/>
          <p:nvPr/>
        </p:nvSpPr>
        <p:spPr>
          <a:xfrm>
            <a:off x="6588223" y="2070336"/>
            <a:ext cx="2399845" cy="12146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AM, </a:t>
            </a:r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ŽŪM,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VSTT, </a:t>
            </a:r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DNP, BAF, VMU, ASU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5BA6316-6DAC-4421-96C8-BF4C9D488C3B}"/>
              </a:ext>
            </a:extLst>
          </p:cNvPr>
          <p:cNvSpPr/>
          <p:nvPr/>
        </p:nvSpPr>
        <p:spPr>
          <a:xfrm>
            <a:off x="6588223" y="5760121"/>
            <a:ext cx="1917080" cy="9509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VSTT</a:t>
            </a:r>
            <a:endParaRPr lang="lt-LT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19" grpId="0" animBg="1"/>
      <p:bldP spid="24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4BE3319-303B-45C0-B2ED-2F52EF1A9133}"/>
              </a:ext>
            </a:extLst>
          </p:cNvPr>
          <p:cNvSpPr/>
          <p:nvPr/>
        </p:nvSpPr>
        <p:spPr>
          <a:xfrm>
            <a:off x="155932" y="404664"/>
            <a:ext cx="1800195" cy="5836208"/>
          </a:xfrm>
          <a:prstGeom prst="roundRect">
            <a:avLst/>
          </a:prstGeom>
          <a:solidFill>
            <a:srgbClr val="C6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(4)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Institucijų gebėjimų saugoti ir tvarkyti „</a:t>
            </a:r>
            <a:r>
              <a:rPr lang="lt-LT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2000“ tinklo teritorijas stiprinimas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2267744" y="908720"/>
            <a:ext cx="3241473" cy="1729600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C.7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Gebėjimų ir žinių stiprinimas vystant inovatyvius bioįvairovės saugojimo, populiacijų ir buveinių vertinimo metodus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6DDC328-3D00-41D6-BB26-9B4F8FFE8D4B}"/>
              </a:ext>
            </a:extLst>
          </p:cNvPr>
          <p:cNvSpPr/>
          <p:nvPr/>
        </p:nvSpPr>
        <p:spPr>
          <a:xfrm>
            <a:off x="5810369" y="779371"/>
            <a:ext cx="1692188" cy="8298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ASU*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36496EA-B691-4045-9F94-181D0146FB4D}"/>
              </a:ext>
            </a:extLst>
          </p:cNvPr>
          <p:cNvSpPr/>
          <p:nvPr/>
        </p:nvSpPr>
        <p:spPr>
          <a:xfrm>
            <a:off x="2340565" y="3947414"/>
            <a:ext cx="3241473" cy="1214648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C.8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Gebėjimų stiprinimas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231E2B7-37AB-43B6-94F3-8C590CE62FE8}"/>
              </a:ext>
            </a:extLst>
          </p:cNvPr>
          <p:cNvSpPr/>
          <p:nvPr/>
        </p:nvSpPr>
        <p:spPr>
          <a:xfrm>
            <a:off x="6016905" y="4139802"/>
            <a:ext cx="1692188" cy="8298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APVA*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219ED84-42FF-48C1-AD65-2AE89511107F}"/>
              </a:ext>
            </a:extLst>
          </p:cNvPr>
          <p:cNvSpPr/>
          <p:nvPr/>
        </p:nvSpPr>
        <p:spPr>
          <a:xfrm>
            <a:off x="5850210" y="1808448"/>
            <a:ext cx="1745597" cy="8298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VSTT*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77AAAC4-88B0-4724-AEEE-A11840F6284F}"/>
              </a:ext>
            </a:extLst>
          </p:cNvPr>
          <p:cNvSpPr/>
          <p:nvPr/>
        </p:nvSpPr>
        <p:spPr>
          <a:xfrm>
            <a:off x="7452320" y="1362238"/>
            <a:ext cx="1485031" cy="69321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C4E3351-4509-47D4-AF80-7E9AA2C94494}"/>
              </a:ext>
            </a:extLst>
          </p:cNvPr>
          <p:cNvSpPr/>
          <p:nvPr/>
        </p:nvSpPr>
        <p:spPr>
          <a:xfrm>
            <a:off x="5850210" y="5222319"/>
            <a:ext cx="2448272" cy="12146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AM, VSTT, ANP, DNP, ŽNP, ASU, BAF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EE06146-3B53-4BD7-9574-5AA0C27D559E}"/>
              </a:ext>
            </a:extLst>
          </p:cNvPr>
          <p:cNvSpPr/>
          <p:nvPr/>
        </p:nvSpPr>
        <p:spPr>
          <a:xfrm>
            <a:off x="2340565" y="5541610"/>
            <a:ext cx="3255095" cy="576064"/>
          </a:xfrm>
          <a:prstGeom prst="roundRect">
            <a:avLst/>
          </a:prstGeom>
          <a:solidFill>
            <a:srgbClr val="B9D2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Sąsaja su daugeliu veiksmų</a:t>
            </a:r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</a:rPr>
              <a:t> !</a:t>
            </a:r>
            <a:endParaRPr lang="lt-LT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2472F2F-264C-4837-A5F4-A43337018C55}"/>
              </a:ext>
            </a:extLst>
          </p:cNvPr>
          <p:cNvCxnSpPr>
            <a:cxnSpLocks/>
          </p:cNvCxnSpPr>
          <p:nvPr/>
        </p:nvCxnSpPr>
        <p:spPr>
          <a:xfrm>
            <a:off x="4067944" y="5162062"/>
            <a:ext cx="0" cy="3795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 animBg="1"/>
      <p:bldP spid="24" grpId="0" animBg="1"/>
      <p:bldP spid="13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9873C4-0906-4F5A-B301-BA42FF955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3380B4-5302-4DDB-8433-F91889332B2D}"/>
              </a:ext>
            </a:extLst>
          </p:cNvPr>
          <p:cNvSpPr/>
          <p:nvPr/>
        </p:nvSpPr>
        <p:spPr>
          <a:xfrm>
            <a:off x="179512" y="198703"/>
            <a:ext cx="3241473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E.1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viešinimas, rezultatų sklaida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36496EA-B691-4045-9F94-181D0146FB4D}"/>
              </a:ext>
            </a:extLst>
          </p:cNvPr>
          <p:cNvSpPr/>
          <p:nvPr/>
        </p:nvSpPr>
        <p:spPr>
          <a:xfrm>
            <a:off x="256437" y="4043947"/>
            <a:ext cx="3241473" cy="1214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F.2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Finansinis projekto auditas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231E2B7-37AB-43B6-94F3-8C590CE62FE8}"/>
              </a:ext>
            </a:extLst>
          </p:cNvPr>
          <p:cNvSpPr/>
          <p:nvPr/>
        </p:nvSpPr>
        <p:spPr>
          <a:xfrm>
            <a:off x="3683133" y="2422740"/>
            <a:ext cx="1777734" cy="91553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APVA</a:t>
            </a: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*</a:t>
            </a:r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027AEA3-061B-4EB7-A602-D9700EBD3A9B}"/>
              </a:ext>
            </a:extLst>
          </p:cNvPr>
          <p:cNvSpPr/>
          <p:nvPr/>
        </p:nvSpPr>
        <p:spPr>
          <a:xfrm>
            <a:off x="189325" y="1449838"/>
            <a:ext cx="3241473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E.3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Keitimasis patirtimi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5E8897B-BF3F-49FE-AB64-1829B460E4E9}"/>
              </a:ext>
            </a:extLst>
          </p:cNvPr>
          <p:cNvSpPr/>
          <p:nvPr/>
        </p:nvSpPr>
        <p:spPr>
          <a:xfrm>
            <a:off x="231270" y="2702916"/>
            <a:ext cx="3241473" cy="1214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F.1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valdymas ir administravimas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E157569-F1B5-401A-8173-BD727C78B8E8}"/>
              </a:ext>
            </a:extLst>
          </p:cNvPr>
          <p:cNvSpPr/>
          <p:nvPr/>
        </p:nvSpPr>
        <p:spPr>
          <a:xfrm>
            <a:off x="232532" y="5444649"/>
            <a:ext cx="3241473" cy="12146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F.4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Veiksmų planas po projekto įgyvendinimo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CC87F50-8199-441C-BE56-02D593F0725F}"/>
              </a:ext>
            </a:extLst>
          </p:cNvPr>
          <p:cNvSpPr/>
          <p:nvPr/>
        </p:nvSpPr>
        <p:spPr>
          <a:xfrm>
            <a:off x="5580112" y="242708"/>
            <a:ext cx="3241473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66"/>
                </a:solidFill>
                <a:latin typeface="Cambria" panose="02040503050406030204" pitchFamily="18" charset="0"/>
              </a:rPr>
              <a:t>D</a:t>
            </a:r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.1 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Projekto veiksmų poveikio monitoringas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AB461DC-1F88-4612-A0C6-3AF75CAF1137}"/>
              </a:ext>
            </a:extLst>
          </p:cNvPr>
          <p:cNvSpPr/>
          <p:nvPr/>
        </p:nvSpPr>
        <p:spPr>
          <a:xfrm>
            <a:off x="5691807" y="3356375"/>
            <a:ext cx="3241473" cy="11521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D.2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PVBPP įgyvendinimo monitoringas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2ABD01BE-EA3C-4613-A48C-B248B553AF90}"/>
              </a:ext>
            </a:extLst>
          </p:cNvPr>
          <p:cNvSpPr/>
          <p:nvPr/>
        </p:nvSpPr>
        <p:spPr>
          <a:xfrm>
            <a:off x="5691808" y="4651271"/>
            <a:ext cx="3241473" cy="898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solidFill>
                  <a:srgbClr val="000066"/>
                </a:solidFill>
                <a:latin typeface="Cambria" panose="02040503050406030204" pitchFamily="18" charset="0"/>
              </a:rPr>
              <a:t>F.3</a:t>
            </a:r>
            <a:r>
              <a:rPr lang="lt-LT" b="1" dirty="0">
                <a:solidFill>
                  <a:srgbClr val="000066"/>
                </a:solidFill>
                <a:latin typeface="Cambria" panose="02040503050406030204" pitchFamily="18" charset="0"/>
              </a:rPr>
              <a:t> PVBPP peržiūra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49F1A360-2DAA-4C6E-BCEA-547F0E1E7EB6}"/>
              </a:ext>
            </a:extLst>
          </p:cNvPr>
          <p:cNvSpPr/>
          <p:nvPr/>
        </p:nvSpPr>
        <p:spPr>
          <a:xfrm>
            <a:off x="5269358" y="1555841"/>
            <a:ext cx="1692188" cy="8298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VSTT</a:t>
            </a:r>
            <a:r>
              <a:rPr lang="lt-LT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*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7935286-2DC9-4E0C-869D-5A36A2E1D367}"/>
              </a:ext>
            </a:extLst>
          </p:cNvPr>
          <p:cNvSpPr/>
          <p:nvPr/>
        </p:nvSpPr>
        <p:spPr>
          <a:xfrm>
            <a:off x="5269358" y="5693695"/>
            <a:ext cx="1692188" cy="829872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</a:rPr>
              <a:t>AM</a:t>
            </a:r>
            <a:endParaRPr lang="lt-LT" sz="24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FADDCCB-6ABB-4024-81BD-2D8D8C9D3AA9}"/>
              </a:ext>
            </a:extLst>
          </p:cNvPr>
          <p:cNvSpPr/>
          <p:nvPr/>
        </p:nvSpPr>
        <p:spPr>
          <a:xfrm>
            <a:off x="6987089" y="1433016"/>
            <a:ext cx="1896125" cy="108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ASU, ANP,  DNP, ŽNP, BAF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5DC2824-199E-4AE4-A3E6-1E0247342EBE}"/>
              </a:ext>
            </a:extLst>
          </p:cNvPr>
          <p:cNvSpPr/>
          <p:nvPr/>
        </p:nvSpPr>
        <p:spPr>
          <a:xfrm>
            <a:off x="6987089" y="5592485"/>
            <a:ext cx="2008714" cy="9792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APVA, VSTT, ŽŪM, ASU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1AEBEF6-6B39-4DB2-87CD-48C901B00644}"/>
              </a:ext>
            </a:extLst>
          </p:cNvPr>
          <p:cNvSpPr/>
          <p:nvPr/>
        </p:nvSpPr>
        <p:spPr>
          <a:xfrm>
            <a:off x="3563992" y="3412331"/>
            <a:ext cx="2016119" cy="123894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Cambria" panose="02040503050406030204" pitchFamily="18" charset="0"/>
              </a:rPr>
              <a:t>AM,VSTT, ANP, DNP, ŽNP, ASU, BAF</a:t>
            </a:r>
          </a:p>
        </p:txBody>
      </p:sp>
    </p:spTree>
    <p:extLst>
      <p:ext uri="{BB962C8B-B14F-4D97-AF65-F5344CB8AC3E}">
        <p14:creationId xmlns:p14="http://schemas.microsoft.com/office/powerpoint/2010/main" val="405531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4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33D5E7-D07D-40C3-A21E-6060916A61E6}"/>
              </a:ext>
            </a:extLst>
          </p:cNvPr>
          <p:cNvSpPr txBox="1">
            <a:spLocks/>
          </p:cNvSpPr>
          <p:nvPr/>
        </p:nvSpPr>
        <p:spPr>
          <a:xfrm>
            <a:off x="1331640" y="836712"/>
            <a:ext cx="7686994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LIFE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– tai ES finansinis instrumentas aplinkai. Aplinkos ir klimato politikos finansavimo priemonė.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200" b="1" i="1" dirty="0">
                <a:solidFill>
                  <a:srgbClr val="000066"/>
                </a:solidFill>
                <a:latin typeface="Cambria" panose="02040503050406030204" pitchFamily="18" charset="0"/>
              </a:rPr>
              <a:t>Integruotieji projektai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– tai projektai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,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skirti įgyvendinti dideliu teritoriniu mastu aplinkos ar klimato kaitos strategijas ar veiksmų planus, visų pirma gamtos (įskaitant </a:t>
            </a:r>
            <a:r>
              <a:rPr lang="lt-LT" sz="2200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2000 tinklo valdymo), vandens, atliekų, oro ir klimato kaitos švelninimo ir prisitaikymo srityse, tuo pačiu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užtikrinant suinteresuotųjų šalių įtraukimą ir skatinant koordinavimą ir bent vieno susijusio Sąjungos, nacionalinių ir privačių lėšų šaltinio įtraukimą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.</a:t>
            </a: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sz="2200" b="1" i="1" dirty="0">
                <a:solidFill>
                  <a:srgbClr val="000066"/>
                </a:solidFill>
                <a:latin typeface="Cambria" panose="02040503050406030204" pitchFamily="18" charset="0"/>
              </a:rPr>
              <a:t>Integruotas</a:t>
            </a:r>
            <a:r>
              <a:rPr lang="en-US" sz="2200" b="1" i="1" dirty="0">
                <a:solidFill>
                  <a:srgbClr val="000066"/>
                </a:solidFill>
                <a:latin typeface="Cambria" panose="02040503050406030204" pitchFamily="18" charset="0"/>
              </a:rPr>
              <a:t>is</a:t>
            </a:r>
            <a:r>
              <a:rPr lang="lt-LT" sz="2200" b="1" i="1" dirty="0">
                <a:solidFill>
                  <a:srgbClr val="000066"/>
                </a:solidFill>
                <a:latin typeface="Cambria" panose="02040503050406030204" pitchFamily="18" charset="0"/>
              </a:rPr>
              <a:t> projektas </a:t>
            </a:r>
            <a:r>
              <a:rPr lang="lt-LT" sz="2200" i="1" dirty="0">
                <a:solidFill>
                  <a:srgbClr val="000066"/>
                </a:solidFill>
                <a:latin typeface="Cambria" panose="02040503050406030204" pitchFamily="18" charset="0"/>
              </a:rPr>
              <a:t>Gamtos srityje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yra skirtas įgyvendinti Prioritetinių veiksmų bendrųjų priemonių programą (</a:t>
            </a:r>
            <a:r>
              <a:rPr lang="lt-LT" sz="2200" i="1" dirty="0">
                <a:solidFill>
                  <a:srgbClr val="000066"/>
                </a:solidFill>
                <a:latin typeface="Cambria" panose="02040503050406030204" pitchFamily="18" charset="0"/>
              </a:rPr>
              <a:t>angl. </a:t>
            </a:r>
            <a:r>
              <a:rPr lang="lt-LT" sz="2200" i="1" dirty="0" err="1">
                <a:solidFill>
                  <a:srgbClr val="000066"/>
                </a:solidFill>
                <a:latin typeface="Cambria" panose="02040503050406030204" pitchFamily="18" charset="0"/>
              </a:rPr>
              <a:t>Priority</a:t>
            </a:r>
            <a:r>
              <a:rPr lang="lt-LT" sz="2200" i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i="1" dirty="0" err="1">
                <a:solidFill>
                  <a:srgbClr val="000066"/>
                </a:solidFill>
                <a:latin typeface="Cambria" panose="02040503050406030204" pitchFamily="18" charset="0"/>
              </a:rPr>
              <a:t>Action</a:t>
            </a:r>
            <a:r>
              <a:rPr lang="lt-LT" sz="2200" i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i="1" dirty="0" err="1">
                <a:solidFill>
                  <a:srgbClr val="000066"/>
                </a:solidFill>
                <a:latin typeface="Cambria" panose="02040503050406030204" pitchFamily="18" charset="0"/>
              </a:rPr>
              <a:t>Framework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, toliau - PAF) - nacionalinį strateginį dokumentą Natura 2000 teritorijoms. PAF suderinamas su Europos Komisija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  <a:p>
            <a:r>
              <a:rPr lang="en-US" sz="22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lang="lt-LT" sz="2200" b="1" dirty="0">
              <a:solidFill>
                <a:srgbClr val="FF00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DB5A788-CBE8-4AC3-A606-72A52F31F7AF}"/>
              </a:ext>
            </a:extLst>
          </p:cNvPr>
          <p:cNvSpPr txBox="1">
            <a:spLocks/>
          </p:cNvSpPr>
          <p:nvPr/>
        </p:nvSpPr>
        <p:spPr>
          <a:xfrm>
            <a:off x="1331640" y="299695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t-LT" sz="24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E8D73C-E8EC-4104-9428-4D67DDB52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6" y="0"/>
            <a:ext cx="1062258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E9B7879A-7508-44F2-AED3-963AF7E1FA40}"/>
              </a:ext>
            </a:extLst>
          </p:cNvPr>
          <p:cNvSpPr txBox="1">
            <a:spLocks/>
          </p:cNvSpPr>
          <p:nvPr/>
        </p:nvSpPr>
        <p:spPr>
          <a:xfrm>
            <a:off x="1331640" y="11663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LIFE </a:t>
            </a:r>
            <a:r>
              <a:rPr lang="en-US" sz="2800" b="1" dirty="0" err="1">
                <a:solidFill>
                  <a:srgbClr val="5C8A00"/>
                </a:solidFill>
                <a:latin typeface="Cambria" panose="02040503050406030204" pitchFamily="18" charset="0"/>
              </a:rPr>
              <a:t>Integruotasis</a:t>
            </a:r>
            <a:r>
              <a:rPr lang="en-US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5C8A00"/>
                </a:solidFill>
                <a:latin typeface="Cambria" panose="02040503050406030204" pitchFamily="18" charset="0"/>
              </a:rPr>
              <a:t>projektas</a:t>
            </a:r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 – KAS TAI?</a:t>
            </a:r>
            <a:endParaRPr lang="en-US" sz="28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83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7FC350-77F8-4BC3-A5F7-135C940ABD57}"/>
              </a:ext>
            </a:extLst>
          </p:cNvPr>
          <p:cNvSpPr/>
          <p:nvPr/>
        </p:nvSpPr>
        <p:spPr>
          <a:xfrm>
            <a:off x="1241770" y="1010245"/>
            <a:ext cx="77227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Natura 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2000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įgyvendinimas per lėtas: trūksta institucinių pajėgumų, pvz., institucinėje struktūroje nėra specializuoto ekspertinio padalinio, todėl esame pernelyg priklausomi nuo išorinių mokslinių-taikomųjų konsultacinių paslaugų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Natura 2000 apsaugos aspektai yra silpnai integruoti į pagrindinius bioįvairovės būklę lemiančius ekonomikos sektorius (ypač žemės ir miškų ūkio, turizmo)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Efektyvus ES direktyvų įgyvendinimas reiškia būtinybę pereiti nuo ilgai vyravusios pasyvios gamtosaugos taktikos prie aktyvios gamtotvarkos, rūšių ir buveinių atkūrimo  ir bendradarbiavimo su kitais sektoriais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Ekspertinių žinių trūkumas nustatant Natura 2000 teritorijų būtinas apsaugos priemones ir pamatuojamus apsaugos tikslus</a:t>
            </a:r>
            <a:endParaRPr lang="en-US" sz="2200" b="1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17819C-5188-43B1-A146-5E9BA3567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06225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324" y="35712"/>
            <a:ext cx="84249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solidFill>
                  <a:srgbClr val="5C8A00"/>
                </a:solidFill>
                <a:latin typeface="Cambria" panose="02040503050406030204" pitchFamily="18" charset="0"/>
              </a:rPr>
              <a:t>„NATURA 2000 tinklo valdymo optimizavimas Lietuvoje“</a:t>
            </a:r>
          </a:p>
          <a:p>
            <a:pPr algn="ctr"/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KODĖL ?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884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940" y="5188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solidFill>
                  <a:srgbClr val="5C8A00"/>
                </a:solidFill>
                <a:latin typeface="Cambria" panose="02040503050406030204" pitchFamily="18" charset="0"/>
              </a:rPr>
              <a:t>Kur mes esame kurdami NATURA 2000 tinklą?</a:t>
            </a:r>
            <a:endParaRPr lang="lt-LT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0422"/>
            <a:ext cx="8867792" cy="6140946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7884368" y="1700808"/>
            <a:ext cx="1210860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>
                <a:solidFill>
                  <a:schemeClr val="tx1"/>
                </a:solidFill>
              </a:rPr>
              <a:t>Vietovė atitinkanti BAST kriterijus</a:t>
            </a:r>
          </a:p>
        </p:txBody>
      </p:sp>
      <p:sp>
        <p:nvSpPr>
          <p:cNvPr id="7" name="Left Arrow 6"/>
          <p:cNvSpPr/>
          <p:nvPr/>
        </p:nvSpPr>
        <p:spPr>
          <a:xfrm>
            <a:off x="7884368" y="4509120"/>
            <a:ext cx="1210860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>
                <a:solidFill>
                  <a:schemeClr val="tx1"/>
                </a:solidFill>
              </a:rPr>
              <a:t>BAST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3933056"/>
            <a:ext cx="1872208" cy="646331"/>
          </a:xfrm>
          <a:prstGeom prst="rect">
            <a:avLst/>
          </a:prstGeom>
          <a:solidFill>
            <a:srgbClr val="F8FCD4"/>
          </a:solidFill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Daugiausiai mes esame čia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9792" y="1916832"/>
            <a:ext cx="4248472" cy="646331"/>
          </a:xfrm>
          <a:prstGeom prst="rect">
            <a:avLst/>
          </a:prstGeom>
          <a:solidFill>
            <a:srgbClr val="F8FCD4"/>
          </a:solidFill>
        </p:spPr>
        <p:txBody>
          <a:bodyPr wrap="square" rtlCol="0">
            <a:spAutoFit/>
          </a:bodyPr>
          <a:lstStyle/>
          <a:p>
            <a:r>
              <a:rPr lang="lt-LT" b="1" dirty="0">
                <a:solidFill>
                  <a:srgbClr val="FF0000"/>
                </a:solidFill>
              </a:rPr>
              <a:t>Kai kurioms rūšims ir buveinėms saugoti LT pasiūlė NEPAKANKAMAI vietovių</a:t>
            </a:r>
          </a:p>
        </p:txBody>
      </p:sp>
    </p:spTree>
    <p:extLst>
      <p:ext uri="{BB962C8B-B14F-4D97-AF65-F5344CB8AC3E}">
        <p14:creationId xmlns:p14="http://schemas.microsoft.com/office/powerpoint/2010/main" val="201468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C4FDD-2161-4A18-8C06-6104C020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756" y="188640"/>
            <a:ext cx="5626968" cy="864096"/>
          </a:xfrm>
        </p:spPr>
        <p:txBody>
          <a:bodyPr>
            <a:normAutofit fontScale="90000"/>
          </a:bodyPr>
          <a:lstStyle/>
          <a:p>
            <a:r>
              <a:rPr lang="lt-LT" sz="3100" b="1" dirty="0">
                <a:solidFill>
                  <a:srgbClr val="5C8A00"/>
                </a:solidFill>
                <a:latin typeface="Cambria" panose="02040503050406030204" pitchFamily="18" charset="0"/>
                <a:ea typeface="+mn-ea"/>
                <a:cs typeface="+mn-cs"/>
              </a:rPr>
              <a:t>KO SIEKIAME?</a:t>
            </a:r>
            <a:br>
              <a:rPr lang="lt-LT" sz="3100" b="1" dirty="0">
                <a:solidFill>
                  <a:srgbClr val="5C8A0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lt-LT" sz="2400" b="1" dirty="0">
                <a:solidFill>
                  <a:srgbClr val="5C8A00"/>
                </a:solidFill>
                <a:latin typeface="Cambria" panose="02040503050406030204" pitchFamily="18" charset="0"/>
                <a:ea typeface="+mn-ea"/>
                <a:cs typeface="+mn-cs"/>
              </a:rPr>
              <a:t>Projekto tikslai</a:t>
            </a:r>
            <a:endParaRPr lang="lt-LT" sz="2300" b="1" dirty="0">
              <a:solidFill>
                <a:srgbClr val="5C8A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70ADF5-41DD-4427-B0CF-B6AB8BDCF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166018"/>
            <a:ext cx="7344816" cy="56473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(1)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Konkrečių apsaugos tikslų detalizavimas „</a:t>
            </a:r>
            <a:r>
              <a:rPr lang="lt-LT" sz="2200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2000“ tinklo teritorijoms nacionaliniu ir individualių vietovių lygiu, atitinkant nustatytus palankios apsaugos būklės kriterijus Bendrijos svarbos buveinėms ir rūšims</a:t>
            </a:r>
          </a:p>
          <a:p>
            <a:pPr marL="0" indent="0" algn="just">
              <a:buNone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(2)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Valdymo, stebėsenos ir analizės procesų efektyvumo didinimas, siekiant palankios Bendrijos svarbos buveinių ir rūšių apsaugos būklės</a:t>
            </a:r>
          </a:p>
          <a:p>
            <a:pPr algn="just">
              <a:buFont typeface="Arial" panose="020B0604020202020204" pitchFamily="34" charset="0"/>
              <a:buAutoNum type="arabicParenBoth"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(3)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Gamtos apsaugos priemonių integracijos ir įgyvendinimo kituose sektoriuose, ypač žemės ūkio, miškų bei turizmo, užtikrinimas</a:t>
            </a:r>
          </a:p>
          <a:p>
            <a:pPr marL="0" indent="0" algn="just">
              <a:buNone/>
            </a:pPr>
            <a:endParaRPr lang="lt-LT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(4)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Institucijų gebėjimų saugoti ir tvarkyti „</a:t>
            </a:r>
            <a:r>
              <a:rPr lang="lt-LT" sz="2200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2000“ tinklo teritorijas stiprinimas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11181F-5340-4FF7-BA08-3E4538846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88" y="0"/>
            <a:ext cx="10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E89D676-9270-43D6-A9F5-CF03C9A4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124744"/>
            <a:ext cx="7533992" cy="5256584"/>
          </a:xfrm>
        </p:spPr>
        <p:txBody>
          <a:bodyPr>
            <a:noAutofit/>
          </a:bodyPr>
          <a:lstStyle/>
          <a:p>
            <a:pPr algn="just"/>
            <a:r>
              <a:rPr lang="lt-LT" sz="2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Natura</a:t>
            </a: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 2000“ tinklas yra pilnai suformuotas. 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Visi  tinklo pakankamumo įvertinimo rezultatai – mokslinė išlyga (angl. „Sci.res“), vidutinis nepakankamumas (angl. IN MOD“) ir nedidelis nepakankamumas (angl. „IN MIN“) – yra išspręsti atlikus būtinus tyrimus ir įtraukiant į tinklą naujas vietoves ar papildant ankščiau įsteigtų duomenų formas.</a:t>
            </a:r>
            <a:endParaRPr lang="en-US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Natura 2000 apsaugos tikslai nustatyti nacionaliniu ir vietovių lygmeniu. 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Vietovių lygmeniu tikslai formuluojami SMART principu (angl., „</a:t>
            </a:r>
            <a:r>
              <a:rPr lang="en-US" sz="2000" i="1" dirty="0">
                <a:solidFill>
                  <a:srgbClr val="000066"/>
                </a:solidFill>
                <a:latin typeface="Cambria" panose="02040503050406030204" pitchFamily="18" charset="0"/>
              </a:rPr>
              <a:t>S-Specific, M-Measurable, R-Realistic, T-Timely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“, t.y. konkretu, išmatuojama, realu, apibrėžta laike). Nacionaliniu lygiu nustatyti rūšių ir buveinių palankios apsaugos būklės kriterijai</a:t>
            </a:r>
          </a:p>
          <a:p>
            <a:pPr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Visoms Natura 2000 tinklo teritorijoms įgyvendintos būtinos apsaugos priemonės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(įskaitant valdymo planus), rūšių ir buveinių apsaugos būklė stabiliai gerėja</a:t>
            </a:r>
            <a:endParaRPr lang="en-US" sz="2000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2DB1C7E-23F5-475D-A91F-A9EA39CF85F4}"/>
              </a:ext>
            </a:extLst>
          </p:cNvPr>
          <p:cNvSpPr txBox="1">
            <a:spLocks/>
          </p:cNvSpPr>
          <p:nvPr/>
        </p:nvSpPr>
        <p:spPr>
          <a:xfrm>
            <a:off x="1442130" y="11663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KO TIKIMĖS?</a:t>
            </a:r>
            <a:endParaRPr lang="en-US" sz="28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2F7829-92E4-4F2D-978A-F4CB93CDA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" y="0"/>
            <a:ext cx="10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E89D676-9270-43D6-A9F5-CF03C9A4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670" y="1052736"/>
            <a:ext cx="7347802" cy="5328592"/>
          </a:xfrm>
        </p:spPr>
        <p:txBody>
          <a:bodyPr>
            <a:noAutofit/>
          </a:bodyPr>
          <a:lstStyle/>
          <a:p>
            <a:pPr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Specifinės bioįvairovės saugojimo ir </a:t>
            </a:r>
            <a:r>
              <a:rPr lang="lt-LT" sz="2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inovatyvios</a:t>
            </a: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 agroaplinkosaugos schemos yra parengtos ir integruotos į Kaimo plėtros programą</a:t>
            </a:r>
            <a:r>
              <a:rPr lang="en-US" sz="2200" dirty="0">
                <a:solidFill>
                  <a:srgbClr val="000066"/>
                </a:solidFill>
                <a:latin typeface="Cambria" panose="02040503050406030204" pitchFamily="18" charset="0"/>
              </a:rPr>
              <a:t>.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Demonstruojamas sugebėjimas įgyvendinti paramos schemas, kai atlyginama už pasiektus rezultatus, ne už procesą</a:t>
            </a:r>
            <a:endParaRPr lang="en-US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Miškų ūkinės veiklos planavimas visiškai apima Natura 2000 tinklo apsaugos aspektus.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 Bioįvairovės ir Natura 2000 apsaugos aspektų planavimas yra standartinė miškotvarkos dalis</a:t>
            </a:r>
            <a:endParaRPr lang="en-US" sz="22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lvl="0"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Daugialypės socialinės–ekonominės Natura 2000 tinklo naudos yra pripažintos ir vertinamos vietos bendruomenių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  </a:t>
            </a:r>
          </a:p>
          <a:p>
            <a:pPr algn="just"/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Užtikrintas atsakingų institucijų Natura 2000 tinklo valdymo gebėjimų lygi</a:t>
            </a:r>
            <a:r>
              <a:rPr lang="lt-LT" sz="2200" dirty="0">
                <a:solidFill>
                  <a:srgbClr val="000066"/>
                </a:solidFill>
                <a:latin typeface="Cambria" panose="02040503050406030204" pitchFamily="18" charset="0"/>
              </a:rPr>
              <a:t>s </a:t>
            </a:r>
            <a:r>
              <a:rPr lang="lt-LT" sz="2000" dirty="0">
                <a:solidFill>
                  <a:srgbClr val="000066"/>
                </a:solidFill>
                <a:latin typeface="Cambria" panose="02040503050406030204" pitchFamily="18" charset="0"/>
              </a:rPr>
              <a:t>(įskaitant sisteminę rūšių ir buveinių apsaugos būklės stebėseną)</a:t>
            </a:r>
            <a:endParaRPr lang="en-US" sz="2000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2DB1C7E-23F5-475D-A91F-A9EA39CF85F4}"/>
              </a:ext>
            </a:extLst>
          </p:cNvPr>
          <p:cNvSpPr txBox="1">
            <a:spLocks/>
          </p:cNvSpPr>
          <p:nvPr/>
        </p:nvSpPr>
        <p:spPr>
          <a:xfrm>
            <a:off x="1442130" y="116632"/>
            <a:ext cx="75608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KO TIKIMĖS?</a:t>
            </a:r>
            <a:endParaRPr lang="en-US" sz="2800" b="1" dirty="0">
              <a:solidFill>
                <a:srgbClr val="669900"/>
              </a:solidFill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2F7829-92E4-4F2D-978A-F4CB93CDA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30" y="0"/>
            <a:ext cx="10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E89D676-9270-43D6-A9F5-CF03C9A45190}"/>
              </a:ext>
            </a:extLst>
          </p:cNvPr>
          <p:cNvSpPr txBox="1">
            <a:spLocks/>
          </p:cNvSpPr>
          <p:nvPr/>
        </p:nvSpPr>
        <p:spPr>
          <a:xfrm>
            <a:off x="1547664" y="1700808"/>
            <a:ext cx="6918448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just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bent 19 EB svarbos rūšių, t.y. 19% visų rūšių, kurios saugomos pagal Buveinių direktyvą ir  kurių būklė vertinama pagal jos 17 straipsnį</a:t>
            </a:r>
          </a:p>
          <a:p>
            <a:pPr marL="285750" lvl="1" algn="just">
              <a:buFont typeface="Arial" panose="020B0604020202020204" pitchFamily="34" charset="0"/>
              <a:buChar char="•"/>
            </a:pPr>
            <a:endParaRPr lang="lt-LT" sz="22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lvl="1" algn="just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bent 18 EB svarbos natūralių buveinių tipų, t.y. 33% visų buveinių tipų, kurie saugomi pagal Buveinių direktyvą ir  kurių būklė vertinama pagal jos 17 straipsnį</a:t>
            </a:r>
          </a:p>
          <a:p>
            <a:pPr marL="285750" lvl="1" algn="just">
              <a:buFont typeface="Arial" panose="020B0604020202020204" pitchFamily="34" charset="0"/>
              <a:buChar char="•"/>
            </a:pPr>
            <a:endParaRPr lang="lt-LT" sz="22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285750" lvl="1" algn="just">
              <a:buFont typeface="Arial" panose="020B0604020202020204" pitchFamily="34" charset="0"/>
              <a:buChar char="•"/>
            </a:pP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bent 32 paukščių rūšių populiacijų tendencijų pagerėjimas, </a:t>
            </a:r>
            <a:r>
              <a:rPr lang="lt-LT" sz="2200" b="1" dirty="0" err="1">
                <a:solidFill>
                  <a:srgbClr val="000066"/>
                </a:solidFill>
                <a:latin typeface="Cambria" panose="02040503050406030204" pitchFamily="18" charset="0"/>
              </a:rPr>
              <a:t>t.y</a:t>
            </a:r>
            <a:r>
              <a:rPr lang="lt-LT" sz="2200" b="1" dirty="0">
                <a:solidFill>
                  <a:srgbClr val="000066"/>
                </a:solidFill>
                <a:latin typeface="Cambria" panose="02040503050406030204" pitchFamily="18" charset="0"/>
              </a:rPr>
              <a:t>. 11% visų paukščių rūšių, kurie saugomi pagal Paukščių direktyvą ir  kurių būklė vertinama pagal jos 12 straipsnį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2DB1C7E-23F5-475D-A91F-A9EA39CF85F4}"/>
              </a:ext>
            </a:extLst>
          </p:cNvPr>
          <p:cNvSpPr txBox="1">
            <a:spLocks/>
          </p:cNvSpPr>
          <p:nvPr/>
        </p:nvSpPr>
        <p:spPr>
          <a:xfrm>
            <a:off x="1395356" y="188640"/>
            <a:ext cx="75608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Teigiami rūšių ir buveinių </a:t>
            </a:r>
          </a:p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apsaugos būklės pokyčiai skaičiais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2362AA-A16D-4230-AA4A-64ACDBC9F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" y="0"/>
            <a:ext cx="10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764704"/>
            <a:ext cx="7884368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lt-LT" sz="1800" i="1" dirty="0">
                <a:solidFill>
                  <a:srgbClr val="000066"/>
                </a:solidFill>
                <a:latin typeface="Cambria" panose="02040503050406030204" pitchFamily="18" charset="0"/>
              </a:rPr>
              <a:t>               </a:t>
            </a:r>
            <a:r>
              <a:rPr lang="lt-LT" sz="1800" b="1" i="1" dirty="0">
                <a:solidFill>
                  <a:srgbClr val="000066"/>
                </a:solidFill>
                <a:latin typeface="Cambria" panose="02040503050406030204" pitchFamily="18" charset="0"/>
              </a:rPr>
              <a:t>Projekto pradžia: 2018.01.01</a:t>
            </a:r>
          </a:p>
          <a:p>
            <a:pPr marL="0" indent="0" algn="just">
              <a:buNone/>
            </a:pPr>
            <a:r>
              <a:rPr lang="lt-LT" sz="1800" b="1" i="1" dirty="0">
                <a:solidFill>
                  <a:srgbClr val="000066"/>
                </a:solidFill>
                <a:latin typeface="Cambria" panose="02040503050406030204" pitchFamily="18" charset="0"/>
              </a:rPr>
              <a:t>               Projekto pabaiga: 2027.12.31</a:t>
            </a:r>
          </a:p>
          <a:p>
            <a:pPr marL="0" indent="0" algn="just">
              <a:buNone/>
            </a:pPr>
            <a:r>
              <a:rPr lang="lt-LT" sz="1800" b="1" i="1" dirty="0">
                <a:solidFill>
                  <a:srgbClr val="000066"/>
                </a:solidFill>
                <a:latin typeface="Cambria" panose="02040503050406030204" pitchFamily="18" charset="0"/>
              </a:rPr>
              <a:t>               Trukmė: 10 metų</a:t>
            </a:r>
          </a:p>
          <a:p>
            <a:pPr marL="0" indent="0" algn="just">
              <a:buNone/>
            </a:pPr>
            <a:r>
              <a:rPr lang="lt-LT" sz="1800" b="1" i="1" dirty="0">
                <a:solidFill>
                  <a:srgbClr val="000066"/>
                </a:solidFill>
                <a:latin typeface="Cambria" panose="02040503050406030204" pitchFamily="18" charset="0"/>
              </a:rPr>
              <a:t>               Fazės: 5 (1 fazės trukmė – 2 metai)</a:t>
            </a: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lt-LT" sz="1800" i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</a:p>
          <a:p>
            <a:pPr marL="0" indent="0" algn="just">
              <a:buNone/>
            </a:pPr>
            <a:endParaRPr lang="lt-LT" sz="18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lt-LT" sz="2200" i="1" dirty="0">
              <a:solidFill>
                <a:srgbClr val="00006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A89094F-7724-4AF0-94B7-D183515E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188640"/>
            <a:ext cx="6347048" cy="432048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rgbClr val="669900"/>
                </a:solidFill>
                <a:latin typeface="Cambria" panose="02040503050406030204" pitchFamily="18" charset="0"/>
                <a:ea typeface="+mn-ea"/>
                <a:cs typeface="+mn-cs"/>
              </a:rPr>
              <a:t>LAIKAS IR BIUDŽETAS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096A6CA-6A2E-44A1-B065-8289EBD10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911744"/>
              </p:ext>
            </p:extLst>
          </p:nvPr>
        </p:nvGraphicFramePr>
        <p:xfrm>
          <a:off x="2123728" y="3140968"/>
          <a:ext cx="6347048" cy="304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8026">
                  <a:extLst>
                    <a:ext uri="{9D8B030D-6E8A-4147-A177-3AD203B41FA5}">
                      <a16:colId xmlns:a16="http://schemas.microsoft.com/office/drawing/2014/main" xmlns="" val="3758589746"/>
                    </a:ext>
                  </a:extLst>
                </a:gridCol>
                <a:gridCol w="2509022">
                  <a:extLst>
                    <a:ext uri="{9D8B030D-6E8A-4147-A177-3AD203B41FA5}">
                      <a16:colId xmlns:a16="http://schemas.microsoft.com/office/drawing/2014/main" xmlns="" val="3143817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t-LT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</a:rPr>
                        <a:t>Biudžetas,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83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Bendra projekto vertė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17.000.044</a:t>
                      </a:r>
                      <a:endParaRPr lang="lt-LT" sz="2200" b="1" kern="1200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398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Europos Bendrijos lėšos</a:t>
                      </a:r>
                    </a:p>
                    <a:p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(60</a:t>
                      </a:r>
                      <a:r>
                        <a:rPr lang="en-US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viso projekto biudžeto)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10.200.026</a:t>
                      </a:r>
                      <a:endParaRPr lang="lt-LT" sz="2200" b="1" kern="1200" dirty="0">
                        <a:solidFill>
                          <a:srgbClr val="0000FF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4094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LR valstybės biudžeto prašomas bendrasis finansavimas</a:t>
                      </a:r>
                    </a:p>
                    <a:p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(40</a:t>
                      </a:r>
                      <a:r>
                        <a:rPr lang="en-US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lt-LT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viso projekto biudžeto</a:t>
                      </a:r>
                      <a:r>
                        <a:rPr lang="en-US" sz="2200" kern="1200" dirty="0">
                          <a:solidFill>
                            <a:srgbClr val="000066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lt-LT" sz="2200" kern="1200" dirty="0">
                        <a:solidFill>
                          <a:srgbClr val="000066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6CD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200" b="1" kern="1200" dirty="0">
                          <a:solidFill>
                            <a:srgbClr val="0000FF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6.800.018</a:t>
                      </a:r>
                    </a:p>
                  </a:txBody>
                  <a:tcPr>
                    <a:solidFill>
                      <a:srgbClr val="C6C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688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37668A-678B-4C79-BDA3-34805D645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9" y="0"/>
            <a:ext cx="10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7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9005</TotalTime>
  <Words>1171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KO SIEKIAME? Projekto tikslai</vt:lpstr>
      <vt:lpstr>PowerPoint Presentation</vt:lpstr>
      <vt:lpstr>PowerPoint Presentation</vt:lpstr>
      <vt:lpstr>PowerPoint Presentation</vt:lpstr>
      <vt:lpstr>LAIKAS IR BIUDŽETAS</vt:lpstr>
      <vt:lpstr>Projekto komanda - INSTITUCIJOS</vt:lpstr>
      <vt:lpstr>Projekto komanda - ŽMONĖS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PLANUOJAMA VEIKLA IR GALIMI REZULTATAI</dc:title>
  <dc:creator>Birutė Valatkienė</dc:creator>
  <cp:lastModifiedBy>Birutė Valatkienė</cp:lastModifiedBy>
  <cp:revision>281</cp:revision>
  <cp:lastPrinted>2018-04-04T06:27:24Z</cp:lastPrinted>
  <dcterms:created xsi:type="dcterms:W3CDTF">2016-01-14T07:22:28Z</dcterms:created>
  <dcterms:modified xsi:type="dcterms:W3CDTF">2018-04-04T18:00:52Z</dcterms:modified>
</cp:coreProperties>
</file>