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7" r:id="rId4"/>
    <p:sldId id="269" r:id="rId5"/>
    <p:sldId id="266" r:id="rId6"/>
    <p:sldId id="268" r:id="rId7"/>
    <p:sldId id="267" r:id="rId8"/>
    <p:sldId id="275" r:id="rId9"/>
    <p:sldId id="271" r:id="rId10"/>
    <p:sldId id="273" r:id="rId11"/>
    <p:sldId id="272" r:id="rId12"/>
    <p:sldId id="274" r:id="rId13"/>
    <p:sldId id="27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1236" y="78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C482-B96E-4136-B8F9-BA122C68B7F5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17ADA-B5F5-4F9F-918F-54CDFF1A4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872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17ADA-B5F5-4F9F-918F-54CDFF1A4904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628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28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55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208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909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456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916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849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3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801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79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674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02D5-AD61-464B-A964-02936BC7FAC6}" type="datetimeFigureOut">
              <a:rPr lang="lt-LT" smtClean="0"/>
              <a:t>2018.04.04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B7BB5-C817-4C52-A471-6620566AFD6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40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640960" cy="1470025"/>
          </a:xfrm>
        </p:spPr>
        <p:txBody>
          <a:bodyPr>
            <a:normAutofit/>
          </a:bodyPr>
          <a:lstStyle/>
          <a:p>
            <a:r>
              <a:rPr lang="lt-LT" sz="3600" b="1" dirty="0"/>
              <a:t>GAMTOTVARKOS IR MIŠKOTVARKOS INTEGRAVIMAS NATURA 2000 TERITORIJOSE</a:t>
            </a:r>
            <a:endParaRPr lang="lt-LT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694928"/>
          </a:xfrm>
        </p:spPr>
        <p:txBody>
          <a:bodyPr>
            <a:normAutofit/>
          </a:bodyPr>
          <a:lstStyle/>
          <a:p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G. </a:t>
            </a:r>
            <a:r>
              <a:rPr lang="en-US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Brazaitis</a:t>
            </a:r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V. </a:t>
            </a:r>
            <a:r>
              <a:rPr lang="en-US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Marozas</a:t>
            </a:r>
            <a:r>
              <a:rPr lang="en-US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lt-LT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Ž. Preikša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5" y="491904"/>
            <a:ext cx="955675" cy="62738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1905"/>
            <a:ext cx="1224136" cy="6273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41058" y="580497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2018-04-05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6237312"/>
            <a:ext cx="4130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chemeClr val="accent3">
                    <a:lumMod val="50000"/>
                  </a:schemeClr>
                </a:solidFill>
              </a:rPr>
              <a:t>LIFE-IP PAF-NATURALIT Nr. LIFE16IPE/LT/16</a:t>
            </a:r>
          </a:p>
        </p:txBody>
      </p:sp>
    </p:spTree>
    <p:extLst>
      <p:ext uri="{BB962C8B-B14F-4D97-AF65-F5344CB8AC3E}">
        <p14:creationId xmlns:p14="http://schemas.microsoft.com/office/powerpoint/2010/main" val="74755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2555773" y="1159315"/>
            <a:ext cx="6405094" cy="49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48429" y="1194436"/>
            <a:ext cx="4504011" cy="51419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925365" y="2045695"/>
            <a:ext cx="4100990" cy="38788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125893" y="3231168"/>
            <a:ext cx="3654717" cy="26933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143276" y="3471015"/>
            <a:ext cx="172218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lt-LT" altLang="lt-LT" sz="1600" dirty="0">
                <a:solidFill>
                  <a:srgbClr val="FF0000"/>
                </a:solidFill>
                <a:latin typeface="Calibri" pitchFamily="34" charset="0"/>
              </a:rPr>
              <a:t>Buveinių struktūros </a:t>
            </a:r>
            <a:endParaRPr kumimoji="0" lang="lt-LT" altLang="lt-L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770727" y="3697100"/>
            <a:ext cx="2333593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lt-LT" altLang="lt-LT" sz="1600" dirty="0">
                <a:solidFill>
                  <a:srgbClr val="FF0000"/>
                </a:solidFill>
                <a:latin typeface="Calibri" pitchFamily="34" charset="0"/>
              </a:rPr>
              <a:t>kokybinių </a:t>
            </a:r>
            <a:r>
              <a:rPr kumimoji="0" lang="lt-LT" altLang="lt-LT" sz="16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savybių ir funkcijų</a:t>
            </a:r>
            <a:endParaRPr kumimoji="0" lang="lt-LT" altLang="lt-L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05996" y="3934981"/>
            <a:ext cx="92203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įvertinimas</a:t>
            </a:r>
            <a:endParaRPr kumimoji="0" lang="lt-LT" altLang="lt-L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180940" y="4393049"/>
            <a:ext cx="3570181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lt-LT" altLang="lt-LT" sz="1600" dirty="0">
                <a:solidFill>
                  <a:srgbClr val="FF0000"/>
                </a:solidFill>
                <a:latin typeface="Calibri" pitchFamily="34" charset="0"/>
              </a:rPr>
              <a:t>NATURA 2000 teritorijų tvarkymo rezultatų</a:t>
            </a:r>
            <a:endParaRPr kumimoji="0" lang="lt-LT" altLang="lt-L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7212" y="4638794"/>
            <a:ext cx="285653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lt-LT" altLang="lt-LT" sz="1600" dirty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r </a:t>
            </a:r>
            <a:r>
              <a:rPr lang="lt-LT" altLang="lt-LT" sz="1600" dirty="0">
                <a:solidFill>
                  <a:srgbClr val="FF0000"/>
                </a:solidFill>
                <a:latin typeface="Calibri" pitchFamily="34" charset="0"/>
              </a:rPr>
              <a:t>ankstesnės patirties įvertinimas</a:t>
            </a:r>
            <a:endParaRPr lang="lt-LT" altLang="lt-LT" sz="2400" dirty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876889" y="4915994"/>
            <a:ext cx="1305397" cy="2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483697" y="5098828"/>
            <a:ext cx="2941074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Geriausios</a:t>
            </a:r>
            <a:r>
              <a:rPr kumimoji="0" lang="lt-LT" altLang="lt-LT" sz="16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lt-LT" altLang="lt-LT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gamtotvarkinės</a:t>
            </a: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patirties</a:t>
            </a:r>
            <a:endParaRPr kumimoji="0" lang="lt-LT" altLang="lt-L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707817" y="5322947"/>
            <a:ext cx="2524291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Iš kt. Europos šalių perėmimas</a:t>
            </a:r>
            <a:endParaRPr kumimoji="0" lang="lt-LT" altLang="lt-L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294655" y="2364180"/>
            <a:ext cx="1362409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Demonstracinių </a:t>
            </a:r>
            <a:endParaRPr kumimoji="0" lang="lt-LT" altLang="lt-L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715680" y="2609925"/>
            <a:ext cx="2551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priemonių </a:t>
            </a:r>
            <a:r>
              <a:rPr lang="lt-LT" altLang="lt-LT" sz="1600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zūkijos </a:t>
            </a:r>
            <a:r>
              <a:rPr kumimoji="0" lang="lt-LT" altLang="lt-LT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nac</a:t>
            </a: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. parke </a:t>
            </a:r>
            <a:endParaRPr kumimoji="0" lang="lt-LT" altLang="lt-L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4122634" y="2855670"/>
            <a:ext cx="21468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altLang="lt-LT" sz="1600" dirty="0">
                <a:solidFill>
                  <a:srgbClr val="FF0000"/>
                </a:solidFill>
                <a:latin typeface="Calibri" pitchFamily="34" charset="0"/>
              </a:rPr>
              <a:t>į</a:t>
            </a:r>
            <a:r>
              <a:rPr kumimoji="0" lang="lt-LT" altLang="lt-L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gyvendinimas (C.2 veikla)</a:t>
            </a:r>
            <a:endParaRPr kumimoji="0" lang="lt-LT" altLang="lt-L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554472" y="1241619"/>
            <a:ext cx="276807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METODINIŲ REKOMENDACIJŲ IR</a:t>
            </a:r>
            <a:endParaRPr kumimoji="0" lang="lt-LT" altLang="lt-L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3222225" y="1485397"/>
            <a:ext cx="3560351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MIŠKOTVARKOS PLANAVIMO STANDARTŲ</a:t>
            </a:r>
            <a:endParaRPr kumimoji="0" lang="lt-LT" altLang="lt-L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7427419" y="1175043"/>
            <a:ext cx="1608154" cy="5161337"/>
          </a:xfrm>
          <a:prstGeom prst="rect">
            <a:avLst/>
          </a:prstGeom>
          <a:gradFill>
            <a:gsLst>
              <a:gs pos="225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75000"/>
                </a:schemeClr>
              </a:gs>
              <a:gs pos="45000">
                <a:schemeClr val="accent1">
                  <a:lumMod val="75000"/>
                </a:schemeClr>
              </a:gs>
              <a:gs pos="70000">
                <a:srgbClr val="FFFF00"/>
              </a:gs>
              <a:gs pos="100000">
                <a:srgbClr val="FF0000"/>
              </a:gs>
            </a:gsLst>
            <a:lin ang="5400000" scaled="0"/>
          </a:gradFill>
          <a:ln w="6350" cap="flat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b="1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761632" y="3091851"/>
            <a:ext cx="11044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Nacionalinio</a:t>
            </a:r>
            <a:r>
              <a:rPr kumimoji="0" lang="lt-LT" altLang="lt-L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lt-LT" altLang="lt-LT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7789155" y="3353324"/>
            <a:ext cx="7049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altLang="lt-LT" sz="1600" b="1" dirty="0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kumimoji="0" lang="lt-LT" altLang="lt-L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ygmens</a:t>
            </a:r>
            <a:endParaRPr kumimoji="0" lang="lt-LT" altLang="lt-LT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8675803" y="3353324"/>
            <a:ext cx="180868" cy="3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761632" y="3616762"/>
            <a:ext cx="10533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įvairiapusės </a:t>
            </a:r>
            <a:endParaRPr kumimoji="0" lang="lt-LT" altLang="lt-LT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7761632" y="3890030"/>
            <a:ext cx="11062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konsultacijos</a:t>
            </a:r>
            <a:endParaRPr kumimoji="0" lang="lt-LT" altLang="lt-LT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719674" y="1426685"/>
            <a:ext cx="1069482" cy="367634"/>
          </a:xfrm>
          <a:custGeom>
            <a:avLst/>
            <a:gdLst>
              <a:gd name="T0" fmla="*/ 0 w 544"/>
              <a:gd name="T1" fmla="*/ 93 h 187"/>
              <a:gd name="T2" fmla="*/ 93 w 544"/>
              <a:gd name="T3" fmla="*/ 0 h 187"/>
              <a:gd name="T4" fmla="*/ 93 w 544"/>
              <a:gd name="T5" fmla="*/ 46 h 187"/>
              <a:gd name="T6" fmla="*/ 450 w 544"/>
              <a:gd name="T7" fmla="*/ 46 h 187"/>
              <a:gd name="T8" fmla="*/ 450 w 544"/>
              <a:gd name="T9" fmla="*/ 0 h 187"/>
              <a:gd name="T10" fmla="*/ 544 w 544"/>
              <a:gd name="T11" fmla="*/ 93 h 187"/>
              <a:gd name="T12" fmla="*/ 450 w 544"/>
              <a:gd name="T13" fmla="*/ 187 h 187"/>
              <a:gd name="T14" fmla="*/ 450 w 544"/>
              <a:gd name="T15" fmla="*/ 140 h 187"/>
              <a:gd name="T16" fmla="*/ 93 w 544"/>
              <a:gd name="T17" fmla="*/ 140 h 187"/>
              <a:gd name="T18" fmla="*/ 93 w 544"/>
              <a:gd name="T19" fmla="*/ 187 h 187"/>
              <a:gd name="T20" fmla="*/ 0 w 544"/>
              <a:gd name="T21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187">
                <a:moveTo>
                  <a:pt x="0" y="93"/>
                </a:moveTo>
                <a:lnTo>
                  <a:pt x="93" y="0"/>
                </a:lnTo>
                <a:lnTo>
                  <a:pt x="93" y="46"/>
                </a:lnTo>
                <a:lnTo>
                  <a:pt x="450" y="46"/>
                </a:lnTo>
                <a:lnTo>
                  <a:pt x="450" y="0"/>
                </a:lnTo>
                <a:lnTo>
                  <a:pt x="544" y="93"/>
                </a:lnTo>
                <a:lnTo>
                  <a:pt x="450" y="187"/>
                </a:lnTo>
                <a:lnTo>
                  <a:pt x="450" y="140"/>
                </a:lnTo>
                <a:lnTo>
                  <a:pt x="93" y="140"/>
                </a:lnTo>
                <a:lnTo>
                  <a:pt x="93" y="187"/>
                </a:lnTo>
                <a:lnTo>
                  <a:pt x="0" y="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" name="Rectangle 1"/>
          <p:cNvSpPr/>
          <p:nvPr/>
        </p:nvSpPr>
        <p:spPr>
          <a:xfrm>
            <a:off x="4384211" y="1653891"/>
            <a:ext cx="1342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altLang="lt-LT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PARENGIMAS</a:t>
            </a:r>
            <a:endParaRPr lang="lt-LT" sz="1600" dirty="0"/>
          </a:p>
        </p:txBody>
      </p:sp>
      <p:sp>
        <p:nvSpPr>
          <p:cNvPr id="51" name="Freeform 38"/>
          <p:cNvSpPr>
            <a:spLocks/>
          </p:cNvSpPr>
          <p:nvPr/>
        </p:nvSpPr>
        <p:spPr bwMode="auto">
          <a:xfrm>
            <a:off x="6721538" y="2613322"/>
            <a:ext cx="1069482" cy="367634"/>
          </a:xfrm>
          <a:custGeom>
            <a:avLst/>
            <a:gdLst>
              <a:gd name="T0" fmla="*/ 0 w 544"/>
              <a:gd name="T1" fmla="*/ 93 h 187"/>
              <a:gd name="T2" fmla="*/ 93 w 544"/>
              <a:gd name="T3" fmla="*/ 0 h 187"/>
              <a:gd name="T4" fmla="*/ 93 w 544"/>
              <a:gd name="T5" fmla="*/ 46 h 187"/>
              <a:gd name="T6" fmla="*/ 450 w 544"/>
              <a:gd name="T7" fmla="*/ 46 h 187"/>
              <a:gd name="T8" fmla="*/ 450 w 544"/>
              <a:gd name="T9" fmla="*/ 0 h 187"/>
              <a:gd name="T10" fmla="*/ 544 w 544"/>
              <a:gd name="T11" fmla="*/ 93 h 187"/>
              <a:gd name="T12" fmla="*/ 450 w 544"/>
              <a:gd name="T13" fmla="*/ 187 h 187"/>
              <a:gd name="T14" fmla="*/ 450 w 544"/>
              <a:gd name="T15" fmla="*/ 140 h 187"/>
              <a:gd name="T16" fmla="*/ 93 w 544"/>
              <a:gd name="T17" fmla="*/ 140 h 187"/>
              <a:gd name="T18" fmla="*/ 93 w 544"/>
              <a:gd name="T19" fmla="*/ 187 h 187"/>
              <a:gd name="T20" fmla="*/ 0 w 544"/>
              <a:gd name="T21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187">
                <a:moveTo>
                  <a:pt x="0" y="93"/>
                </a:moveTo>
                <a:lnTo>
                  <a:pt x="93" y="0"/>
                </a:lnTo>
                <a:lnTo>
                  <a:pt x="93" y="46"/>
                </a:lnTo>
                <a:lnTo>
                  <a:pt x="450" y="46"/>
                </a:lnTo>
                <a:lnTo>
                  <a:pt x="450" y="0"/>
                </a:lnTo>
                <a:lnTo>
                  <a:pt x="544" y="93"/>
                </a:lnTo>
                <a:lnTo>
                  <a:pt x="450" y="187"/>
                </a:lnTo>
                <a:lnTo>
                  <a:pt x="450" y="140"/>
                </a:lnTo>
                <a:lnTo>
                  <a:pt x="93" y="140"/>
                </a:lnTo>
                <a:lnTo>
                  <a:pt x="93" y="187"/>
                </a:lnTo>
                <a:lnTo>
                  <a:pt x="0" y="9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2" name="Freeform 38"/>
          <p:cNvSpPr>
            <a:spLocks/>
          </p:cNvSpPr>
          <p:nvPr/>
        </p:nvSpPr>
        <p:spPr bwMode="auto">
          <a:xfrm>
            <a:off x="6721538" y="3719975"/>
            <a:ext cx="1069482" cy="367634"/>
          </a:xfrm>
          <a:custGeom>
            <a:avLst/>
            <a:gdLst>
              <a:gd name="T0" fmla="*/ 0 w 544"/>
              <a:gd name="T1" fmla="*/ 93 h 187"/>
              <a:gd name="T2" fmla="*/ 93 w 544"/>
              <a:gd name="T3" fmla="*/ 0 h 187"/>
              <a:gd name="T4" fmla="*/ 93 w 544"/>
              <a:gd name="T5" fmla="*/ 46 h 187"/>
              <a:gd name="T6" fmla="*/ 450 w 544"/>
              <a:gd name="T7" fmla="*/ 46 h 187"/>
              <a:gd name="T8" fmla="*/ 450 w 544"/>
              <a:gd name="T9" fmla="*/ 0 h 187"/>
              <a:gd name="T10" fmla="*/ 544 w 544"/>
              <a:gd name="T11" fmla="*/ 93 h 187"/>
              <a:gd name="T12" fmla="*/ 450 w 544"/>
              <a:gd name="T13" fmla="*/ 187 h 187"/>
              <a:gd name="T14" fmla="*/ 450 w 544"/>
              <a:gd name="T15" fmla="*/ 140 h 187"/>
              <a:gd name="T16" fmla="*/ 93 w 544"/>
              <a:gd name="T17" fmla="*/ 140 h 187"/>
              <a:gd name="T18" fmla="*/ 93 w 544"/>
              <a:gd name="T19" fmla="*/ 187 h 187"/>
              <a:gd name="T20" fmla="*/ 0 w 544"/>
              <a:gd name="T21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187">
                <a:moveTo>
                  <a:pt x="0" y="93"/>
                </a:moveTo>
                <a:lnTo>
                  <a:pt x="93" y="0"/>
                </a:lnTo>
                <a:lnTo>
                  <a:pt x="93" y="46"/>
                </a:lnTo>
                <a:lnTo>
                  <a:pt x="450" y="46"/>
                </a:lnTo>
                <a:lnTo>
                  <a:pt x="450" y="0"/>
                </a:lnTo>
                <a:lnTo>
                  <a:pt x="544" y="93"/>
                </a:lnTo>
                <a:lnTo>
                  <a:pt x="450" y="187"/>
                </a:lnTo>
                <a:lnTo>
                  <a:pt x="450" y="140"/>
                </a:lnTo>
                <a:lnTo>
                  <a:pt x="93" y="140"/>
                </a:lnTo>
                <a:lnTo>
                  <a:pt x="93" y="187"/>
                </a:lnTo>
                <a:lnTo>
                  <a:pt x="0" y="9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3" name="Freeform 38"/>
          <p:cNvSpPr>
            <a:spLocks/>
          </p:cNvSpPr>
          <p:nvPr/>
        </p:nvSpPr>
        <p:spPr bwMode="auto">
          <a:xfrm>
            <a:off x="6721538" y="4514998"/>
            <a:ext cx="1069482" cy="367634"/>
          </a:xfrm>
          <a:custGeom>
            <a:avLst/>
            <a:gdLst>
              <a:gd name="T0" fmla="*/ 0 w 544"/>
              <a:gd name="T1" fmla="*/ 93 h 187"/>
              <a:gd name="T2" fmla="*/ 93 w 544"/>
              <a:gd name="T3" fmla="*/ 0 h 187"/>
              <a:gd name="T4" fmla="*/ 93 w 544"/>
              <a:gd name="T5" fmla="*/ 46 h 187"/>
              <a:gd name="T6" fmla="*/ 450 w 544"/>
              <a:gd name="T7" fmla="*/ 46 h 187"/>
              <a:gd name="T8" fmla="*/ 450 w 544"/>
              <a:gd name="T9" fmla="*/ 0 h 187"/>
              <a:gd name="T10" fmla="*/ 544 w 544"/>
              <a:gd name="T11" fmla="*/ 93 h 187"/>
              <a:gd name="T12" fmla="*/ 450 w 544"/>
              <a:gd name="T13" fmla="*/ 187 h 187"/>
              <a:gd name="T14" fmla="*/ 450 w 544"/>
              <a:gd name="T15" fmla="*/ 140 h 187"/>
              <a:gd name="T16" fmla="*/ 93 w 544"/>
              <a:gd name="T17" fmla="*/ 140 h 187"/>
              <a:gd name="T18" fmla="*/ 93 w 544"/>
              <a:gd name="T19" fmla="*/ 187 h 187"/>
              <a:gd name="T20" fmla="*/ 0 w 544"/>
              <a:gd name="T21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187">
                <a:moveTo>
                  <a:pt x="0" y="93"/>
                </a:moveTo>
                <a:lnTo>
                  <a:pt x="93" y="0"/>
                </a:lnTo>
                <a:lnTo>
                  <a:pt x="93" y="46"/>
                </a:lnTo>
                <a:lnTo>
                  <a:pt x="450" y="46"/>
                </a:lnTo>
                <a:lnTo>
                  <a:pt x="450" y="0"/>
                </a:lnTo>
                <a:lnTo>
                  <a:pt x="544" y="93"/>
                </a:lnTo>
                <a:lnTo>
                  <a:pt x="450" y="187"/>
                </a:lnTo>
                <a:lnTo>
                  <a:pt x="450" y="140"/>
                </a:lnTo>
                <a:lnTo>
                  <a:pt x="93" y="140"/>
                </a:lnTo>
                <a:lnTo>
                  <a:pt x="93" y="187"/>
                </a:lnTo>
                <a:lnTo>
                  <a:pt x="0" y="9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4" name="Freeform 38"/>
          <p:cNvSpPr>
            <a:spLocks/>
          </p:cNvSpPr>
          <p:nvPr/>
        </p:nvSpPr>
        <p:spPr bwMode="auto">
          <a:xfrm>
            <a:off x="6721538" y="5222950"/>
            <a:ext cx="1069482" cy="367634"/>
          </a:xfrm>
          <a:custGeom>
            <a:avLst/>
            <a:gdLst>
              <a:gd name="T0" fmla="*/ 0 w 544"/>
              <a:gd name="T1" fmla="*/ 93 h 187"/>
              <a:gd name="T2" fmla="*/ 93 w 544"/>
              <a:gd name="T3" fmla="*/ 0 h 187"/>
              <a:gd name="T4" fmla="*/ 93 w 544"/>
              <a:gd name="T5" fmla="*/ 46 h 187"/>
              <a:gd name="T6" fmla="*/ 450 w 544"/>
              <a:gd name="T7" fmla="*/ 46 h 187"/>
              <a:gd name="T8" fmla="*/ 450 w 544"/>
              <a:gd name="T9" fmla="*/ 0 h 187"/>
              <a:gd name="T10" fmla="*/ 544 w 544"/>
              <a:gd name="T11" fmla="*/ 93 h 187"/>
              <a:gd name="T12" fmla="*/ 450 w 544"/>
              <a:gd name="T13" fmla="*/ 187 h 187"/>
              <a:gd name="T14" fmla="*/ 450 w 544"/>
              <a:gd name="T15" fmla="*/ 140 h 187"/>
              <a:gd name="T16" fmla="*/ 93 w 544"/>
              <a:gd name="T17" fmla="*/ 140 h 187"/>
              <a:gd name="T18" fmla="*/ 93 w 544"/>
              <a:gd name="T19" fmla="*/ 187 h 187"/>
              <a:gd name="T20" fmla="*/ 0 w 544"/>
              <a:gd name="T21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4" h="187">
                <a:moveTo>
                  <a:pt x="0" y="93"/>
                </a:moveTo>
                <a:lnTo>
                  <a:pt x="93" y="0"/>
                </a:lnTo>
                <a:lnTo>
                  <a:pt x="93" y="46"/>
                </a:lnTo>
                <a:lnTo>
                  <a:pt x="450" y="46"/>
                </a:lnTo>
                <a:lnTo>
                  <a:pt x="450" y="0"/>
                </a:lnTo>
                <a:lnTo>
                  <a:pt x="544" y="93"/>
                </a:lnTo>
                <a:lnTo>
                  <a:pt x="450" y="187"/>
                </a:lnTo>
                <a:lnTo>
                  <a:pt x="450" y="140"/>
                </a:lnTo>
                <a:lnTo>
                  <a:pt x="93" y="140"/>
                </a:lnTo>
                <a:lnTo>
                  <a:pt x="93" y="187"/>
                </a:lnTo>
                <a:lnTo>
                  <a:pt x="0" y="9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107502" y="1224191"/>
            <a:ext cx="2543703" cy="511218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6350" cap="flat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lt-LT" sz="1600" b="1" dirty="0">
                <a:solidFill>
                  <a:schemeClr val="bg1"/>
                </a:solidFill>
              </a:rPr>
              <a:t>DZŪKIJOS NAC. PARKO TERITORIJOJE (C.2):</a:t>
            </a:r>
          </a:p>
          <a:p>
            <a:pPr algn="ctr"/>
            <a:r>
              <a:rPr lang="lt-LT" sz="1600" b="1" dirty="0">
                <a:solidFill>
                  <a:schemeClr val="bg1"/>
                </a:solidFill>
              </a:rPr>
              <a:t>Atliktos </a:t>
            </a:r>
            <a:r>
              <a:rPr lang="lt-LT" sz="1600" b="1" dirty="0" err="1">
                <a:solidFill>
                  <a:schemeClr val="bg1"/>
                </a:solidFill>
              </a:rPr>
              <a:t>gamtotvarkos</a:t>
            </a:r>
            <a:r>
              <a:rPr lang="lt-LT" sz="1600" b="1" dirty="0">
                <a:solidFill>
                  <a:schemeClr val="bg1"/>
                </a:solidFill>
              </a:rPr>
              <a:t> priemonės apims:</a:t>
            </a:r>
          </a:p>
          <a:p>
            <a:r>
              <a:rPr lang="lt-LT" sz="1600" b="1" dirty="0">
                <a:solidFill>
                  <a:srgbClr val="FFFF00"/>
                </a:solidFill>
              </a:rPr>
              <a:t>- </a:t>
            </a:r>
            <a:r>
              <a:rPr lang="en-US" sz="1600" b="1" dirty="0">
                <a:solidFill>
                  <a:srgbClr val="FFFF00"/>
                </a:solidFill>
              </a:rPr>
              <a:t>2330 </a:t>
            </a:r>
            <a:r>
              <a:rPr lang="lt-LT" sz="1600" b="1" dirty="0">
                <a:solidFill>
                  <a:srgbClr val="FFFF00"/>
                </a:solidFill>
              </a:rPr>
              <a:t>Žemynines kopas</a:t>
            </a:r>
          </a:p>
          <a:p>
            <a:r>
              <a:rPr lang="lt-LT" sz="1600" b="1" dirty="0">
                <a:solidFill>
                  <a:srgbClr val="FFFF00"/>
                </a:solidFill>
              </a:rPr>
              <a:t>- </a:t>
            </a:r>
            <a:r>
              <a:rPr lang="en-US" sz="1600" b="1" dirty="0">
                <a:solidFill>
                  <a:srgbClr val="FFFF00"/>
                </a:solidFill>
              </a:rPr>
              <a:t>9010 </a:t>
            </a:r>
            <a:r>
              <a:rPr lang="lt-LT" sz="1600" b="1" dirty="0">
                <a:solidFill>
                  <a:srgbClr val="FFFF00"/>
                </a:solidFill>
              </a:rPr>
              <a:t>Vakarų taigą</a:t>
            </a:r>
          </a:p>
          <a:p>
            <a:r>
              <a:rPr lang="lt-LT" sz="1600" b="1" dirty="0">
                <a:solidFill>
                  <a:srgbClr val="FFFF00"/>
                </a:solidFill>
              </a:rPr>
              <a:t>- </a:t>
            </a:r>
            <a:r>
              <a:rPr lang="en-US" sz="1600" b="1" dirty="0">
                <a:solidFill>
                  <a:srgbClr val="FFFF00"/>
                </a:solidFill>
              </a:rPr>
              <a:t>91T0 K</a:t>
            </a:r>
            <a:r>
              <a:rPr lang="lt-LT" sz="1600" b="1" dirty="0" err="1">
                <a:solidFill>
                  <a:srgbClr val="FFFF00"/>
                </a:solidFill>
              </a:rPr>
              <a:t>erpinius</a:t>
            </a:r>
            <a:r>
              <a:rPr lang="lt-LT" sz="1600" b="1" dirty="0">
                <a:solidFill>
                  <a:srgbClr val="FFFF00"/>
                </a:solidFill>
              </a:rPr>
              <a:t> pušynus.</a:t>
            </a:r>
          </a:p>
          <a:p>
            <a:pPr>
              <a:spcBef>
                <a:spcPts val="600"/>
              </a:spcBef>
            </a:pPr>
            <a:r>
              <a:rPr lang="lt-LT" sz="1600" b="1" dirty="0">
                <a:solidFill>
                  <a:srgbClr val="FFFF00"/>
                </a:solidFill>
              </a:rPr>
              <a:t>Bus pagerinti upių migraciniai koridoriai ir buveinės; retų rūšių gyvenamoji aplinka: </a:t>
            </a:r>
            <a:r>
              <a:rPr lang="lt-LT" sz="1600" b="1" i="1" dirty="0" err="1">
                <a:solidFill>
                  <a:srgbClr val="FFFF00"/>
                </a:solidFill>
              </a:rPr>
              <a:t>Pulsatilla</a:t>
            </a:r>
            <a:r>
              <a:rPr lang="lt-LT" sz="1600" b="1" i="1" dirty="0">
                <a:solidFill>
                  <a:srgbClr val="FFFF00"/>
                </a:solidFill>
              </a:rPr>
              <a:t> </a:t>
            </a:r>
            <a:r>
              <a:rPr lang="lt-LT" sz="1600" b="1" i="1" dirty="0" err="1">
                <a:solidFill>
                  <a:srgbClr val="FFFF00"/>
                </a:solidFill>
              </a:rPr>
              <a:t>patens</a:t>
            </a:r>
            <a:r>
              <a:rPr lang="lt-LT" sz="1600" b="1" i="1" dirty="0">
                <a:solidFill>
                  <a:srgbClr val="FFFF00"/>
                </a:solidFill>
              </a:rPr>
              <a:t>, </a:t>
            </a:r>
          </a:p>
          <a:p>
            <a:r>
              <a:rPr lang="lt-LT" sz="1600" b="1" i="1" dirty="0" err="1">
                <a:solidFill>
                  <a:srgbClr val="FFFF00"/>
                </a:solidFill>
              </a:rPr>
              <a:t>Dianthus</a:t>
            </a:r>
            <a:r>
              <a:rPr lang="lt-LT" sz="1600" b="1" i="1" dirty="0">
                <a:solidFill>
                  <a:srgbClr val="FFFF00"/>
                </a:solidFill>
              </a:rPr>
              <a:t> </a:t>
            </a:r>
            <a:r>
              <a:rPr lang="lt-LT" sz="1600" b="1" i="1" dirty="0" err="1">
                <a:solidFill>
                  <a:srgbClr val="FFFF00"/>
                </a:solidFill>
              </a:rPr>
              <a:t>arenarius</a:t>
            </a:r>
            <a:r>
              <a:rPr lang="lt-LT" sz="1600" b="1" i="1" dirty="0">
                <a:solidFill>
                  <a:srgbClr val="FFFF00"/>
                </a:solidFill>
              </a:rPr>
              <a:t>, </a:t>
            </a:r>
            <a:r>
              <a:rPr lang="lt-LT" sz="1600" b="1" i="1" dirty="0" err="1">
                <a:solidFill>
                  <a:srgbClr val="FFFF00"/>
                </a:solidFill>
              </a:rPr>
              <a:t>Aegolius</a:t>
            </a:r>
            <a:r>
              <a:rPr lang="lt-LT" sz="1600" b="1" i="1" dirty="0">
                <a:solidFill>
                  <a:srgbClr val="FFFF00"/>
                </a:solidFill>
              </a:rPr>
              <a:t> </a:t>
            </a:r>
            <a:r>
              <a:rPr lang="lt-LT" sz="1600" b="1" i="1" dirty="0" err="1">
                <a:solidFill>
                  <a:srgbClr val="FFFF00"/>
                </a:solidFill>
              </a:rPr>
              <a:t>funereus</a:t>
            </a:r>
            <a:r>
              <a:rPr lang="lt-LT" sz="1600" b="1" i="1" dirty="0">
                <a:solidFill>
                  <a:srgbClr val="FFFF00"/>
                </a:solidFill>
              </a:rPr>
              <a:t>, </a:t>
            </a:r>
            <a:r>
              <a:rPr lang="lt-LT" sz="1600" b="1" i="1" dirty="0" err="1">
                <a:solidFill>
                  <a:srgbClr val="FFFF00"/>
                </a:solidFill>
              </a:rPr>
              <a:t>Caprimulgus</a:t>
            </a:r>
            <a:r>
              <a:rPr lang="lt-LT" sz="1600" b="1" i="1" dirty="0">
                <a:solidFill>
                  <a:srgbClr val="FFFF00"/>
                </a:solidFill>
              </a:rPr>
              <a:t> </a:t>
            </a:r>
            <a:r>
              <a:rPr lang="lt-LT" sz="1600" b="1" i="1" dirty="0" err="1">
                <a:solidFill>
                  <a:srgbClr val="FFFF00"/>
                </a:solidFill>
              </a:rPr>
              <a:t>europaeus</a:t>
            </a:r>
            <a:r>
              <a:rPr lang="lt-LT" sz="1600" b="1" i="1" dirty="0">
                <a:solidFill>
                  <a:srgbClr val="FFFF00"/>
                </a:solidFill>
              </a:rPr>
              <a:t>, </a:t>
            </a:r>
            <a:r>
              <a:rPr lang="lt-LT" sz="1600" b="1" i="1" dirty="0" err="1">
                <a:solidFill>
                  <a:srgbClr val="FFFF00"/>
                </a:solidFill>
              </a:rPr>
              <a:t>Coracias</a:t>
            </a:r>
            <a:r>
              <a:rPr lang="lt-LT" sz="1600" b="1" i="1" dirty="0">
                <a:solidFill>
                  <a:srgbClr val="FFFF00"/>
                </a:solidFill>
              </a:rPr>
              <a:t> </a:t>
            </a:r>
            <a:r>
              <a:rPr lang="lt-LT" sz="1600" b="1" i="1" dirty="0" err="1">
                <a:solidFill>
                  <a:srgbClr val="FFFF00"/>
                </a:solidFill>
              </a:rPr>
              <a:t>garrulus</a:t>
            </a:r>
            <a:r>
              <a:rPr lang="lt-LT" sz="1600" b="1" i="1" dirty="0">
                <a:solidFill>
                  <a:srgbClr val="FFFF00"/>
                </a:solidFill>
              </a:rPr>
              <a:t>, </a:t>
            </a:r>
          </a:p>
          <a:p>
            <a:r>
              <a:rPr lang="lt-LT" sz="1600" b="1" i="1" dirty="0" err="1">
                <a:solidFill>
                  <a:srgbClr val="FFFF00"/>
                </a:solidFill>
              </a:rPr>
              <a:t>Lullula</a:t>
            </a:r>
            <a:r>
              <a:rPr lang="lt-LT" sz="1600" b="1" i="1" dirty="0">
                <a:solidFill>
                  <a:srgbClr val="FFFF00"/>
                </a:solidFill>
              </a:rPr>
              <a:t> </a:t>
            </a:r>
            <a:r>
              <a:rPr lang="lt-LT" sz="1600" b="1" i="1" dirty="0" err="1">
                <a:solidFill>
                  <a:srgbClr val="FFFF00"/>
                </a:solidFill>
              </a:rPr>
              <a:t>arborea</a:t>
            </a:r>
            <a:r>
              <a:rPr lang="lt-LT" sz="1600" b="1" i="1" dirty="0">
                <a:solidFill>
                  <a:srgbClr val="FFFF00"/>
                </a:solidFill>
              </a:rPr>
              <a:t>, </a:t>
            </a:r>
          </a:p>
          <a:p>
            <a:r>
              <a:rPr lang="lt-LT" sz="1600" b="1" i="1" dirty="0" err="1">
                <a:solidFill>
                  <a:srgbClr val="FFFF00"/>
                </a:solidFill>
              </a:rPr>
              <a:t>Tetrao</a:t>
            </a:r>
            <a:r>
              <a:rPr lang="lt-LT" sz="1600" b="1" i="1" dirty="0">
                <a:solidFill>
                  <a:srgbClr val="FFFF00"/>
                </a:solidFill>
              </a:rPr>
              <a:t> </a:t>
            </a:r>
            <a:r>
              <a:rPr lang="lt-LT" sz="1600" b="1" i="1" dirty="0" err="1">
                <a:solidFill>
                  <a:srgbClr val="FFFF00"/>
                </a:solidFill>
              </a:rPr>
              <a:t>tetrix</a:t>
            </a:r>
            <a:r>
              <a:rPr lang="lt-LT" sz="1600" b="1" i="1" dirty="0">
                <a:solidFill>
                  <a:srgbClr val="FFFF00"/>
                </a:solidFill>
              </a:rPr>
              <a:t>, </a:t>
            </a:r>
          </a:p>
          <a:p>
            <a:r>
              <a:rPr lang="lt-LT" sz="1600" b="1" i="1" dirty="0" err="1">
                <a:solidFill>
                  <a:srgbClr val="FFFF00"/>
                </a:solidFill>
              </a:rPr>
              <a:t>Tetrao</a:t>
            </a:r>
            <a:r>
              <a:rPr lang="lt-LT" sz="1600" b="1" i="1" dirty="0">
                <a:solidFill>
                  <a:srgbClr val="FFFF00"/>
                </a:solidFill>
              </a:rPr>
              <a:t> </a:t>
            </a:r>
            <a:r>
              <a:rPr lang="lt-LT" sz="1600" b="1" i="1" dirty="0" err="1">
                <a:solidFill>
                  <a:srgbClr val="FFFF00"/>
                </a:solidFill>
              </a:rPr>
              <a:t>urogallus</a:t>
            </a:r>
            <a:endParaRPr lang="lt-LT" sz="1600" b="1" dirty="0">
              <a:solidFill>
                <a:srgbClr val="FFFF00"/>
              </a:solidFill>
            </a:endParaRPr>
          </a:p>
          <a:p>
            <a:endParaRPr lang="lt-LT" dirty="0"/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483768" y="290366"/>
            <a:ext cx="6551805" cy="884677"/>
          </a:xfrm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A.4.2 IR C.2 VEIKLŲ ĮGYVENDINIMAS</a:t>
            </a:r>
          </a:p>
        </p:txBody>
      </p:sp>
    </p:spTree>
    <p:extLst>
      <p:ext uri="{BB962C8B-B14F-4D97-AF65-F5344CB8AC3E}">
        <p14:creationId xmlns:p14="http://schemas.microsoft.com/office/powerpoint/2010/main" val="17370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/>
      <p:bldP spid="15" grpId="0"/>
      <p:bldP spid="16" grpId="0"/>
      <p:bldP spid="17" grpId="0"/>
      <p:bldP spid="18" grpId="0"/>
      <p:bldP spid="21" grpId="0"/>
      <p:bldP spid="22" grpId="0"/>
      <p:bldP spid="24" grpId="0"/>
      <p:bldP spid="25" grpId="0"/>
      <p:bldP spid="30" grpId="0"/>
      <p:bldP spid="32" grpId="0"/>
      <p:bldP spid="33" grpId="0"/>
      <p:bldP spid="35" grpId="0" animBg="1"/>
      <p:bldP spid="36" grpId="0"/>
      <p:bldP spid="37" grpId="0"/>
      <p:bldP spid="39" grpId="0"/>
      <p:bldP spid="40" grpId="0"/>
      <p:bldP spid="41" grpId="0" animBg="1"/>
      <p:bldP spid="2" grpId="0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800" dirty="0"/>
              <a:t>Dzūkijos NP teritorijoje bus parengtas projektas su integruotomis </a:t>
            </a:r>
            <a:r>
              <a:rPr lang="lt-LT" sz="1800" dirty="0" err="1"/>
              <a:t>gamtotvarkinėmis</a:t>
            </a:r>
            <a:r>
              <a:rPr lang="lt-LT" sz="1800" dirty="0"/>
              <a:t> priemonėmis. Bus atliekamos įvairiai modifikuotos </a:t>
            </a:r>
            <a:r>
              <a:rPr lang="lt-LT" sz="1800" dirty="0" err="1"/>
              <a:t>gamtotvarkinės</a:t>
            </a:r>
            <a:r>
              <a:rPr lang="lt-LT" sz="1800" dirty="0"/>
              <a:t> priemonės (2023-2027), siekiant išaiškinti skirtingų variantų įtaką gamtosauginiam statusui:</a:t>
            </a:r>
          </a:p>
          <a:p>
            <a:r>
              <a:rPr lang="lt-LT" sz="1800" dirty="0"/>
              <a:t>Plyni kirtimai rudens ir žiemos laikotarpiu siekiant atverti žemynines kopas (45 ha);</a:t>
            </a:r>
          </a:p>
          <a:p>
            <a:r>
              <a:rPr lang="lt-LT" sz="1800" dirty="0"/>
              <a:t>Plyni kirtimai rudenį ir žiemą siekiant sukurti </a:t>
            </a:r>
            <a:r>
              <a:rPr lang="lt-LT" sz="1800" dirty="0" err="1"/>
              <a:t>mozaikišką</a:t>
            </a:r>
            <a:r>
              <a:rPr lang="lt-LT" sz="1800" dirty="0"/>
              <a:t> natūraliai atsikuriančių miškų struktūrą (50 ha);</a:t>
            </a:r>
          </a:p>
          <a:p>
            <a:r>
              <a:rPr lang="lt-LT" sz="1800" dirty="0"/>
              <a:t>Miško buveinių struktūros diversifikacija didinant miško medžių rūšinę įvairovę (40 ha);</a:t>
            </a:r>
          </a:p>
          <a:p>
            <a:r>
              <a:rPr lang="lt-LT" sz="1800" dirty="0"/>
              <a:t>Negyvos medienos kiekių didinimas pavasario, vasaros ir žiemos periodais (25 ha);</a:t>
            </a:r>
          </a:p>
          <a:p>
            <a:r>
              <a:rPr lang="lt-LT" sz="1800" dirty="0"/>
              <a:t>Demonstracinis </a:t>
            </a:r>
            <a:r>
              <a:rPr lang="lt-LT" sz="1800" dirty="0" err="1"/>
              <a:t>borealinių</a:t>
            </a:r>
            <a:r>
              <a:rPr lang="lt-LT" sz="1800" dirty="0"/>
              <a:t> miško buveinių tvarkymas kontroliuojamais gaisrais (25 ha);</a:t>
            </a:r>
          </a:p>
          <a:p>
            <a:r>
              <a:rPr lang="lt-LT" sz="1800" dirty="0"/>
              <a:t>Organinės dirvožemio sluoksnio dalies pašalinimas atkuriant  </a:t>
            </a:r>
            <a:r>
              <a:rPr lang="lt-LT" sz="1800" dirty="0" err="1"/>
              <a:t>termofilinių</a:t>
            </a:r>
            <a:r>
              <a:rPr lang="lt-LT" sz="1800" dirty="0"/>
              <a:t> kerpinių pušynų buveines – 15 ha;</a:t>
            </a:r>
          </a:p>
          <a:p>
            <a:r>
              <a:rPr lang="lt-LT" sz="1800" dirty="0" err="1"/>
              <a:t>Mozaikiškų</a:t>
            </a:r>
            <a:r>
              <a:rPr lang="lt-LT" sz="1800" dirty="0"/>
              <a:t> buveinės struktūrų atkūrimas kertant krūmus rudenį ir žiemą upelių slėniuose valstybinėje ir privačioje miško žemėje – 60 ha.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83768" y="332656"/>
            <a:ext cx="6648578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C.2. Pilotinio miško gamtosaugos tvarkymo priemonių plano įgyvendinimas Dzūkijos nacionaliniame parke</a:t>
            </a:r>
          </a:p>
        </p:txBody>
      </p:sp>
    </p:spTree>
    <p:extLst>
      <p:ext uri="{BB962C8B-B14F-4D97-AF65-F5344CB8AC3E}">
        <p14:creationId xmlns:p14="http://schemas.microsoft.com/office/powerpoint/2010/main" val="106748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lt-LT" dirty="0"/>
              <a:t>Bus parengtos įvairių miško ekosistemos buveinių ir rūšių metodinės rekomendacijos – leidinys suinteresuotiems asmenims ir organizacijoms;</a:t>
            </a:r>
          </a:p>
          <a:p>
            <a:r>
              <a:rPr lang="lt-LT" dirty="0"/>
              <a:t>Bus parengti miškotvarkos planavimo standartiniai algoritmai, kurie integruos </a:t>
            </a:r>
            <a:r>
              <a:rPr lang="lt-LT" dirty="0" err="1"/>
              <a:t>gamtotvarkinį</a:t>
            </a:r>
            <a:r>
              <a:rPr lang="lt-LT" dirty="0"/>
              <a:t> planavimą NATURA 2000 teritorijose į  miškotvarkos projektų rengimą.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95736" y="404664"/>
            <a:ext cx="69482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A.4.2</a:t>
            </a:r>
            <a:r>
              <a:rPr lang="lt-L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Metodinių rekomendacijų bei miškotvarkos planavimo standartų parengimas integruojant </a:t>
            </a:r>
            <a:r>
              <a:rPr lang="lt-L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gamtotvarkines</a:t>
            </a:r>
            <a:r>
              <a:rPr lang="lt-L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priemones į miškotvarkos planavimą</a:t>
            </a:r>
          </a:p>
        </p:txBody>
      </p:sp>
    </p:spTree>
    <p:extLst>
      <p:ext uri="{BB962C8B-B14F-4D97-AF65-F5344CB8AC3E}">
        <p14:creationId xmlns:p14="http://schemas.microsoft.com/office/powerpoint/2010/main" val="62892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5047" y="2060848"/>
            <a:ext cx="8253905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3200" b="1" dirty="0"/>
              <a:t>C.7.2. </a:t>
            </a:r>
            <a:r>
              <a:rPr lang="lt-LT" sz="3200" b="1" dirty="0" err="1"/>
              <a:t>Inovatyvių</a:t>
            </a:r>
            <a:r>
              <a:rPr lang="lt-LT" sz="3200" b="1" dirty="0"/>
              <a:t> metodų populiacijų ir buveinių vertinimui vystymas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58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Autofit/>
          </a:bodyPr>
          <a:lstStyle/>
          <a:p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C.7.2. </a:t>
            </a:r>
            <a:r>
              <a:rPr lang="lt-LT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Inovatyvių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metodų populiacijų ir buveinių vertinimui vystymas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/>
              <a:t>Atsakinga ir vykdo ASU. Numatomos veiklos:</a:t>
            </a:r>
          </a:p>
          <a:p>
            <a:r>
              <a:rPr lang="lt-LT" dirty="0"/>
              <a:t>Genių ir pelėdų gausos vertinimas naudojantis programuojama nuotoline garsų įrašymo įranga;</a:t>
            </a:r>
          </a:p>
          <a:p>
            <a:r>
              <a:rPr lang="lt-LT" dirty="0"/>
              <a:t>Perinčių bei migruojančių paukščių monitoringas naudojant </a:t>
            </a:r>
            <a:r>
              <a:rPr lang="lt-LT" dirty="0" err="1"/>
              <a:t>termo</a:t>
            </a:r>
            <a:r>
              <a:rPr lang="lt-LT" dirty="0"/>
              <a:t>-kameras;</a:t>
            </a:r>
          </a:p>
          <a:p>
            <a:r>
              <a:rPr lang="lt-LT" dirty="0"/>
              <a:t>Mažosios musinukės populiacijos vertinimas įvertinant buveinių tinkamumą GIS modeliavimo metodais.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2682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b="1" dirty="0"/>
              <a:t>Genių ir pelėdų gausos vertinimas naudojantis programuojama nuotoline garsų įrašymo įranga</a:t>
            </a:r>
            <a:r>
              <a:rPr lang="lt-LT" dirty="0"/>
              <a:t>:</a:t>
            </a:r>
          </a:p>
          <a:p>
            <a:r>
              <a:rPr lang="lt-LT" dirty="0"/>
              <a:t>Bus sukurta metodika, padėsianti lengviau surasti retų ir saugomų genių bei pelėdų </a:t>
            </a:r>
            <a:r>
              <a:rPr lang="lt-LT" dirty="0" err="1"/>
              <a:t>radimvietes</a:t>
            </a:r>
            <a:r>
              <a:rPr lang="lt-LT" dirty="0"/>
              <a:t>, atlikti jų standartizuotą monitoringą.</a:t>
            </a:r>
          </a:p>
          <a:p>
            <a:r>
              <a:rPr lang="lt-LT" dirty="0"/>
              <a:t>Vyks 2018-2020.12.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Autofit/>
          </a:bodyPr>
          <a:lstStyle/>
          <a:p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C.7.2. </a:t>
            </a:r>
            <a:r>
              <a:rPr lang="lt-LT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Inovatyvių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metodų populiacijų ir buveinių vertinimui vystymas</a:t>
            </a:r>
          </a:p>
        </p:txBody>
      </p:sp>
    </p:spTree>
    <p:extLst>
      <p:ext uri="{BB962C8B-B14F-4D97-AF65-F5344CB8AC3E}">
        <p14:creationId xmlns:p14="http://schemas.microsoft.com/office/powerpoint/2010/main" val="309267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aizdo rezultatas pagal užklausą „bird songmeter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5162495" cy="38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lt-LT" sz="2800" dirty="0"/>
              <a:t>Naudojamas specialus programuojamas (pagal saulės tekėjimą, laidą, įrašymo ir pertraukų trukmę) garsų įrašymo prietaisas.</a:t>
            </a:r>
          </a:p>
          <a:p>
            <a:pPr>
              <a:spcBef>
                <a:spcPts val="0"/>
              </a:spcBef>
            </a:pPr>
            <a:r>
              <a:rPr lang="lt-LT" sz="2800" dirty="0"/>
              <a:t>Patogu naudoti: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lt-LT" sz="2800" dirty="0"/>
              <a:t>sunkiai pasiekiamose vietose;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lt-LT" sz="2800" dirty="0"/>
              <a:t>retų, sunkiai randamų rūšių paieškai.</a:t>
            </a:r>
          </a:p>
          <a:p>
            <a:endParaRPr lang="lt-L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9752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C.7.2. </a:t>
            </a:r>
            <a:r>
              <a:rPr lang="lt-LT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Inovatyvių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metodų populiacijų ir buveinių vertinimui vystymas</a:t>
            </a:r>
          </a:p>
        </p:txBody>
      </p:sp>
    </p:spTree>
    <p:extLst>
      <p:ext uri="{BB962C8B-B14F-4D97-AF65-F5344CB8AC3E}">
        <p14:creationId xmlns:p14="http://schemas.microsoft.com/office/powerpoint/2010/main" val="22935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b="1" dirty="0"/>
              <a:t>Perinčių bei migruojančių paukščių monitoringas naudojantis </a:t>
            </a:r>
            <a:r>
              <a:rPr lang="lt-LT" b="1" dirty="0" err="1"/>
              <a:t>termo</a:t>
            </a:r>
            <a:r>
              <a:rPr lang="lt-LT" b="1" dirty="0"/>
              <a:t>-kameras:</a:t>
            </a:r>
          </a:p>
          <a:p>
            <a:r>
              <a:rPr lang="lt-LT" dirty="0"/>
              <a:t>Planuojama išbandyti ir sukurti apskaitų metodus, kurie skirti įvertinti tiek veisimosi metu vištinius paukščius (tetervinus, kurtinius), tiek ir migracijos metu susirenkančias nakvoti dideles paukščių sankaupas (gerves). </a:t>
            </a:r>
          </a:p>
          <a:p>
            <a:r>
              <a:rPr lang="lt-LT" dirty="0"/>
              <a:t>Bus vykdoma 2021.01-2023.12</a:t>
            </a:r>
          </a:p>
          <a:p>
            <a:endParaRPr lang="lt-L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9752" y="274638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C.7.2. </a:t>
            </a:r>
            <a:r>
              <a:rPr lang="lt-LT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Inovatyvių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metodų populiacijų ir buveinių vertinimui vystymas</a:t>
            </a:r>
          </a:p>
        </p:txBody>
      </p:sp>
    </p:spTree>
    <p:extLst>
      <p:ext uri="{BB962C8B-B14F-4D97-AF65-F5344CB8AC3E}">
        <p14:creationId xmlns:p14="http://schemas.microsoft.com/office/powerpoint/2010/main" val="297529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lt-LT" dirty="0"/>
              <a:t>Bus naudojamas </a:t>
            </a:r>
            <a:r>
              <a:rPr lang="lt-LT" dirty="0" err="1"/>
              <a:t>bepilotis</a:t>
            </a:r>
            <a:r>
              <a:rPr lang="lt-LT" dirty="0"/>
              <a:t> </a:t>
            </a:r>
            <a:r>
              <a:rPr lang="lt-LT" dirty="0" err="1"/>
              <a:t>dronas</a:t>
            </a:r>
            <a:r>
              <a:rPr lang="lt-LT" dirty="0"/>
              <a:t> kombinuojant jį su </a:t>
            </a:r>
            <a:r>
              <a:rPr lang="lt-LT" dirty="0" err="1"/>
              <a:t>termokamera</a:t>
            </a:r>
            <a:r>
              <a:rPr lang="lt-LT" dirty="0"/>
              <a:t>;</a:t>
            </a:r>
          </a:p>
          <a:p>
            <a:pPr>
              <a:spcBef>
                <a:spcPts val="0"/>
              </a:spcBef>
            </a:pPr>
            <a:r>
              <a:rPr lang="lt-LT" dirty="0"/>
              <a:t>Patogu naudoti: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dirty="0"/>
              <a:t>- Sunkiai pasiekiamose atviresnėse vietose (aukštapelkėse);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lt-LT" dirty="0"/>
              <a:t>Vertinant didelius paukščių pulkus (gervių migracijos nakvynės vietos)</a:t>
            </a:r>
          </a:p>
          <a:p>
            <a:pPr marL="0" indent="0">
              <a:spcBef>
                <a:spcPts val="0"/>
              </a:spcBef>
              <a:buNone/>
            </a:pPr>
            <a:endParaRPr lang="lt-L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9752" y="274638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C.7.2. </a:t>
            </a:r>
            <a:r>
              <a:rPr lang="lt-LT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Inovatyvių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metodų populiacijų ir buveinių vertinimui vystymas</a:t>
            </a:r>
          </a:p>
        </p:txBody>
      </p:sp>
      <p:pic>
        <p:nvPicPr>
          <p:cNvPr id="2050" name="Picture 2" descr="Vaizdo rezultatas pagal užklausą „drone with thermal camera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00" y="3573016"/>
            <a:ext cx="49911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b="1" dirty="0"/>
              <a:t>Mažosios musinukės populiacijos vertinimas įvertinant buveinių tinkamumą GIS modeliavimo metodais:</a:t>
            </a:r>
          </a:p>
          <a:p>
            <a:r>
              <a:rPr lang="lt-LT" dirty="0"/>
              <a:t>Mažoji musinukė yra ES Paukščių direktyvos I priedo rūšis, kuriai nėra išskiriamos saugomos teritorijos;</a:t>
            </a:r>
          </a:p>
          <a:p>
            <a:r>
              <a:rPr lang="lt-LT" dirty="0"/>
              <a:t>Miško vidaus paukštis, vengiantis kirtaviečių ir miško pakraščių – galima modeliuoti paukščių pasiskirstymą ir apskaičiuoti populiacijos dydį bei prognozuoti pasikeitimus.</a:t>
            </a:r>
          </a:p>
          <a:p>
            <a:r>
              <a:rPr lang="lt-LT" dirty="0"/>
              <a:t>Bus atliekama 2023.03-2026.12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C.7.2. </a:t>
            </a:r>
            <a:r>
              <a:rPr lang="lt-LT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Inovatyvių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metodų populiacijų ir buveinių vertinimui vystymas</a:t>
            </a:r>
          </a:p>
        </p:txBody>
      </p:sp>
    </p:spTree>
    <p:extLst>
      <p:ext uri="{BB962C8B-B14F-4D97-AF65-F5344CB8AC3E}">
        <p14:creationId xmlns:p14="http://schemas.microsoft.com/office/powerpoint/2010/main" val="390869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A</a:t>
            </a:r>
            <a:r>
              <a:rPr lang="lt-LT" sz="2400" b="1" dirty="0"/>
              <a:t>.</a:t>
            </a:r>
            <a:r>
              <a:rPr lang="en-GB" sz="2400" b="1" dirty="0"/>
              <a:t>4.1</a:t>
            </a:r>
            <a:r>
              <a:rPr lang="lt-LT" sz="2400" b="1" dirty="0"/>
              <a:t>.</a:t>
            </a:r>
            <a:r>
              <a:rPr lang="en-GB" sz="2400" b="1" dirty="0"/>
              <a:t> </a:t>
            </a:r>
            <a:r>
              <a:rPr lang="lt-LT" sz="2400" b="1" dirty="0"/>
              <a:t>Galimybių vykdyti tvarkymo darbus miško žemėje persvarstymas ir galimų įstatyminių pakeitimų siūlymas.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9348" y="2276872"/>
            <a:ext cx="8676456" cy="1080567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A.4.2</a:t>
            </a:r>
            <a:r>
              <a:rPr lang="lt-LT" sz="2400" b="1" dirty="0"/>
              <a:t>. Metodinių rekomendacijų bei miškotvarkos planavimo standartų parengimas integruojant </a:t>
            </a:r>
            <a:r>
              <a:rPr lang="lt-LT" sz="2400" b="1" dirty="0" err="1"/>
              <a:t>gamtotvarkines</a:t>
            </a:r>
            <a:r>
              <a:rPr lang="lt-LT" sz="2400" b="1" dirty="0"/>
              <a:t> priemones į miškotvarkos planavimą.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9348" y="3645024"/>
            <a:ext cx="874846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400" b="1" dirty="0"/>
              <a:t>C.2. Pilotinio miško gamtosaugos tvarkymo priemonių plano įgyvendinimas Dzūkijos nacionaliniame parke.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9347" y="4725144"/>
            <a:ext cx="825390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2400" b="1" dirty="0"/>
              <a:t>C.7.2. </a:t>
            </a:r>
            <a:r>
              <a:rPr lang="lt-LT" sz="2400" b="1" dirty="0" err="1"/>
              <a:t>Inovatyvių</a:t>
            </a:r>
            <a:r>
              <a:rPr lang="lt-LT" sz="2400" b="1" dirty="0"/>
              <a:t> metodų populiacijų ir buveinių vertinimui vystymas.</a:t>
            </a:r>
          </a:p>
        </p:txBody>
      </p:sp>
    </p:spTree>
    <p:extLst>
      <p:ext uri="{BB962C8B-B14F-4D97-AF65-F5344CB8AC3E}">
        <p14:creationId xmlns:p14="http://schemas.microsoft.com/office/powerpoint/2010/main" val="143110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lt-LT" sz="6000" b="1" dirty="0"/>
              <a:t>AČIŪ UŽ DĖMESĮ </a:t>
            </a:r>
            <a:r>
              <a:rPr lang="en-GB" sz="6000" b="1" dirty="0"/>
              <a:t>!</a:t>
            </a:r>
            <a:endParaRPr lang="lt-LT" sz="6000" b="1" dirty="0"/>
          </a:p>
        </p:txBody>
      </p:sp>
    </p:spTree>
    <p:extLst>
      <p:ext uri="{BB962C8B-B14F-4D97-AF65-F5344CB8AC3E}">
        <p14:creationId xmlns:p14="http://schemas.microsoft.com/office/powerpoint/2010/main" val="51332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A</a:t>
            </a:r>
            <a:r>
              <a:rPr lang="lt-LT" b="1" dirty="0"/>
              <a:t>.</a:t>
            </a:r>
            <a:r>
              <a:rPr lang="en-GB" b="1" dirty="0"/>
              <a:t>4.1</a:t>
            </a:r>
            <a:r>
              <a:rPr lang="lt-LT" b="1" dirty="0"/>
              <a:t>.</a:t>
            </a:r>
            <a:r>
              <a:rPr lang="en-GB" b="1" dirty="0"/>
              <a:t> </a:t>
            </a:r>
            <a:r>
              <a:rPr lang="lt-LT" b="1" dirty="0"/>
              <a:t>Galimybių vykdyti tvarkymo darbus miško žemėje persvarstymas ir galimų įstatyminių pakeitimų siūlymas.</a:t>
            </a:r>
          </a:p>
        </p:txBody>
      </p:sp>
    </p:spTree>
    <p:extLst>
      <p:ext uri="{BB962C8B-B14F-4D97-AF65-F5344CB8AC3E}">
        <p14:creationId xmlns:p14="http://schemas.microsoft.com/office/powerpoint/2010/main" val="310975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lt-LT" sz="2600" dirty="0"/>
              <a:t>Problema - dabartinė įstatyminė bazė ne visada leidžia atlikti reikalingas </a:t>
            </a:r>
            <a:r>
              <a:rPr lang="lt-LT" sz="2600" dirty="0" err="1"/>
              <a:t>gamtotvarkos</a:t>
            </a:r>
            <a:r>
              <a:rPr lang="lt-LT" sz="2600" dirty="0"/>
              <a:t> priemones miško žemėje.</a:t>
            </a:r>
          </a:p>
          <a:p>
            <a:r>
              <a:rPr lang="lt-LT" sz="2600" dirty="0"/>
              <a:t>Bus siekiama surinkti patirtį/pasiūlymus, aptarti juos bei pasiūlyti įstatyminių aktų pakeitimus.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696744" cy="164219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4.1 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Galimybių vykdyti tvarkymo darbus miško žemėje persvarstymas ir galimų įstatyminių pakeitimų siūlymas</a:t>
            </a:r>
          </a:p>
        </p:txBody>
      </p:sp>
    </p:spTree>
    <p:extLst>
      <p:ext uri="{BB962C8B-B14F-4D97-AF65-F5344CB8AC3E}">
        <p14:creationId xmlns:p14="http://schemas.microsoft.com/office/powerpoint/2010/main" val="34424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696744" cy="164219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4.1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Galimybių vykdyti tvarkymo darbus miško žemėje persvarstymas ir galimų įstatyminių pakeitimų siūlymas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600" dirty="0"/>
              <a:t>Atsakinga institucija:</a:t>
            </a:r>
          </a:p>
          <a:p>
            <a:r>
              <a:rPr lang="lt-LT" sz="2600" dirty="0"/>
              <a:t>Aleksandro Stulginskio Universitetas (ASU)</a:t>
            </a:r>
          </a:p>
          <a:p>
            <a:pPr marL="0" indent="0">
              <a:buNone/>
            </a:pPr>
            <a:r>
              <a:rPr lang="lt-LT" sz="2600" dirty="0"/>
              <a:t>Partneriai:</a:t>
            </a:r>
          </a:p>
          <a:p>
            <a:r>
              <a:rPr lang="lt-LT" sz="2600" dirty="0"/>
              <a:t>LR Aplinkos ministerija (</a:t>
            </a:r>
            <a:r>
              <a:rPr lang="lt-LT" sz="2600" dirty="0" err="1"/>
              <a:t>MoE</a:t>
            </a:r>
            <a:r>
              <a:rPr lang="lt-LT" sz="2600" dirty="0"/>
              <a:t>);</a:t>
            </a:r>
          </a:p>
          <a:p>
            <a:r>
              <a:rPr lang="lt-LT" sz="2600" dirty="0"/>
              <a:t>LR Žemės ūkio ministerija (</a:t>
            </a:r>
            <a:r>
              <a:rPr lang="lt-LT" sz="2600" dirty="0" err="1"/>
              <a:t>MoA</a:t>
            </a:r>
            <a:r>
              <a:rPr lang="lt-LT" sz="2600" dirty="0"/>
              <a:t>);</a:t>
            </a:r>
          </a:p>
          <a:p>
            <a:r>
              <a:rPr lang="lt-LT" sz="2600" dirty="0"/>
              <a:t>Saugomų teritorijų tarnyba prie AM (SSPA);</a:t>
            </a:r>
          </a:p>
          <a:p>
            <a:r>
              <a:rPr lang="lt-LT" sz="2600" dirty="0"/>
              <a:t>Baltijos aplinkos forumas Lietuvoje (BEF-LT);</a:t>
            </a:r>
          </a:p>
          <a:p>
            <a:r>
              <a:rPr lang="lt-LT" sz="2600" dirty="0"/>
              <a:t>Dzūkijos nacionalinis parkas (DNP).</a:t>
            </a:r>
          </a:p>
        </p:txBody>
      </p:sp>
    </p:spTree>
    <p:extLst>
      <p:ext uri="{BB962C8B-B14F-4D97-AF65-F5344CB8AC3E}">
        <p14:creationId xmlns:p14="http://schemas.microsoft.com/office/powerpoint/2010/main" val="150330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400" b="1" dirty="0"/>
              <a:t>Veiksmų eiga:</a:t>
            </a:r>
          </a:p>
          <a:p>
            <a:r>
              <a:rPr lang="lt-LT" sz="2400" dirty="0"/>
              <a:t>Problematinių situacijų identifikavimas. Klausimyno sudarymas ir atsakymų analizė, konkrečių situacijų analizė, surinktos informacijos pristatymas seminare  - </a:t>
            </a:r>
            <a:r>
              <a:rPr lang="lt-LT" sz="2400" b="1" dirty="0"/>
              <a:t>iki 2019.03</a:t>
            </a:r>
            <a:r>
              <a:rPr lang="lt-LT" sz="2400" dirty="0"/>
              <a:t>;</a:t>
            </a:r>
          </a:p>
          <a:p>
            <a:r>
              <a:rPr lang="lt-LT" sz="2400" dirty="0"/>
              <a:t>Svarbiausių problematinių situacijų, jų esminių priežasčių ir sprendimo būdų įvardijimas bei atvejų gausos vertinimas naudojant GIS metodus  - </a:t>
            </a:r>
            <a:r>
              <a:rPr lang="lt-LT" sz="2400" b="1" dirty="0"/>
              <a:t>2019.03-2020.05</a:t>
            </a:r>
            <a:r>
              <a:rPr lang="lt-LT" sz="2400" dirty="0"/>
              <a:t>;</a:t>
            </a:r>
          </a:p>
          <a:p>
            <a:r>
              <a:rPr lang="lt-LT" sz="2400" dirty="0"/>
              <a:t>Galimų įstatyminės bazės pakeitimų parengimas bei pasiūlymas atsakingoms institucijoms. Aptarimas seminare -2</a:t>
            </a:r>
            <a:r>
              <a:rPr lang="lt-LT" sz="2400" b="1" dirty="0"/>
              <a:t>020.06-2021.05</a:t>
            </a:r>
            <a:r>
              <a:rPr lang="lt-LT" sz="2400" dirty="0"/>
              <a:t>;</a:t>
            </a:r>
          </a:p>
          <a:p>
            <a:r>
              <a:rPr lang="lt-LT" sz="2400" dirty="0"/>
              <a:t>Bus parengti bent 2 įstatyminių aktų pasiūlymai.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9752" y="274638"/>
            <a:ext cx="669674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4.1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t-LT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Galimybių vykdyti tvarkymo darbus miško žemėje persvarstymas ir galimų įstatyminių pakeitimų siūlymas</a:t>
            </a:r>
          </a:p>
        </p:txBody>
      </p:sp>
    </p:spTree>
    <p:extLst>
      <p:ext uri="{BB962C8B-B14F-4D97-AF65-F5344CB8AC3E}">
        <p14:creationId xmlns:p14="http://schemas.microsoft.com/office/powerpoint/2010/main" val="54919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676456" cy="2304256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A.4.2</a:t>
            </a:r>
            <a:r>
              <a:rPr lang="lt-LT" sz="3200" b="1" dirty="0"/>
              <a:t>. Metodinių rekomendacijų bei miškotvarkos planavimo standartų parengimas integruojant </a:t>
            </a:r>
            <a:r>
              <a:rPr lang="lt-LT" sz="3200" b="1" dirty="0" err="1"/>
              <a:t>gamtotvarkines</a:t>
            </a:r>
            <a:r>
              <a:rPr lang="lt-LT" sz="3200" b="1" dirty="0"/>
              <a:t> priemones į miškotvarkos planavimą.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12" y="3933056"/>
            <a:ext cx="8748464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/>
              <a:t>C.2. Pilotinio miško gamtosaugos tvarkymo priemonių plano įgyvendinimas Dzūkijos nacionaliniame parke.</a:t>
            </a:r>
          </a:p>
        </p:txBody>
      </p:sp>
    </p:spTree>
    <p:extLst>
      <p:ext uri="{BB962C8B-B14F-4D97-AF65-F5344CB8AC3E}">
        <p14:creationId xmlns:p14="http://schemas.microsoft.com/office/powerpoint/2010/main" val="279309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/>
              <a:t>Problema</a:t>
            </a:r>
            <a:r>
              <a:rPr lang="en-US" b="1" u="sng" dirty="0"/>
              <a:t>: </a:t>
            </a:r>
            <a:r>
              <a:rPr lang="lt-LT" dirty="0"/>
              <a:t>Šiuo metu </a:t>
            </a:r>
            <a:r>
              <a:rPr lang="lt-LT" dirty="0" err="1"/>
              <a:t>gamtotvarkiniam</a:t>
            </a:r>
            <a:r>
              <a:rPr lang="lt-LT" dirty="0"/>
              <a:t> projektavimui yra būdingas lėtas ir sudėtingas planavimo bei projekto derinimo procesas. Kiekvienai teritorijai turi būti parengtas atskiras projektas, kuris turi būti suderintas su visomis suinteresuotomis pusėmis.</a:t>
            </a:r>
          </a:p>
          <a:p>
            <a:endParaRPr lang="lt-L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530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996952"/>
            <a:ext cx="4464496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2400" dirty="0"/>
              <a:t>Atsakinga institucija – Dzūkijos nacionalinis parkas;</a:t>
            </a:r>
          </a:p>
          <a:p>
            <a:pPr marL="0" indent="0">
              <a:buNone/>
            </a:pPr>
            <a:r>
              <a:rPr lang="lt-LT" sz="2400" dirty="0"/>
              <a:t>Dalyviai:</a:t>
            </a:r>
          </a:p>
          <a:p>
            <a:r>
              <a:rPr lang="lt-LT" sz="2400" dirty="0"/>
              <a:t>Aleksandro Stulginskio universitetas; </a:t>
            </a:r>
          </a:p>
          <a:p>
            <a:r>
              <a:rPr lang="lt-LT" sz="2400" dirty="0"/>
              <a:t>Druskininkų ir Varėnos MU</a:t>
            </a:r>
          </a:p>
          <a:p>
            <a:endParaRPr lang="lt-LT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395062"/>
            <a:ext cx="4572000" cy="1381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C.2. Pilotinio miško gamtosaugos tvarkymo priemonių plano įgyvendinimas Dzūkijos nacionaliniame parke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476672"/>
            <a:ext cx="456294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A.4.2</a:t>
            </a:r>
            <a:r>
              <a:rPr lang="lt-LT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Metodinių rekomendacijų bei miškotvarkos planavimo standartų parengimas integruojant </a:t>
            </a:r>
            <a:r>
              <a:rPr lang="lt-LT" sz="2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gamtotvarkines</a:t>
            </a:r>
            <a:r>
              <a:rPr lang="lt-LT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priemones į miškotvarkos planavimą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2924944"/>
            <a:ext cx="41148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400" dirty="0"/>
              <a:t>Atsakinga institucija - Aleksandro Stulginskio universitetas;</a:t>
            </a:r>
          </a:p>
          <a:p>
            <a:pPr marL="0" indent="0">
              <a:buNone/>
            </a:pPr>
            <a:r>
              <a:rPr lang="lt-LT" sz="2400" dirty="0"/>
              <a:t>Dalyviai:</a:t>
            </a:r>
          </a:p>
          <a:p>
            <a:r>
              <a:rPr lang="lt-LT" sz="2400" dirty="0"/>
              <a:t>LR Aplinkos ministerija;</a:t>
            </a:r>
          </a:p>
          <a:p>
            <a:r>
              <a:rPr lang="lt-LT" sz="2400" dirty="0"/>
              <a:t>Saugomų teritorijų tarnyba prie AM;</a:t>
            </a:r>
          </a:p>
          <a:p>
            <a:r>
              <a:rPr lang="lt-LT" sz="2400" dirty="0"/>
              <a:t>Dzūkijos nacionalinis parkas</a:t>
            </a:r>
            <a:r>
              <a:rPr lang="en-US" sz="2400" dirty="0"/>
              <a:t>;</a:t>
            </a:r>
            <a:endParaRPr lang="lt-LT" sz="2400" dirty="0"/>
          </a:p>
          <a:p>
            <a:r>
              <a:rPr lang="lt-LT" sz="2400" dirty="0"/>
              <a:t>Druskininkų ir Varėnos MU</a:t>
            </a:r>
          </a:p>
        </p:txBody>
      </p:sp>
    </p:spTree>
    <p:extLst>
      <p:ext uri="{BB962C8B-B14F-4D97-AF65-F5344CB8AC3E}">
        <p14:creationId xmlns:p14="http://schemas.microsoft.com/office/powerpoint/2010/main" val="215310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1075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GAMTOTVARKOS IR MIŠKOTVARKOS INTEGRAVIMAS NATURA 2000 TERITORIJOSE</vt:lpstr>
      <vt:lpstr>A.4.2. Metodinių rekomendacijų bei miškotvarkos planavimo standartų parengimas integruojant gamtotvarkines priemones į miškotvarkos planavimą.</vt:lpstr>
      <vt:lpstr>PowerPoint Presentation</vt:lpstr>
      <vt:lpstr>A.4.1 Galimybių vykdyti tvarkymo darbus miško žemėje persvarstymas ir galimų įstatyminių pakeitimų siūlymas</vt:lpstr>
      <vt:lpstr>A.4.1. Galimybių vykdyti tvarkymo darbus miško žemėje persvarstymas ir galimų įstatyminių pakeitimų siūlymas</vt:lpstr>
      <vt:lpstr>PowerPoint Presentation</vt:lpstr>
      <vt:lpstr>A.4.2. Metodinių rekomendacijų bei miškotvarkos planavimo standartų parengimas integruojant gamtotvarkines priemones į miškotvarkos planavimą.</vt:lpstr>
      <vt:lpstr>PowerPoint Presentation</vt:lpstr>
      <vt:lpstr>PowerPoint Presentation</vt:lpstr>
      <vt:lpstr>A.4.2 IR C.2 VEIKLŲ ĮGYVENDINIMAS</vt:lpstr>
      <vt:lpstr>PowerPoint Presentation</vt:lpstr>
      <vt:lpstr>PowerPoint Presentation</vt:lpstr>
      <vt:lpstr>PowerPoint Presentation</vt:lpstr>
      <vt:lpstr>C.7.2. Inovatyvių metodų populiacijų ir buveinių vertinimui vystymas</vt:lpstr>
      <vt:lpstr>C.7.2. Inovatyvių metodų populiacijų ir buveinių vertinimui vystymas</vt:lpstr>
      <vt:lpstr>PowerPoint Presentation</vt:lpstr>
      <vt:lpstr>PowerPoint Presentation</vt:lpstr>
      <vt:lpstr>PowerPoint Presentation</vt:lpstr>
      <vt:lpstr>PowerPoint Presentation</vt:lpstr>
      <vt:lpstr>AČIŪ UŽ DĖMESĮ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Brazaitis</dc:creator>
  <cp:lastModifiedBy>Zydrunas</cp:lastModifiedBy>
  <cp:revision>38</cp:revision>
  <dcterms:created xsi:type="dcterms:W3CDTF">2018-03-27T10:38:02Z</dcterms:created>
  <dcterms:modified xsi:type="dcterms:W3CDTF">2018-04-04T19:00:46Z</dcterms:modified>
</cp:coreProperties>
</file>