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89" r:id="rId4"/>
    <p:sldId id="266" r:id="rId5"/>
    <p:sldId id="287" r:id="rId6"/>
    <p:sldId id="302" r:id="rId7"/>
    <p:sldId id="292" r:id="rId8"/>
    <p:sldId id="293" r:id="rId9"/>
    <p:sldId id="294" r:id="rId10"/>
    <p:sldId id="295" r:id="rId11"/>
    <p:sldId id="296" r:id="rId12"/>
    <p:sldId id="299" r:id="rId13"/>
    <p:sldId id="298" r:id="rId14"/>
    <p:sldId id="260" r:id="rId15"/>
    <p:sldId id="300" r:id="rId16"/>
    <p:sldId id="272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962"/>
    <a:srgbClr val="42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/>
    <p:restoredTop sz="93396" autoAdjust="0"/>
  </p:normalViewPr>
  <p:slideViewPr>
    <p:cSldViewPr snapToGrid="0" snapToObjects="1">
      <p:cViewPr>
        <p:scale>
          <a:sx n="88" d="100"/>
          <a:sy n="88" d="100"/>
        </p:scale>
        <p:origin x="880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A13FC-3FF7-4B4E-8215-AABB4E36CFE1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614B5B-C98B-044F-8BC8-CBB883BBC685}">
      <dgm:prSet phldrT="[Text]"/>
      <dgm:spPr/>
      <dgm:t>
        <a:bodyPr/>
        <a:lstStyle/>
        <a:p>
          <a:r>
            <a:rPr lang="en-US" dirty="0" err="1"/>
            <a:t>Ekonomika</a:t>
          </a:r>
          <a:endParaRPr lang="en-US" dirty="0"/>
        </a:p>
      </dgm:t>
    </dgm:pt>
    <dgm:pt modelId="{5B2BC390-ADB1-FC4C-8965-036D04EEEF6B}" type="parTrans" cxnId="{12E54A48-91B0-C044-BAB4-C87220BAACC4}">
      <dgm:prSet/>
      <dgm:spPr/>
      <dgm:t>
        <a:bodyPr/>
        <a:lstStyle/>
        <a:p>
          <a:endParaRPr lang="en-US"/>
        </a:p>
      </dgm:t>
    </dgm:pt>
    <dgm:pt modelId="{4BBA6984-B122-C840-B08B-B5DF4415350A}" type="sibTrans" cxnId="{12E54A48-91B0-C044-BAB4-C87220BAACC4}">
      <dgm:prSet/>
      <dgm:spPr/>
      <dgm:t>
        <a:bodyPr/>
        <a:lstStyle/>
        <a:p>
          <a:endParaRPr lang="en-US"/>
        </a:p>
      </dgm:t>
    </dgm:pt>
    <dgm:pt modelId="{7EC79B73-7574-B54F-8064-11F92E9DE4D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Gamtosauga</a:t>
          </a:r>
          <a:endParaRPr lang="en-US" dirty="0">
            <a:solidFill>
              <a:schemeClr val="tx1"/>
            </a:solidFill>
          </a:endParaRPr>
        </a:p>
      </dgm:t>
    </dgm:pt>
    <dgm:pt modelId="{5CF0F807-F5B4-C24C-B02D-27A35C5D7515}" type="parTrans" cxnId="{DB41D481-97D0-F64A-B070-66FF28129A46}">
      <dgm:prSet/>
      <dgm:spPr/>
      <dgm:t>
        <a:bodyPr/>
        <a:lstStyle/>
        <a:p>
          <a:endParaRPr lang="en-US"/>
        </a:p>
      </dgm:t>
    </dgm:pt>
    <dgm:pt modelId="{9C091E7E-D80B-3449-AA63-3CA282C92418}" type="sibTrans" cxnId="{DB41D481-97D0-F64A-B070-66FF28129A46}">
      <dgm:prSet/>
      <dgm:spPr/>
      <dgm:t>
        <a:bodyPr/>
        <a:lstStyle/>
        <a:p>
          <a:endParaRPr lang="en-US"/>
        </a:p>
      </dgm:t>
    </dgm:pt>
    <dgm:pt modelId="{DE112AB7-CA68-D741-B160-FC25A23D36AC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Socialinė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gerovė</a:t>
          </a:r>
          <a:endParaRPr lang="en-US" dirty="0">
            <a:solidFill>
              <a:schemeClr val="tx1"/>
            </a:solidFill>
          </a:endParaRPr>
        </a:p>
      </dgm:t>
    </dgm:pt>
    <dgm:pt modelId="{A8B22E83-2EDF-6A4A-B11A-E26D1966057A}" type="parTrans" cxnId="{25925CEA-5FDA-1343-9F61-D01D184B5AE5}">
      <dgm:prSet/>
      <dgm:spPr/>
      <dgm:t>
        <a:bodyPr/>
        <a:lstStyle/>
        <a:p>
          <a:endParaRPr lang="en-US"/>
        </a:p>
      </dgm:t>
    </dgm:pt>
    <dgm:pt modelId="{7CE78390-ADF0-5F41-AA1D-1DF8AAC6AEA9}" type="sibTrans" cxnId="{25925CEA-5FDA-1343-9F61-D01D184B5AE5}">
      <dgm:prSet/>
      <dgm:spPr/>
      <dgm:t>
        <a:bodyPr/>
        <a:lstStyle/>
        <a:p>
          <a:endParaRPr lang="en-US"/>
        </a:p>
      </dgm:t>
    </dgm:pt>
    <dgm:pt modelId="{C50A4C29-95AE-914D-BD08-62EB5177E48B}" type="pres">
      <dgm:prSet presAssocID="{9DBA13FC-3FF7-4B4E-8215-AABB4E36CFE1}" presName="cycle" presStyleCnt="0">
        <dgm:presLayoutVars>
          <dgm:dir/>
          <dgm:resizeHandles val="exact"/>
        </dgm:presLayoutVars>
      </dgm:prSet>
      <dgm:spPr/>
    </dgm:pt>
    <dgm:pt modelId="{A625305B-1393-3249-A121-1B61FC5D4CF2}" type="pres">
      <dgm:prSet presAssocID="{13614B5B-C98B-044F-8BC8-CBB883BBC685}" presName="node" presStyleLbl="node1" presStyleIdx="0" presStyleCnt="3" custScaleX="115808">
        <dgm:presLayoutVars>
          <dgm:bulletEnabled val="1"/>
        </dgm:presLayoutVars>
      </dgm:prSet>
      <dgm:spPr/>
    </dgm:pt>
    <dgm:pt modelId="{C162C4E1-9B47-294B-9A06-450EEC89A7E0}" type="pres">
      <dgm:prSet presAssocID="{4BBA6984-B122-C840-B08B-B5DF4415350A}" presName="sibTrans" presStyleLbl="sibTrans2D1" presStyleIdx="0" presStyleCnt="3" custLinFactX="14996" custLinFactNeighborX="100000" custLinFactNeighborY="-11255"/>
      <dgm:spPr/>
    </dgm:pt>
    <dgm:pt modelId="{046FEC85-8BD3-A746-94F5-34FC4EB98AB4}" type="pres">
      <dgm:prSet presAssocID="{4BBA6984-B122-C840-B08B-B5DF4415350A}" presName="connectorText" presStyleLbl="sibTrans2D1" presStyleIdx="0" presStyleCnt="3"/>
      <dgm:spPr/>
    </dgm:pt>
    <dgm:pt modelId="{5C1B4248-F101-F746-AF00-2FA3CEF28644}" type="pres">
      <dgm:prSet presAssocID="{7EC79B73-7574-B54F-8064-11F92E9DE4DC}" presName="node" presStyleLbl="node1" presStyleIdx="1" presStyleCnt="3" custScaleX="130769">
        <dgm:presLayoutVars>
          <dgm:bulletEnabled val="1"/>
        </dgm:presLayoutVars>
      </dgm:prSet>
      <dgm:spPr/>
    </dgm:pt>
    <dgm:pt modelId="{3AB4B673-639D-EB4A-8D02-CE4D5268E927}" type="pres">
      <dgm:prSet presAssocID="{9C091E7E-D80B-3449-AA63-3CA282C92418}" presName="sibTrans" presStyleLbl="sibTrans2D1" presStyleIdx="1" presStyleCnt="3"/>
      <dgm:spPr/>
    </dgm:pt>
    <dgm:pt modelId="{0B121524-69BB-C046-8476-C1C5345A54ED}" type="pres">
      <dgm:prSet presAssocID="{9C091E7E-D80B-3449-AA63-3CA282C92418}" presName="connectorText" presStyleLbl="sibTrans2D1" presStyleIdx="1" presStyleCnt="3"/>
      <dgm:spPr/>
    </dgm:pt>
    <dgm:pt modelId="{1AD47111-5872-F04F-AEBC-F3A8EBB696A5}" type="pres">
      <dgm:prSet presAssocID="{DE112AB7-CA68-D741-B160-FC25A23D36AC}" presName="node" presStyleLbl="node1" presStyleIdx="2" presStyleCnt="3" custScaleX="122902">
        <dgm:presLayoutVars>
          <dgm:bulletEnabled val="1"/>
        </dgm:presLayoutVars>
      </dgm:prSet>
      <dgm:spPr/>
    </dgm:pt>
    <dgm:pt modelId="{B26072E7-822F-764E-85C9-D882A597F880}" type="pres">
      <dgm:prSet presAssocID="{7CE78390-ADF0-5F41-AA1D-1DF8AAC6AEA9}" presName="sibTrans" presStyleLbl="sibTrans2D1" presStyleIdx="2" presStyleCnt="3" custScaleX="104510" custLinFactNeighborX="-90954" custLinFactNeighborY="-40644"/>
      <dgm:spPr/>
    </dgm:pt>
    <dgm:pt modelId="{4E12208C-45F9-354F-A234-556C5A075FCC}" type="pres">
      <dgm:prSet presAssocID="{7CE78390-ADF0-5F41-AA1D-1DF8AAC6AEA9}" presName="connectorText" presStyleLbl="sibTrans2D1" presStyleIdx="2" presStyleCnt="3"/>
      <dgm:spPr/>
    </dgm:pt>
  </dgm:ptLst>
  <dgm:cxnLst>
    <dgm:cxn modelId="{0D0D6513-CB3B-644F-9D08-162AD1E78EF9}" type="presOf" srcId="{9C091E7E-D80B-3449-AA63-3CA282C92418}" destId="{0B121524-69BB-C046-8476-C1C5345A54ED}" srcOrd="1" destOrd="0" presId="urn:microsoft.com/office/officeart/2005/8/layout/cycle2"/>
    <dgm:cxn modelId="{12E54A48-91B0-C044-BAB4-C87220BAACC4}" srcId="{9DBA13FC-3FF7-4B4E-8215-AABB4E36CFE1}" destId="{13614B5B-C98B-044F-8BC8-CBB883BBC685}" srcOrd="0" destOrd="0" parTransId="{5B2BC390-ADB1-FC4C-8965-036D04EEEF6B}" sibTransId="{4BBA6984-B122-C840-B08B-B5DF4415350A}"/>
    <dgm:cxn modelId="{EB6ED36C-737B-9A4D-953D-AFA961518FD0}" type="presOf" srcId="{13614B5B-C98B-044F-8BC8-CBB883BBC685}" destId="{A625305B-1393-3249-A121-1B61FC5D4CF2}" srcOrd="0" destOrd="0" presId="urn:microsoft.com/office/officeart/2005/8/layout/cycle2"/>
    <dgm:cxn modelId="{81D07573-24B4-7E41-B938-765374F15349}" type="presOf" srcId="{9DBA13FC-3FF7-4B4E-8215-AABB4E36CFE1}" destId="{C50A4C29-95AE-914D-BD08-62EB5177E48B}" srcOrd="0" destOrd="0" presId="urn:microsoft.com/office/officeart/2005/8/layout/cycle2"/>
    <dgm:cxn modelId="{C1327C73-165D-5344-8D4F-51145ADDDC40}" type="presOf" srcId="{4BBA6984-B122-C840-B08B-B5DF4415350A}" destId="{C162C4E1-9B47-294B-9A06-450EEC89A7E0}" srcOrd="0" destOrd="0" presId="urn:microsoft.com/office/officeart/2005/8/layout/cycle2"/>
    <dgm:cxn modelId="{DB41D481-97D0-F64A-B070-66FF28129A46}" srcId="{9DBA13FC-3FF7-4B4E-8215-AABB4E36CFE1}" destId="{7EC79B73-7574-B54F-8064-11F92E9DE4DC}" srcOrd="1" destOrd="0" parTransId="{5CF0F807-F5B4-C24C-B02D-27A35C5D7515}" sibTransId="{9C091E7E-D80B-3449-AA63-3CA282C92418}"/>
    <dgm:cxn modelId="{938BD4A7-521F-C146-A477-3D3D9683A3DF}" type="presOf" srcId="{9C091E7E-D80B-3449-AA63-3CA282C92418}" destId="{3AB4B673-639D-EB4A-8D02-CE4D5268E927}" srcOrd="0" destOrd="0" presId="urn:microsoft.com/office/officeart/2005/8/layout/cycle2"/>
    <dgm:cxn modelId="{673886BA-2906-3A45-8A0F-5257949E4C81}" type="presOf" srcId="{DE112AB7-CA68-D741-B160-FC25A23D36AC}" destId="{1AD47111-5872-F04F-AEBC-F3A8EBB696A5}" srcOrd="0" destOrd="0" presId="urn:microsoft.com/office/officeart/2005/8/layout/cycle2"/>
    <dgm:cxn modelId="{F01B9CBE-3D07-8045-845E-BCDF2BFB09DC}" type="presOf" srcId="{7CE78390-ADF0-5F41-AA1D-1DF8AAC6AEA9}" destId="{4E12208C-45F9-354F-A234-556C5A075FCC}" srcOrd="1" destOrd="0" presId="urn:microsoft.com/office/officeart/2005/8/layout/cycle2"/>
    <dgm:cxn modelId="{9349A6C7-08CD-C24F-8BA0-835490BE60F5}" type="presOf" srcId="{4BBA6984-B122-C840-B08B-B5DF4415350A}" destId="{046FEC85-8BD3-A746-94F5-34FC4EB98AB4}" srcOrd="1" destOrd="0" presId="urn:microsoft.com/office/officeart/2005/8/layout/cycle2"/>
    <dgm:cxn modelId="{DA9DE4CB-A10A-1147-AC1B-4E59AE30F03E}" type="presOf" srcId="{7CE78390-ADF0-5F41-AA1D-1DF8AAC6AEA9}" destId="{B26072E7-822F-764E-85C9-D882A597F880}" srcOrd="0" destOrd="0" presId="urn:microsoft.com/office/officeart/2005/8/layout/cycle2"/>
    <dgm:cxn modelId="{25925CEA-5FDA-1343-9F61-D01D184B5AE5}" srcId="{9DBA13FC-3FF7-4B4E-8215-AABB4E36CFE1}" destId="{DE112AB7-CA68-D741-B160-FC25A23D36AC}" srcOrd="2" destOrd="0" parTransId="{A8B22E83-2EDF-6A4A-B11A-E26D1966057A}" sibTransId="{7CE78390-ADF0-5F41-AA1D-1DF8AAC6AEA9}"/>
    <dgm:cxn modelId="{F1E206FD-3939-1E49-A99B-E1D49A4CF10C}" type="presOf" srcId="{7EC79B73-7574-B54F-8064-11F92E9DE4DC}" destId="{5C1B4248-F101-F746-AF00-2FA3CEF28644}" srcOrd="0" destOrd="0" presId="urn:microsoft.com/office/officeart/2005/8/layout/cycle2"/>
    <dgm:cxn modelId="{426E407D-6F2B-0549-A4C2-4DB277E40746}" type="presParOf" srcId="{C50A4C29-95AE-914D-BD08-62EB5177E48B}" destId="{A625305B-1393-3249-A121-1B61FC5D4CF2}" srcOrd="0" destOrd="0" presId="urn:microsoft.com/office/officeart/2005/8/layout/cycle2"/>
    <dgm:cxn modelId="{FB493FCD-08D7-BC4E-92DF-52C18FBBE27F}" type="presParOf" srcId="{C50A4C29-95AE-914D-BD08-62EB5177E48B}" destId="{C162C4E1-9B47-294B-9A06-450EEC89A7E0}" srcOrd="1" destOrd="0" presId="urn:microsoft.com/office/officeart/2005/8/layout/cycle2"/>
    <dgm:cxn modelId="{45FF3B3A-4A68-704F-9971-A721E10D0CCC}" type="presParOf" srcId="{C162C4E1-9B47-294B-9A06-450EEC89A7E0}" destId="{046FEC85-8BD3-A746-94F5-34FC4EB98AB4}" srcOrd="0" destOrd="0" presId="urn:microsoft.com/office/officeart/2005/8/layout/cycle2"/>
    <dgm:cxn modelId="{C8034E12-041E-B24C-BD9D-92C3860F45BE}" type="presParOf" srcId="{C50A4C29-95AE-914D-BD08-62EB5177E48B}" destId="{5C1B4248-F101-F746-AF00-2FA3CEF28644}" srcOrd="2" destOrd="0" presId="urn:microsoft.com/office/officeart/2005/8/layout/cycle2"/>
    <dgm:cxn modelId="{3E455117-1785-F44F-9BE7-92AAA5654FD5}" type="presParOf" srcId="{C50A4C29-95AE-914D-BD08-62EB5177E48B}" destId="{3AB4B673-639D-EB4A-8D02-CE4D5268E927}" srcOrd="3" destOrd="0" presId="urn:microsoft.com/office/officeart/2005/8/layout/cycle2"/>
    <dgm:cxn modelId="{B49F918E-23AB-A048-A346-875230321C78}" type="presParOf" srcId="{3AB4B673-639D-EB4A-8D02-CE4D5268E927}" destId="{0B121524-69BB-C046-8476-C1C5345A54ED}" srcOrd="0" destOrd="0" presId="urn:microsoft.com/office/officeart/2005/8/layout/cycle2"/>
    <dgm:cxn modelId="{75626BF8-C3BE-194F-9FDA-933FB04100CB}" type="presParOf" srcId="{C50A4C29-95AE-914D-BD08-62EB5177E48B}" destId="{1AD47111-5872-F04F-AEBC-F3A8EBB696A5}" srcOrd="4" destOrd="0" presId="urn:microsoft.com/office/officeart/2005/8/layout/cycle2"/>
    <dgm:cxn modelId="{5B931AD3-8890-BF41-86F1-20CA2B7E8BED}" type="presParOf" srcId="{C50A4C29-95AE-914D-BD08-62EB5177E48B}" destId="{B26072E7-822F-764E-85C9-D882A597F880}" srcOrd="5" destOrd="0" presId="urn:microsoft.com/office/officeart/2005/8/layout/cycle2"/>
    <dgm:cxn modelId="{9AFB39B9-3E28-7945-B9FB-19D7F5D31A9E}" type="presParOf" srcId="{B26072E7-822F-764E-85C9-D882A597F880}" destId="{4E12208C-45F9-354F-A234-556C5A075F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5305B-1393-3249-A121-1B61FC5D4CF2}">
      <dsp:nvSpPr>
        <dsp:cNvPr id="0" name=""/>
        <dsp:cNvSpPr/>
      </dsp:nvSpPr>
      <dsp:spPr>
        <a:xfrm>
          <a:off x="4870161" y="415"/>
          <a:ext cx="2371719" cy="20479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Ekonomika</a:t>
          </a:r>
          <a:endParaRPr lang="en-US" sz="2800" kern="1200" dirty="0"/>
        </a:p>
      </dsp:txBody>
      <dsp:txXfrm>
        <a:off x="5217491" y="300334"/>
        <a:ext cx="1677059" cy="1448137"/>
      </dsp:txXfrm>
    </dsp:sp>
    <dsp:sp modelId="{C162C4E1-9B47-294B-9A06-450EEC89A7E0}">
      <dsp:nvSpPr>
        <dsp:cNvPr id="0" name=""/>
        <dsp:cNvSpPr/>
      </dsp:nvSpPr>
      <dsp:spPr>
        <a:xfrm rot="3600000">
          <a:off x="7132861" y="1909379"/>
          <a:ext cx="494576" cy="691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169954" y="1983370"/>
        <a:ext cx="346203" cy="414715"/>
      </dsp:txXfrm>
    </dsp:sp>
    <dsp:sp modelId="{5C1B4248-F101-F746-AF00-2FA3CEF28644}">
      <dsp:nvSpPr>
        <dsp:cNvPr id="0" name=""/>
        <dsp:cNvSpPr/>
      </dsp:nvSpPr>
      <dsp:spPr>
        <a:xfrm>
          <a:off x="6253470" y="2661726"/>
          <a:ext cx="2678117" cy="204797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Gamtosauga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645671" y="2961645"/>
        <a:ext cx="1893715" cy="1448137"/>
      </dsp:txXfrm>
    </dsp:sp>
    <dsp:sp modelId="{3AB4B673-639D-EB4A-8D02-CE4D5268E927}">
      <dsp:nvSpPr>
        <dsp:cNvPr id="0" name=""/>
        <dsp:cNvSpPr/>
      </dsp:nvSpPr>
      <dsp:spPr>
        <a:xfrm rot="10800000">
          <a:off x="5896878" y="3340118"/>
          <a:ext cx="251992" cy="691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5972476" y="3478356"/>
        <a:ext cx="176394" cy="414715"/>
      </dsp:txXfrm>
    </dsp:sp>
    <dsp:sp modelId="{1AD47111-5872-F04F-AEBC-F3A8EBB696A5}">
      <dsp:nvSpPr>
        <dsp:cNvPr id="0" name=""/>
        <dsp:cNvSpPr/>
      </dsp:nvSpPr>
      <dsp:spPr>
        <a:xfrm>
          <a:off x="3261010" y="2661726"/>
          <a:ext cx="2517002" cy="204797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</a:rPr>
            <a:t>Socialinė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en-US" sz="2800" kern="1200" dirty="0" err="1">
              <a:solidFill>
                <a:schemeClr val="tx1"/>
              </a:solidFill>
            </a:rPr>
            <a:t>gerovė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629616" y="2961645"/>
        <a:ext cx="1779790" cy="1448137"/>
      </dsp:txXfrm>
    </dsp:sp>
    <dsp:sp modelId="{B26072E7-822F-764E-85C9-D882A597F880}">
      <dsp:nvSpPr>
        <dsp:cNvPr id="0" name=""/>
        <dsp:cNvSpPr/>
      </dsp:nvSpPr>
      <dsp:spPr>
        <a:xfrm rot="18000000">
          <a:off x="4566699" y="1735605"/>
          <a:ext cx="523235" cy="691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605942" y="1941813"/>
        <a:ext cx="366265" cy="41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15EF-CEF5-B949-94E3-DBE10E828C8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2FC4-0A21-6B42-BAE7-61D53B34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49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DE926-148A-ED40-B416-D0242664ADF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11792-1BE9-5847-B3B6-6E3FBA1AA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9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5. </a:t>
            </a:r>
            <a:r>
              <a:rPr lang="en-US" dirty="0" err="1"/>
              <a:t>Nacionaliniu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tarptautiniu</a:t>
            </a:r>
            <a:r>
              <a:rPr lang="en-US" dirty="0"/>
              <a:t> </a:t>
            </a:r>
            <a:r>
              <a:rPr lang="en-US" dirty="0" err="1"/>
              <a:t>lygiu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- 4 </a:t>
            </a:r>
            <a:r>
              <a:rPr lang="en-US" dirty="0" err="1"/>
              <a:t>konferencijos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Bendri</a:t>
            </a:r>
            <a:r>
              <a:rPr lang="en-US" dirty="0"/>
              <a:t> </a:t>
            </a:r>
            <a:r>
              <a:rPr lang="en-US" dirty="0" err="1"/>
              <a:t>produktai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6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7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5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7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Vietos</a:t>
            </a:r>
            <a:r>
              <a:rPr lang="en-US" dirty="0"/>
              <a:t> </a:t>
            </a:r>
            <a:r>
              <a:rPr lang="en-US" dirty="0" err="1"/>
              <a:t>gyventojai</a:t>
            </a:r>
            <a:r>
              <a:rPr lang="en-US" dirty="0"/>
              <a:t> </a:t>
            </a:r>
            <a:r>
              <a:rPr lang="en-US" dirty="0" err="1"/>
              <a:t>dziaugiasi</a:t>
            </a:r>
            <a:r>
              <a:rPr lang="en-US" dirty="0"/>
              <a:t> </a:t>
            </a:r>
            <a:r>
              <a:rPr lang="en-US" dirty="0" err="1"/>
              <a:t>gamta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nauda</a:t>
            </a:r>
            <a:endParaRPr lang="en-US" dirty="0"/>
          </a:p>
          <a:p>
            <a:r>
              <a:rPr lang="en-US" dirty="0" err="1"/>
              <a:t>Gamtosauga</a:t>
            </a:r>
            <a:r>
              <a:rPr lang="en-US" dirty="0"/>
              <a:t> – </a:t>
            </a:r>
            <a:r>
              <a:rPr lang="en-US" dirty="0" err="1"/>
              <a:t>nera</a:t>
            </a:r>
            <a:r>
              <a:rPr lang="en-US" dirty="0"/>
              <a:t> </a:t>
            </a:r>
            <a:r>
              <a:rPr lang="en-US" dirty="0" err="1"/>
              <a:t>vien</a:t>
            </a:r>
            <a:r>
              <a:rPr lang="en-US" dirty="0"/>
              <a:t> </a:t>
            </a:r>
            <a:r>
              <a:rPr lang="en-US" dirty="0" err="1"/>
              <a:t>apribojimai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9D97-DB0B-461C-A311-99997737CF64}" type="slidenum">
              <a:rPr lang="lt-LT" smtClean="0"/>
              <a:pPr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395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pradinė</a:t>
            </a:r>
            <a:r>
              <a:rPr lang="en-US" dirty="0"/>
              <a:t> </a:t>
            </a:r>
            <a:r>
              <a:rPr lang="en-US" dirty="0" err="1"/>
              <a:t>infrastruktūra+turizmo</a:t>
            </a:r>
            <a:r>
              <a:rPr lang="en-US" dirty="0"/>
              <a:t> </a:t>
            </a:r>
            <a:r>
              <a:rPr lang="en-US" dirty="0" err="1"/>
              <a:t>produktai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lankytojų</a:t>
            </a:r>
            <a:r>
              <a:rPr lang="en-US" dirty="0"/>
              <a:t> </a:t>
            </a:r>
            <a:r>
              <a:rPr lang="en-US" dirty="0" err="1"/>
              <a:t>centras</a:t>
            </a:r>
            <a:r>
              <a:rPr lang="en-US" dirty="0"/>
              <a:t>, </a:t>
            </a:r>
            <a:r>
              <a:rPr lang="en-US" dirty="0" err="1"/>
              <a:t>kuriame</a:t>
            </a:r>
            <a:r>
              <a:rPr lang="en-US" dirty="0"/>
              <a:t> </a:t>
            </a:r>
            <a:r>
              <a:rPr lang="en-US" dirty="0" err="1"/>
              <a:t>teikiamos</a:t>
            </a:r>
            <a:r>
              <a:rPr lang="en-US" dirty="0"/>
              <a:t> </a:t>
            </a:r>
            <a:r>
              <a:rPr lang="en-US" dirty="0" err="1"/>
              <a:t>paslaugos</a:t>
            </a:r>
            <a:r>
              <a:rPr lang="en-US" dirty="0"/>
              <a:t>, </a:t>
            </a:r>
            <a:r>
              <a:rPr lang="en-US" dirty="0" err="1"/>
              <a:t>pardavinėjami</a:t>
            </a:r>
            <a:r>
              <a:rPr lang="en-US" dirty="0"/>
              <a:t> </a:t>
            </a:r>
            <a:r>
              <a:rPr lang="en-US" dirty="0" err="1"/>
              <a:t>turizmo</a:t>
            </a:r>
            <a:r>
              <a:rPr lang="en-US" dirty="0"/>
              <a:t> </a:t>
            </a:r>
            <a:r>
              <a:rPr lang="en-US" dirty="0" err="1"/>
              <a:t>rpoduktai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Pradinė</a:t>
            </a:r>
            <a:r>
              <a:rPr lang="en-US" dirty="0"/>
              <a:t> </a:t>
            </a:r>
            <a:r>
              <a:rPr lang="en-US" dirty="0" err="1"/>
              <a:t>infrastruktūra</a:t>
            </a:r>
            <a:r>
              <a:rPr lang="en-US" dirty="0"/>
              <a:t>,  </a:t>
            </a:r>
            <a:r>
              <a:rPr lang="en-US" dirty="0" err="1"/>
              <a:t>inventorius</a:t>
            </a:r>
            <a:r>
              <a:rPr lang="en-US" dirty="0"/>
              <a:t> (</a:t>
            </a:r>
            <a:r>
              <a:rPr lang="en-US" dirty="0" err="1"/>
              <a:t>žiūronai</a:t>
            </a:r>
            <a:r>
              <a:rPr lang="en-US" dirty="0"/>
              <a:t>, </a:t>
            </a:r>
            <a:r>
              <a:rPr lang="en-US" dirty="0" err="1"/>
              <a:t>monokliai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3 </a:t>
            </a:r>
            <a:r>
              <a:rPr lang="en-US" dirty="0" err="1"/>
              <a:t>pažintinės</a:t>
            </a:r>
            <a:r>
              <a:rPr lang="en-US" dirty="0"/>
              <a:t> </a:t>
            </a:r>
            <a:r>
              <a:rPr lang="en-US" dirty="0" err="1"/>
              <a:t>trasos</a:t>
            </a:r>
            <a:r>
              <a:rPr lang="en-US" dirty="0"/>
              <a:t> (skirting </a:t>
            </a:r>
            <a:r>
              <a:rPr lang="en-US" dirty="0" err="1"/>
              <a:t>ilgio</a:t>
            </a:r>
            <a:r>
              <a:rPr lang="en-US" dirty="0"/>
              <a:t>, </a:t>
            </a:r>
            <a:r>
              <a:rPr lang="en-US" dirty="0" err="1"/>
              <a:t>gamtinės</a:t>
            </a:r>
            <a:r>
              <a:rPr lang="en-US" dirty="0"/>
              <a:t> </a:t>
            </a:r>
            <a:r>
              <a:rPr lang="en-US" dirty="0" err="1"/>
              <a:t>patirties</a:t>
            </a:r>
            <a:r>
              <a:rPr lang="en-US" dirty="0"/>
              <a:t>), 1 </a:t>
            </a:r>
            <a:r>
              <a:rPr lang="en-US" dirty="0" err="1"/>
              <a:t>inertaktyvus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3 </a:t>
            </a:r>
            <a:r>
              <a:rPr lang="en-US" dirty="0" err="1"/>
              <a:t>slėptuvės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2. </a:t>
            </a:r>
            <a:r>
              <a:rPr lang="en-US" dirty="0" err="1"/>
              <a:t>Pagrindinė</a:t>
            </a:r>
            <a:r>
              <a:rPr lang="en-US" dirty="0"/>
              <a:t> </a:t>
            </a:r>
            <a:r>
              <a:rPr lang="en-US" dirty="0" err="1"/>
              <a:t>komanda</a:t>
            </a:r>
            <a:r>
              <a:rPr lang="en-US" dirty="0"/>
              <a:t> -</a:t>
            </a:r>
            <a:r>
              <a:rPr lang="en-US" dirty="0" err="1"/>
              <a:t>gidai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Mokymai</a:t>
            </a:r>
            <a:r>
              <a:rPr lang="en-US" dirty="0"/>
              <a:t> </a:t>
            </a:r>
            <a:r>
              <a:rPr lang="en-US" dirty="0" err="1"/>
              <a:t>naudotis</a:t>
            </a:r>
            <a:r>
              <a:rPr lang="en-US" dirty="0"/>
              <a:t> </a:t>
            </a:r>
            <a:r>
              <a:rPr lang="en-US" dirty="0" err="1"/>
              <a:t>infrastruktūra</a:t>
            </a:r>
            <a:r>
              <a:rPr lang="en-US" dirty="0"/>
              <a:t> / </a:t>
            </a:r>
            <a:r>
              <a:rPr lang="en-US" dirty="0" err="1"/>
              <a:t>vientiniai</a:t>
            </a:r>
            <a:r>
              <a:rPr lang="en-US" dirty="0"/>
              <a:t> </a:t>
            </a:r>
            <a:r>
              <a:rPr lang="en-US" dirty="0" err="1"/>
              <a:t>gidai</a:t>
            </a:r>
            <a:r>
              <a:rPr lang="en-US" dirty="0"/>
              <a:t> – </a:t>
            </a:r>
            <a:r>
              <a:rPr lang="en-US" dirty="0" err="1"/>
              <a:t>kokybė</a:t>
            </a:r>
            <a:r>
              <a:rPr lang="en-US" dirty="0"/>
              <a:t>, </a:t>
            </a:r>
            <a:r>
              <a:rPr lang="en-US" dirty="0" err="1"/>
              <a:t>naudą</a:t>
            </a:r>
            <a:r>
              <a:rPr lang="en-US" dirty="0"/>
              <a:t> </a:t>
            </a:r>
            <a:r>
              <a:rPr lang="en-US" dirty="0" err="1"/>
              <a:t>vietai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Mokymai</a:t>
            </a:r>
            <a:r>
              <a:rPr lang="en-US" dirty="0"/>
              <a:t> spec. </a:t>
            </a:r>
            <a:r>
              <a:rPr lang="en-US" dirty="0" err="1"/>
              <a:t>sričių</a:t>
            </a:r>
            <a:r>
              <a:rPr lang="en-US" dirty="0"/>
              <a:t> – </a:t>
            </a:r>
            <a:r>
              <a:rPr lang="en-US" dirty="0" err="1"/>
              <a:t>gamtos</a:t>
            </a:r>
            <a:r>
              <a:rPr lang="en-US" dirty="0"/>
              <a:t>, </a:t>
            </a:r>
            <a:r>
              <a:rPr lang="en-US" dirty="0" err="1"/>
              <a:t>kalbų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Mokomoji</a:t>
            </a:r>
            <a:r>
              <a:rPr lang="en-US" dirty="0"/>
              <a:t> </a:t>
            </a:r>
            <a:r>
              <a:rPr lang="en-US" dirty="0" err="1"/>
              <a:t>medžiaga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3. </a:t>
            </a:r>
            <a:r>
              <a:rPr lang="en-US" dirty="0" err="1"/>
              <a:t>Rinkodaros</a:t>
            </a:r>
            <a:r>
              <a:rPr lang="en-US" dirty="0"/>
              <a:t> </a:t>
            </a:r>
            <a:r>
              <a:rPr lang="en-US" dirty="0" err="1"/>
              <a:t>kampanija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rinkodaros</a:t>
            </a:r>
            <a:r>
              <a:rPr lang="en-US" dirty="0"/>
              <a:t> </a:t>
            </a:r>
            <a:r>
              <a:rPr lang="en-US" dirty="0" err="1"/>
              <a:t>strategija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Website (booking)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Informacinė</a:t>
            </a:r>
            <a:r>
              <a:rPr lang="en-US" dirty="0"/>
              <a:t> </a:t>
            </a:r>
            <a:r>
              <a:rPr lang="en-US" dirty="0" err="1"/>
              <a:t>medžiaga</a:t>
            </a:r>
            <a:r>
              <a:rPr lang="en-US" dirty="0"/>
              <a:t>, </a:t>
            </a:r>
            <a:r>
              <a:rPr lang="en-US" dirty="0" err="1"/>
              <a:t>straipsniai</a:t>
            </a:r>
            <a:r>
              <a:rPr lang="en-US" dirty="0"/>
              <a:t> </a:t>
            </a:r>
            <a:r>
              <a:rPr lang="en-US" dirty="0" err="1"/>
              <a:t>žiniasklaidoje</a:t>
            </a:r>
            <a:r>
              <a:rPr lang="en-US" dirty="0"/>
              <a:t>, </a:t>
            </a:r>
            <a:r>
              <a:rPr lang="en-US" dirty="0" err="1"/>
              <a:t>filmas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4. </a:t>
            </a:r>
            <a:r>
              <a:rPr lang="en-US" dirty="0" err="1"/>
              <a:t>Vietos</a:t>
            </a:r>
            <a:r>
              <a:rPr lang="en-US" dirty="0"/>
              <a:t> </a:t>
            </a:r>
            <a:r>
              <a:rPr lang="en-US" dirty="0" err="1"/>
              <a:t>verslas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Vietinis</a:t>
            </a:r>
            <a:r>
              <a:rPr lang="en-US" dirty="0"/>
              <a:t> </a:t>
            </a:r>
            <a:r>
              <a:rPr lang="en-US" dirty="0" err="1"/>
              <a:t>koordinatorius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plėtojami</a:t>
            </a:r>
            <a:r>
              <a:rPr lang="en-US" dirty="0"/>
              <a:t> </a:t>
            </a:r>
            <a:r>
              <a:rPr lang="en-US" dirty="0" err="1"/>
              <a:t>produktai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Turizmo</a:t>
            </a:r>
            <a:r>
              <a:rPr lang="en-US" dirty="0"/>
              <a:t> </a:t>
            </a:r>
            <a:r>
              <a:rPr lang="en-US" dirty="0" err="1"/>
              <a:t>forumas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5. </a:t>
            </a:r>
            <a:r>
              <a:rPr lang="en-US" dirty="0" err="1"/>
              <a:t>Nacionaliniu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tarptautiniu</a:t>
            </a:r>
            <a:r>
              <a:rPr lang="en-US" dirty="0"/>
              <a:t> </a:t>
            </a:r>
            <a:r>
              <a:rPr lang="en-US" dirty="0" err="1"/>
              <a:t>lygiu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-4 </a:t>
            </a:r>
            <a:r>
              <a:rPr lang="en-US" dirty="0" err="1"/>
              <a:t>konferencijos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Bendri</a:t>
            </a:r>
            <a:r>
              <a:rPr lang="en-US" dirty="0"/>
              <a:t> </a:t>
            </a:r>
            <a:r>
              <a:rPr lang="en-US" dirty="0" err="1"/>
              <a:t>produktai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9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pradinė</a:t>
            </a:r>
            <a:r>
              <a:rPr lang="en-US" dirty="0"/>
              <a:t> </a:t>
            </a:r>
            <a:r>
              <a:rPr lang="en-US" dirty="0" err="1"/>
              <a:t>infrastruktūra+turizmo</a:t>
            </a:r>
            <a:r>
              <a:rPr lang="en-US" dirty="0"/>
              <a:t> </a:t>
            </a:r>
            <a:r>
              <a:rPr lang="en-US" dirty="0" err="1"/>
              <a:t>produktai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lankytojų</a:t>
            </a:r>
            <a:r>
              <a:rPr lang="en-US" dirty="0"/>
              <a:t> </a:t>
            </a:r>
            <a:r>
              <a:rPr lang="en-US" dirty="0" err="1"/>
              <a:t>centras</a:t>
            </a:r>
            <a:r>
              <a:rPr lang="en-US" dirty="0"/>
              <a:t>, </a:t>
            </a:r>
            <a:r>
              <a:rPr lang="en-US" dirty="0" err="1"/>
              <a:t>kuriame</a:t>
            </a:r>
            <a:r>
              <a:rPr lang="en-US" dirty="0"/>
              <a:t> </a:t>
            </a:r>
            <a:r>
              <a:rPr lang="en-US" dirty="0" err="1"/>
              <a:t>teikiamos</a:t>
            </a:r>
            <a:r>
              <a:rPr lang="en-US" dirty="0"/>
              <a:t> </a:t>
            </a:r>
            <a:r>
              <a:rPr lang="en-US" dirty="0" err="1"/>
              <a:t>paslaugos</a:t>
            </a:r>
            <a:r>
              <a:rPr lang="en-US" dirty="0"/>
              <a:t>, </a:t>
            </a:r>
            <a:r>
              <a:rPr lang="en-US" dirty="0" err="1"/>
              <a:t>pardavinėjami</a:t>
            </a:r>
            <a:r>
              <a:rPr lang="en-US" dirty="0"/>
              <a:t> </a:t>
            </a:r>
            <a:r>
              <a:rPr lang="en-US" dirty="0" err="1"/>
              <a:t>turizmo</a:t>
            </a:r>
            <a:r>
              <a:rPr lang="en-US" dirty="0"/>
              <a:t> </a:t>
            </a:r>
            <a:r>
              <a:rPr lang="en-US" dirty="0" err="1"/>
              <a:t>rpoduktai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Pradinė</a:t>
            </a:r>
            <a:r>
              <a:rPr lang="en-US" dirty="0"/>
              <a:t> </a:t>
            </a:r>
            <a:r>
              <a:rPr lang="en-US" dirty="0" err="1"/>
              <a:t>infrastruktūra</a:t>
            </a:r>
            <a:r>
              <a:rPr lang="en-US" dirty="0"/>
              <a:t>,  </a:t>
            </a:r>
            <a:r>
              <a:rPr lang="en-US" dirty="0" err="1"/>
              <a:t>inventorius</a:t>
            </a:r>
            <a:r>
              <a:rPr lang="en-US" dirty="0"/>
              <a:t> (</a:t>
            </a:r>
            <a:r>
              <a:rPr lang="en-US" dirty="0" err="1"/>
              <a:t>žiūronai</a:t>
            </a:r>
            <a:r>
              <a:rPr lang="en-US" dirty="0"/>
              <a:t>, </a:t>
            </a:r>
            <a:r>
              <a:rPr lang="en-US" dirty="0" err="1"/>
              <a:t>monokliai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3 </a:t>
            </a:r>
            <a:r>
              <a:rPr lang="en-US" dirty="0" err="1"/>
              <a:t>pažintinės</a:t>
            </a:r>
            <a:r>
              <a:rPr lang="en-US" dirty="0"/>
              <a:t> </a:t>
            </a:r>
            <a:r>
              <a:rPr lang="en-US" dirty="0" err="1"/>
              <a:t>trasos</a:t>
            </a:r>
            <a:r>
              <a:rPr lang="en-US" dirty="0"/>
              <a:t> (skirting </a:t>
            </a:r>
            <a:r>
              <a:rPr lang="en-US" dirty="0" err="1"/>
              <a:t>ilgio</a:t>
            </a:r>
            <a:r>
              <a:rPr lang="en-US" dirty="0"/>
              <a:t>, </a:t>
            </a:r>
            <a:r>
              <a:rPr lang="en-US" dirty="0" err="1"/>
              <a:t>gamtinės</a:t>
            </a:r>
            <a:r>
              <a:rPr lang="en-US" dirty="0"/>
              <a:t> </a:t>
            </a:r>
            <a:r>
              <a:rPr lang="en-US" dirty="0" err="1"/>
              <a:t>patirties</a:t>
            </a:r>
            <a:r>
              <a:rPr lang="en-US" dirty="0"/>
              <a:t>), 1 </a:t>
            </a:r>
            <a:r>
              <a:rPr lang="en-US" dirty="0" err="1"/>
              <a:t>inertaktyvus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3 </a:t>
            </a:r>
            <a:r>
              <a:rPr lang="en-US" dirty="0" err="1"/>
              <a:t>slėptuvės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2. </a:t>
            </a:r>
            <a:r>
              <a:rPr lang="en-US" dirty="0" err="1"/>
              <a:t>Pagrindinė</a:t>
            </a:r>
            <a:r>
              <a:rPr lang="en-US" dirty="0"/>
              <a:t> </a:t>
            </a:r>
            <a:r>
              <a:rPr lang="en-US" dirty="0" err="1"/>
              <a:t>komanda</a:t>
            </a:r>
            <a:r>
              <a:rPr lang="en-US" dirty="0"/>
              <a:t> -</a:t>
            </a:r>
            <a:r>
              <a:rPr lang="en-US" dirty="0" err="1"/>
              <a:t>gidai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Mokymai</a:t>
            </a:r>
            <a:r>
              <a:rPr lang="en-US" dirty="0"/>
              <a:t> </a:t>
            </a:r>
            <a:r>
              <a:rPr lang="en-US" dirty="0" err="1"/>
              <a:t>naudotis</a:t>
            </a:r>
            <a:r>
              <a:rPr lang="en-US" dirty="0"/>
              <a:t> </a:t>
            </a:r>
            <a:r>
              <a:rPr lang="en-US" dirty="0" err="1"/>
              <a:t>infrastruktūra</a:t>
            </a:r>
            <a:r>
              <a:rPr lang="en-US" dirty="0"/>
              <a:t> / </a:t>
            </a:r>
            <a:r>
              <a:rPr lang="en-US" dirty="0" err="1"/>
              <a:t>vientiniai</a:t>
            </a:r>
            <a:r>
              <a:rPr lang="en-US" dirty="0"/>
              <a:t> </a:t>
            </a:r>
            <a:r>
              <a:rPr lang="en-US" dirty="0" err="1"/>
              <a:t>gidai</a:t>
            </a:r>
            <a:r>
              <a:rPr lang="en-US" dirty="0"/>
              <a:t> – </a:t>
            </a:r>
            <a:r>
              <a:rPr lang="en-US" dirty="0" err="1"/>
              <a:t>kokybė</a:t>
            </a:r>
            <a:r>
              <a:rPr lang="en-US" dirty="0"/>
              <a:t>, </a:t>
            </a:r>
            <a:r>
              <a:rPr lang="en-US" dirty="0" err="1"/>
              <a:t>naudą</a:t>
            </a:r>
            <a:r>
              <a:rPr lang="en-US" dirty="0"/>
              <a:t> </a:t>
            </a:r>
            <a:r>
              <a:rPr lang="en-US" dirty="0" err="1"/>
              <a:t>vietai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Mokymai</a:t>
            </a:r>
            <a:r>
              <a:rPr lang="en-US" dirty="0"/>
              <a:t> spec. </a:t>
            </a:r>
            <a:r>
              <a:rPr lang="en-US" dirty="0" err="1"/>
              <a:t>sričių</a:t>
            </a:r>
            <a:r>
              <a:rPr lang="en-US" dirty="0"/>
              <a:t> – </a:t>
            </a:r>
            <a:r>
              <a:rPr lang="en-US" dirty="0" err="1"/>
              <a:t>gamtos</a:t>
            </a:r>
            <a:r>
              <a:rPr lang="en-US" dirty="0"/>
              <a:t>, </a:t>
            </a:r>
            <a:r>
              <a:rPr lang="en-US" dirty="0" err="1"/>
              <a:t>kalbų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Mokomoji</a:t>
            </a:r>
            <a:r>
              <a:rPr lang="en-US" dirty="0"/>
              <a:t> </a:t>
            </a:r>
            <a:r>
              <a:rPr lang="en-US" dirty="0" err="1"/>
              <a:t>medžiaga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3. </a:t>
            </a:r>
            <a:r>
              <a:rPr lang="en-US" dirty="0" err="1"/>
              <a:t>Rinkodaros</a:t>
            </a:r>
            <a:r>
              <a:rPr lang="en-US" dirty="0"/>
              <a:t> </a:t>
            </a:r>
            <a:r>
              <a:rPr lang="en-US" dirty="0" err="1"/>
              <a:t>kampanija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rinkodaros</a:t>
            </a:r>
            <a:r>
              <a:rPr lang="en-US" dirty="0"/>
              <a:t> </a:t>
            </a:r>
            <a:r>
              <a:rPr lang="en-US" dirty="0" err="1"/>
              <a:t>strategija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Website (booking)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Informacinė</a:t>
            </a:r>
            <a:r>
              <a:rPr lang="en-US" dirty="0"/>
              <a:t> </a:t>
            </a:r>
            <a:r>
              <a:rPr lang="en-US" dirty="0" err="1"/>
              <a:t>medžiaga</a:t>
            </a:r>
            <a:r>
              <a:rPr lang="en-US" dirty="0"/>
              <a:t>, </a:t>
            </a:r>
            <a:r>
              <a:rPr lang="en-US" dirty="0" err="1"/>
              <a:t>straipsniai</a:t>
            </a:r>
            <a:r>
              <a:rPr lang="en-US" dirty="0"/>
              <a:t> </a:t>
            </a:r>
            <a:r>
              <a:rPr lang="en-US" dirty="0" err="1"/>
              <a:t>žiniasklaidoje</a:t>
            </a:r>
            <a:r>
              <a:rPr lang="en-US" dirty="0"/>
              <a:t>, </a:t>
            </a:r>
            <a:r>
              <a:rPr lang="en-US" dirty="0" err="1"/>
              <a:t>filmas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4. </a:t>
            </a:r>
            <a:r>
              <a:rPr lang="en-US" dirty="0" err="1"/>
              <a:t>Vietos</a:t>
            </a:r>
            <a:r>
              <a:rPr lang="en-US" dirty="0"/>
              <a:t> </a:t>
            </a:r>
            <a:r>
              <a:rPr lang="en-US" dirty="0" err="1"/>
              <a:t>verslas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Vietinis</a:t>
            </a:r>
            <a:r>
              <a:rPr lang="en-US" dirty="0"/>
              <a:t> </a:t>
            </a:r>
            <a:r>
              <a:rPr lang="en-US" dirty="0" err="1"/>
              <a:t>koordinatorius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plėtojami</a:t>
            </a:r>
            <a:r>
              <a:rPr lang="en-US" dirty="0"/>
              <a:t> </a:t>
            </a:r>
            <a:r>
              <a:rPr lang="en-US" dirty="0" err="1"/>
              <a:t>produktai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Turizmo</a:t>
            </a:r>
            <a:r>
              <a:rPr lang="en-US" dirty="0"/>
              <a:t> </a:t>
            </a:r>
            <a:r>
              <a:rPr lang="en-US" dirty="0" err="1"/>
              <a:t>forumas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11792-1BE9-5847-B3B6-6E3FBA1AAA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6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1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28650" y="1248937"/>
            <a:ext cx="7886700" cy="463868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FontTx/>
              <a:buBlip>
                <a:blip r:embed="rId2"/>
              </a:buBlip>
              <a:defRPr sz="1650">
                <a:solidFill>
                  <a:srgbClr val="706576"/>
                </a:solidFill>
                <a:latin typeface="Candara" panose="020E0502030303020204" pitchFamily="34" charset="0"/>
                <a:ea typeface="Roboto Slab" pitchFamily="2" charset="0"/>
              </a:defRPr>
            </a:lvl1pPr>
            <a:lvl2pPr marL="514350" indent="-171450">
              <a:buFontTx/>
              <a:buBlip>
                <a:blip r:embed="rId3"/>
              </a:buBlip>
              <a:defRPr sz="1575">
                <a:solidFill>
                  <a:srgbClr val="706576"/>
                </a:solidFill>
                <a:latin typeface="Candara" panose="020E0502030303020204" pitchFamily="34" charset="0"/>
              </a:defRPr>
            </a:lvl2pPr>
            <a:lvl3pPr marL="857250" indent="-171450">
              <a:buFontTx/>
              <a:buBlip>
                <a:blip r:embed="rId3"/>
              </a:buBlip>
              <a:defRPr sz="1575">
                <a:solidFill>
                  <a:srgbClr val="706576"/>
                </a:solidFill>
                <a:latin typeface="Candara" panose="020E0502030303020204" pitchFamily="34" charset="0"/>
              </a:defRPr>
            </a:lvl3pPr>
            <a:lvl4pPr marL="1200150" indent="-171450">
              <a:buFontTx/>
              <a:buBlip>
                <a:blip r:embed="rId3"/>
              </a:buBlip>
              <a:defRPr sz="1575">
                <a:solidFill>
                  <a:srgbClr val="706576"/>
                </a:solidFill>
                <a:latin typeface="Candara" panose="020E0502030303020204" pitchFamily="34" charset="0"/>
              </a:defRPr>
            </a:lvl4pPr>
            <a:lvl5pPr marL="1543050" indent="-171450">
              <a:buFontTx/>
              <a:buBlip>
                <a:blip r:embed="rId3"/>
              </a:buBlip>
              <a:defRPr sz="1575">
                <a:solidFill>
                  <a:srgbClr val="706576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6" name="Teksto vietos rezervavimo ženklas 4"/>
          <p:cNvSpPr>
            <a:spLocks noGrp="1"/>
          </p:cNvSpPr>
          <p:nvPr>
            <p:ph type="body" sz="quarter" idx="15" hasCustomPrompt="1"/>
          </p:nvPr>
        </p:nvSpPr>
        <p:spPr>
          <a:xfrm>
            <a:off x="646510" y="321829"/>
            <a:ext cx="7871222" cy="8107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700" baseline="0">
                <a:solidFill>
                  <a:srgbClr val="706576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lt-LT" dirty="0"/>
              <a:t>Spustelėkite antraštei pridėti</a:t>
            </a:r>
          </a:p>
        </p:txBody>
      </p:sp>
    </p:spTree>
    <p:extLst>
      <p:ext uri="{BB962C8B-B14F-4D97-AF65-F5344CB8AC3E}">
        <p14:creationId xmlns:p14="http://schemas.microsoft.com/office/powerpoint/2010/main" val="4917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0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Click to edit Master text styles</a:t>
            </a:r>
          </a:p>
          <a:p>
            <a:pPr lvl="1"/>
            <a:r>
              <a:rPr lang="lt-LT"/>
              <a:t>Second level</a:t>
            </a:r>
          </a:p>
          <a:p>
            <a:pPr lvl="2"/>
            <a:r>
              <a:rPr lang="lt-LT"/>
              <a:t>Third level</a:t>
            </a:r>
          </a:p>
          <a:p>
            <a:pPr lvl="3"/>
            <a:r>
              <a:rPr lang="lt-LT"/>
              <a:t>Fourth level</a:t>
            </a:r>
          </a:p>
          <a:p>
            <a:pPr lvl="4"/>
            <a:r>
              <a:rPr lang="lt-L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A69C-A2CC-2F4F-BA22-1308B68E6C95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E8C2-3460-7047-B27B-C81CA4B4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F0AF7F-D3F8-8044-B038-43BF90EF0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643"/>
            <a:ext cx="9144000" cy="601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06" y="242044"/>
            <a:ext cx="7018046" cy="910436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Gamtos vertės komunikacija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5231" y="4652181"/>
            <a:ext cx="10515914" cy="17526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Rita </a:t>
            </a:r>
            <a:r>
              <a:rPr lang="en-US" dirty="0" err="1">
                <a:solidFill>
                  <a:srgbClr val="FFFFFF"/>
                </a:solidFill>
              </a:rPr>
              <a:t>Grinien</a:t>
            </a:r>
            <a:r>
              <a:rPr lang="lt-LT" dirty="0">
                <a:solidFill>
                  <a:srgbClr val="FFFFFF"/>
                </a:solidFill>
              </a:rPr>
              <a:t>ė</a:t>
            </a:r>
            <a:r>
              <a:rPr lang="en-US" dirty="0">
                <a:solidFill>
                  <a:srgbClr val="FFFFFF"/>
                </a:solidFill>
              </a:rPr>
              <a:t>,</a:t>
            </a:r>
          </a:p>
          <a:p>
            <a:r>
              <a:rPr lang="en-US" dirty="0" err="1">
                <a:solidFill>
                  <a:srgbClr val="FFFFFF"/>
                </a:solidFill>
              </a:rPr>
              <a:t>rita</a:t>
            </a: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lt-LT" dirty="0" err="1">
                <a:solidFill>
                  <a:srgbClr val="FFFFFF"/>
                </a:solidFill>
              </a:rPr>
              <a:t>griniene</a:t>
            </a:r>
            <a:r>
              <a:rPr lang="en-US" dirty="0">
                <a:solidFill>
                  <a:srgbClr val="FFFFFF"/>
                </a:solidFill>
              </a:rPr>
              <a:t>@</a:t>
            </a:r>
            <a:r>
              <a:rPr lang="en-US" dirty="0" err="1">
                <a:solidFill>
                  <a:srgbClr val="FFFFFF"/>
                </a:solidFill>
              </a:rPr>
              <a:t>bef.lt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0327" y="5998367"/>
            <a:ext cx="7647572" cy="908404"/>
            <a:chOff x="650327" y="5998367"/>
            <a:chExt cx="7647572" cy="908404"/>
          </a:xfrm>
        </p:grpSpPr>
        <p:pic>
          <p:nvPicPr>
            <p:cNvPr id="5" name="Picture 4" descr="BEF_PNG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27" y="5998367"/>
              <a:ext cx="721273" cy="908404"/>
            </a:xfrm>
            <a:prstGeom prst="rect">
              <a:avLst/>
            </a:prstGeom>
          </p:spPr>
        </p:pic>
        <p:pic>
          <p:nvPicPr>
            <p:cNvPr id="6" name="Picture 5" descr="lif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966" y="6083031"/>
              <a:ext cx="1018624" cy="7364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46144" y="6220115"/>
              <a:ext cx="439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LIFE IP PAF-NATURALIT 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8" descr="natura2000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176" y="6025593"/>
              <a:ext cx="963723" cy="832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1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3B4E4DD-F80D-FE4D-80F8-9EDF465DD4E8}"/>
              </a:ext>
            </a:extLst>
          </p:cNvPr>
          <p:cNvSpPr/>
          <p:nvPr/>
        </p:nvSpPr>
        <p:spPr>
          <a:xfrm>
            <a:off x="1" y="3444800"/>
            <a:ext cx="1916338" cy="1585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Žmonių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pritraukimas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06207EC-8C08-004F-B54F-7CCBB3CAE773}"/>
              </a:ext>
            </a:extLst>
          </p:cNvPr>
          <p:cNvSpPr/>
          <p:nvPr/>
        </p:nvSpPr>
        <p:spPr>
          <a:xfrm>
            <a:off x="6478154" y="3444801"/>
            <a:ext cx="2637668" cy="1383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realus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suteikimas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vietoje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Lūkesčių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viršijimas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569C67F-C027-5843-879A-B0F0916F5D03}"/>
              </a:ext>
            </a:extLst>
          </p:cNvPr>
          <p:cNvSpPr/>
          <p:nvPr/>
        </p:nvSpPr>
        <p:spPr>
          <a:xfrm>
            <a:off x="1647595" y="25681"/>
            <a:ext cx="5063671" cy="2844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elementai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Lankytini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Pasiekiamumas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Žmogiškieji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ištekliai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Įvaizdis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Kaina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B22763F-32C0-F842-8AFC-A61C7939E9AE}"/>
              </a:ext>
            </a:extLst>
          </p:cNvPr>
          <p:cNvSpPr/>
          <p:nvPr/>
        </p:nvSpPr>
        <p:spPr>
          <a:xfrm>
            <a:off x="2541024" y="3268327"/>
            <a:ext cx="3276813" cy="19448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koordinuojanti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organizacija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Vadovavimas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koodinavimas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825BAA5-36AE-7C4A-97CB-264E599A02FB}"/>
              </a:ext>
            </a:extLst>
          </p:cNvPr>
          <p:cNvSpPr/>
          <p:nvPr/>
        </p:nvSpPr>
        <p:spPr>
          <a:xfrm>
            <a:off x="2373112" y="5473171"/>
            <a:ext cx="3612636" cy="1383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A70EF9-16FF-6847-9E71-652E442ECDDD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179431" y="2870346"/>
            <a:ext cx="0" cy="4233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9FD5AB-88B4-5244-A0FB-7B8F82E93B55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179431" y="5213197"/>
            <a:ext cx="0" cy="4038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8BC068-04CF-544B-A7B5-60ABDA56F5EC}"/>
              </a:ext>
            </a:extLst>
          </p:cNvPr>
          <p:cNvCxnSpPr>
            <a:cxnSpLocks/>
          </p:cNvCxnSpPr>
          <p:nvPr/>
        </p:nvCxnSpPr>
        <p:spPr>
          <a:xfrm>
            <a:off x="1916338" y="4240762"/>
            <a:ext cx="63950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6866B5-F465-FE42-8199-68D581FF1FE9}"/>
              </a:ext>
            </a:extLst>
          </p:cNvPr>
          <p:cNvCxnSpPr>
            <a:cxnSpLocks/>
          </p:cNvCxnSpPr>
          <p:nvPr/>
        </p:nvCxnSpPr>
        <p:spPr>
          <a:xfrm>
            <a:off x="5817837" y="4240762"/>
            <a:ext cx="6603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Pentagon 34">
            <a:extLst>
              <a:ext uri="{FF2B5EF4-FFF2-40B4-BE49-F238E27FC236}">
                <a16:creationId xmlns:a16="http://schemas.microsoft.com/office/drawing/2014/main" id="{33E876CB-7CCB-5A4F-A87A-6737985EF234}"/>
              </a:ext>
            </a:extLst>
          </p:cNvPr>
          <p:cNvSpPr/>
          <p:nvPr/>
        </p:nvSpPr>
        <p:spPr>
          <a:xfrm>
            <a:off x="1" y="479302"/>
            <a:ext cx="2364674" cy="120127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Pradinė infrastruktūra, produktai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6" name="Pentagon 35">
            <a:extLst>
              <a:ext uri="{FF2B5EF4-FFF2-40B4-BE49-F238E27FC236}">
                <a16:creationId xmlns:a16="http://schemas.microsoft.com/office/drawing/2014/main" id="{C1AF8166-A900-AC48-BA7C-926BF93742A9}"/>
              </a:ext>
            </a:extLst>
          </p:cNvPr>
          <p:cNvSpPr/>
          <p:nvPr/>
        </p:nvSpPr>
        <p:spPr>
          <a:xfrm rot="16200000" flipH="1">
            <a:off x="7683874" y="1838536"/>
            <a:ext cx="1485900" cy="1290915"/>
          </a:xfrm>
          <a:prstGeom prst="homePlate">
            <a:avLst>
              <a:gd name="adj" fmla="val 50000"/>
            </a:avLst>
          </a:prstGeom>
          <a:solidFill>
            <a:srgbClr val="C0504D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C4903956-D6DC-0A47-B39E-9F72C2DA71B5}"/>
              </a:ext>
            </a:extLst>
          </p:cNvPr>
          <p:cNvSpPr/>
          <p:nvPr/>
        </p:nvSpPr>
        <p:spPr>
          <a:xfrm flipH="1">
            <a:off x="6135223" y="410589"/>
            <a:ext cx="2937058" cy="1368398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Pagrindinė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grupė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naujų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parengimo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sistema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51AEFC0D-D110-A54B-A80D-44A75847455A}"/>
              </a:ext>
            </a:extLst>
          </p:cNvPr>
          <p:cNvSpPr/>
          <p:nvPr/>
        </p:nvSpPr>
        <p:spPr>
          <a:xfrm rot="5400000">
            <a:off x="-112539" y="2566091"/>
            <a:ext cx="1028700" cy="803623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C1A9A024-FC29-6240-A647-65471BBA328E}"/>
              </a:ext>
            </a:extLst>
          </p:cNvPr>
          <p:cNvSpPr/>
          <p:nvPr/>
        </p:nvSpPr>
        <p:spPr>
          <a:xfrm>
            <a:off x="0" y="1778987"/>
            <a:ext cx="2364675" cy="109050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Rinkodaros kampanija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296A26-AA10-EB44-A167-F7E74CF82E3E}"/>
              </a:ext>
            </a:extLst>
          </p:cNvPr>
          <p:cNvCxnSpPr>
            <a:cxnSpLocks/>
          </p:cNvCxnSpPr>
          <p:nvPr/>
        </p:nvCxnSpPr>
        <p:spPr>
          <a:xfrm>
            <a:off x="4448174" y="5306411"/>
            <a:ext cx="2" cy="69185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0FA4529-6FEE-7C4D-B6E0-59144D762ABF}"/>
              </a:ext>
            </a:extLst>
          </p:cNvPr>
          <p:cNvSpPr/>
          <p:nvPr/>
        </p:nvSpPr>
        <p:spPr>
          <a:xfrm>
            <a:off x="1308493" y="5241467"/>
            <a:ext cx="6488495" cy="1084644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Vietiniu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lygiu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patarėjas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Regiono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lygiu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Dzūkijos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forumas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58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63DC155-FA6A-CB4B-A7D4-E3DF09E50877}"/>
              </a:ext>
            </a:extLst>
          </p:cNvPr>
          <p:cNvSpPr/>
          <p:nvPr/>
        </p:nvSpPr>
        <p:spPr>
          <a:xfrm>
            <a:off x="1" y="3444800"/>
            <a:ext cx="1916338" cy="1585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Žmonių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pritraukimas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60232A-1FA4-3D41-A3D1-5CD916E38927}"/>
              </a:ext>
            </a:extLst>
          </p:cNvPr>
          <p:cNvSpPr/>
          <p:nvPr/>
        </p:nvSpPr>
        <p:spPr>
          <a:xfrm>
            <a:off x="6478154" y="3444801"/>
            <a:ext cx="2637668" cy="1383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realus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suteikimas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vietoje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Lūkesčių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viršijimas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A733670-F3DF-824A-9171-3AD38E37E2C8}"/>
              </a:ext>
            </a:extLst>
          </p:cNvPr>
          <p:cNvSpPr/>
          <p:nvPr/>
        </p:nvSpPr>
        <p:spPr>
          <a:xfrm>
            <a:off x="1647595" y="25681"/>
            <a:ext cx="5063671" cy="2844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elementai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Lankytini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Pasiekiamumas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Žmogiškieji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ištekliai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Įvaizdis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Kaina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B8D1DF1-2C8C-AA4F-8F22-B1738F0F8130}"/>
              </a:ext>
            </a:extLst>
          </p:cNvPr>
          <p:cNvSpPr/>
          <p:nvPr/>
        </p:nvSpPr>
        <p:spPr>
          <a:xfrm>
            <a:off x="2541024" y="3268327"/>
            <a:ext cx="3276813" cy="19448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koordinuojanti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organizacija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Vadovavimas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koodinavimas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4172DC9-2AF4-E74F-A897-8277726ECC0F}"/>
              </a:ext>
            </a:extLst>
          </p:cNvPr>
          <p:cNvSpPr/>
          <p:nvPr/>
        </p:nvSpPr>
        <p:spPr>
          <a:xfrm>
            <a:off x="2501361" y="5524235"/>
            <a:ext cx="3612636" cy="1383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Darnios</a:t>
            </a:r>
            <a:r>
              <a:rPr lang="en-US" sz="24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aplinkos</a:t>
            </a:r>
            <a:r>
              <a:rPr lang="en-US" sz="24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kūrimas</a:t>
            </a:r>
            <a:r>
              <a:rPr lang="en-US" sz="24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Politika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teisės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aktai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reguliavimas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9391FA-8E4D-2340-85C4-8834EE62C9D5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179431" y="2870346"/>
            <a:ext cx="0" cy="4233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CEB9BC-B33F-0641-BB86-7DE7CBAF9120}"/>
              </a:ext>
            </a:extLst>
          </p:cNvPr>
          <p:cNvCxnSpPr>
            <a:cxnSpLocks/>
          </p:cNvCxnSpPr>
          <p:nvPr/>
        </p:nvCxnSpPr>
        <p:spPr>
          <a:xfrm>
            <a:off x="1916338" y="4240762"/>
            <a:ext cx="63950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A5DDE2-A7D6-1A4D-92A3-02C4331D00B9}"/>
              </a:ext>
            </a:extLst>
          </p:cNvPr>
          <p:cNvCxnSpPr>
            <a:cxnSpLocks/>
          </p:cNvCxnSpPr>
          <p:nvPr/>
        </p:nvCxnSpPr>
        <p:spPr>
          <a:xfrm>
            <a:off x="5817837" y="4240762"/>
            <a:ext cx="6603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Pentagon 35">
            <a:extLst>
              <a:ext uri="{FF2B5EF4-FFF2-40B4-BE49-F238E27FC236}">
                <a16:creationId xmlns:a16="http://schemas.microsoft.com/office/drawing/2014/main" id="{8A4E7EA3-4C34-BD4A-B893-53B4B25F3B02}"/>
              </a:ext>
            </a:extLst>
          </p:cNvPr>
          <p:cNvSpPr/>
          <p:nvPr/>
        </p:nvSpPr>
        <p:spPr>
          <a:xfrm>
            <a:off x="1" y="479302"/>
            <a:ext cx="2364674" cy="120127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Pradinė infrastruktūra, produktai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52B0B405-ABC0-7241-B52F-E1BDE5A18328}"/>
              </a:ext>
            </a:extLst>
          </p:cNvPr>
          <p:cNvSpPr/>
          <p:nvPr/>
        </p:nvSpPr>
        <p:spPr>
          <a:xfrm rot="16200000" flipH="1">
            <a:off x="7683874" y="1838536"/>
            <a:ext cx="1485900" cy="1290915"/>
          </a:xfrm>
          <a:prstGeom prst="homePlate">
            <a:avLst>
              <a:gd name="adj" fmla="val 50000"/>
            </a:avLst>
          </a:prstGeom>
          <a:solidFill>
            <a:srgbClr val="C0504D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5AC8648-789E-7B40-848D-C9DE098023A8}"/>
              </a:ext>
            </a:extLst>
          </p:cNvPr>
          <p:cNvSpPr/>
          <p:nvPr/>
        </p:nvSpPr>
        <p:spPr>
          <a:xfrm flipH="1">
            <a:off x="6135223" y="410589"/>
            <a:ext cx="2937058" cy="1368398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Pagrindinė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grupė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naujų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parengimo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sistema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9756EA4E-9EAB-A443-941D-97A1C007F0C2}"/>
              </a:ext>
            </a:extLst>
          </p:cNvPr>
          <p:cNvSpPr/>
          <p:nvPr/>
        </p:nvSpPr>
        <p:spPr>
          <a:xfrm rot="5400000">
            <a:off x="-112539" y="2566091"/>
            <a:ext cx="1028700" cy="803623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457747E5-77DB-F542-BD87-23B9ABF9B91B}"/>
              </a:ext>
            </a:extLst>
          </p:cNvPr>
          <p:cNvSpPr/>
          <p:nvPr/>
        </p:nvSpPr>
        <p:spPr>
          <a:xfrm>
            <a:off x="0" y="1778987"/>
            <a:ext cx="2364675" cy="109050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Rinkodaros kampanija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FA4529-6FEE-7C4D-B6E0-59144D762ABF}"/>
              </a:ext>
            </a:extLst>
          </p:cNvPr>
          <p:cNvSpPr/>
          <p:nvPr/>
        </p:nvSpPr>
        <p:spPr>
          <a:xfrm>
            <a:off x="2541024" y="5127115"/>
            <a:ext cx="3374093" cy="402599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Vietiniu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lygiu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patarėjas</a:t>
            </a:r>
            <a:endParaRPr lang="en-US" sz="11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Regiono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lygiu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Dzūkijos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forumas</a:t>
            </a:r>
            <a:r>
              <a:rPr lang="en-US" sz="11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AD6DA1EE-AF1A-5949-8E34-2926D75C105E}"/>
              </a:ext>
            </a:extLst>
          </p:cNvPr>
          <p:cNvSpPr/>
          <p:nvPr/>
        </p:nvSpPr>
        <p:spPr>
          <a:xfrm rot="16200000">
            <a:off x="-512587" y="5480273"/>
            <a:ext cx="1828800" cy="803624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CE7F00A4-7C55-E94A-A27C-D9376520C536}"/>
              </a:ext>
            </a:extLst>
          </p:cNvPr>
          <p:cNvSpPr/>
          <p:nvPr/>
        </p:nvSpPr>
        <p:spPr>
          <a:xfrm>
            <a:off x="0" y="5599232"/>
            <a:ext cx="2685143" cy="1233709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Nacionalin</a:t>
            </a: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gamtinio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konferencijos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2C63-D580-A347-87D8-E0A5EA5C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Neįgaliųjų įtraukimas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989F-DBDD-F445-8C7F-67B03F4A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88958" cy="4525963"/>
          </a:xfrm>
        </p:spPr>
        <p:txBody>
          <a:bodyPr>
            <a:normAutofit/>
          </a:bodyPr>
          <a:lstStyle/>
          <a:p>
            <a:r>
              <a:rPr lang="en-US" sz="3600" dirty="0" err="1"/>
              <a:t>Sisteminiai</a:t>
            </a:r>
            <a:r>
              <a:rPr lang="en-US" sz="3600" dirty="0"/>
              <a:t> </a:t>
            </a:r>
            <a:r>
              <a:rPr lang="en-US" sz="3600" dirty="0" err="1"/>
              <a:t>sprendimai</a:t>
            </a:r>
            <a:endParaRPr lang="en-US" sz="3600" dirty="0"/>
          </a:p>
          <a:p>
            <a:r>
              <a:rPr lang="en-US" sz="3600" dirty="0" err="1"/>
              <a:t>Specialūs</a:t>
            </a:r>
            <a:r>
              <a:rPr lang="en-US" sz="3600" dirty="0"/>
              <a:t> </a:t>
            </a:r>
            <a:r>
              <a:rPr lang="en-US" sz="3600" dirty="0" err="1"/>
              <a:t>maršrutai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Bokštas</a:t>
            </a:r>
            <a:r>
              <a:rPr lang="en-US" sz="3600" dirty="0"/>
              <a:t> </a:t>
            </a:r>
            <a:r>
              <a:rPr lang="en-US" sz="3600" dirty="0" err="1"/>
              <a:t>Užpelkiuose</a:t>
            </a:r>
            <a:r>
              <a:rPr lang="en-US" sz="3600" dirty="0"/>
              <a:t>, ŽNP</a:t>
            </a:r>
          </a:p>
          <a:p>
            <a:r>
              <a:rPr lang="en-US" sz="3600" dirty="0" err="1"/>
              <a:t>Atidarymo</a:t>
            </a:r>
            <a:r>
              <a:rPr lang="en-US" sz="3600" dirty="0"/>
              <a:t> </a:t>
            </a:r>
            <a:r>
              <a:rPr lang="en-US" sz="3600" dirty="0" err="1"/>
              <a:t>renginiai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69544A-5C2C-EF42-8CCF-6D00382A30A8}"/>
              </a:ext>
            </a:extLst>
          </p:cNvPr>
          <p:cNvGrpSpPr/>
          <p:nvPr/>
        </p:nvGrpSpPr>
        <p:grpSpPr>
          <a:xfrm>
            <a:off x="614469" y="5984064"/>
            <a:ext cx="7647572" cy="908404"/>
            <a:chOff x="650327" y="5998367"/>
            <a:chExt cx="7647572" cy="908404"/>
          </a:xfrm>
        </p:grpSpPr>
        <p:pic>
          <p:nvPicPr>
            <p:cNvPr id="5" name="Picture 4" descr="BEF_PNG.png">
              <a:extLst>
                <a:ext uri="{FF2B5EF4-FFF2-40B4-BE49-F238E27FC236}">
                  <a16:creationId xmlns:a16="http://schemas.microsoft.com/office/drawing/2014/main" id="{82BD9DA6-8920-E943-A52B-49D367A6C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27" y="5998367"/>
              <a:ext cx="721273" cy="908404"/>
            </a:xfrm>
            <a:prstGeom prst="rect">
              <a:avLst/>
            </a:prstGeom>
          </p:spPr>
        </p:pic>
        <p:pic>
          <p:nvPicPr>
            <p:cNvPr id="6" name="Picture 5" descr="life.jpg">
              <a:extLst>
                <a:ext uri="{FF2B5EF4-FFF2-40B4-BE49-F238E27FC236}">
                  <a16:creationId xmlns:a16="http://schemas.microsoft.com/office/drawing/2014/main" id="{B6AE2D5E-9DE5-A246-AF9E-E7F366C7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966" y="6083031"/>
              <a:ext cx="1018624" cy="7364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58C46A-A9CE-5148-9FE5-A596F825CAFD}"/>
                </a:ext>
              </a:extLst>
            </p:cNvPr>
            <p:cNvSpPr txBox="1"/>
            <p:nvPr/>
          </p:nvSpPr>
          <p:spPr>
            <a:xfrm>
              <a:off x="1846144" y="6220115"/>
              <a:ext cx="439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LIFE IP PAF-NATURALIT 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 descr="natura2000.jpg">
              <a:extLst>
                <a:ext uri="{FF2B5EF4-FFF2-40B4-BE49-F238E27FC236}">
                  <a16:creationId xmlns:a16="http://schemas.microsoft.com/office/drawing/2014/main" id="{D49FD177-B01D-D344-A576-7F740B99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176" y="6025593"/>
              <a:ext cx="963723" cy="83240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0E04C01-547E-5B45-8BCC-CFC7058FC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15" y="1674454"/>
            <a:ext cx="5441954" cy="36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61D289-6297-3541-9E40-FAFE945E7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945" y="0"/>
            <a:ext cx="9416945" cy="57314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C7F0EC-BD56-8D4D-B3F6-F6255CEAB52E}"/>
              </a:ext>
            </a:extLst>
          </p:cNvPr>
          <p:cNvSpPr txBox="1">
            <a:spLocks/>
          </p:cNvSpPr>
          <p:nvPr/>
        </p:nvSpPr>
        <p:spPr>
          <a:xfrm>
            <a:off x="1600200" y="124106"/>
            <a:ext cx="7772400" cy="2587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err="1"/>
              <a:t>festivaliai</a:t>
            </a:r>
            <a:r>
              <a:rPr lang="en-US" sz="4900" dirty="0"/>
              <a:t> </a:t>
            </a:r>
            <a:r>
              <a:rPr lang="en-US" sz="4900" dirty="0" err="1"/>
              <a:t>gamtoje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F2C63-D580-A347-87D8-E0A5EA5C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Vietos bendruomenių įtraukimas</a:t>
            </a: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69544A-5C2C-EF42-8CCF-6D00382A30A8}"/>
              </a:ext>
            </a:extLst>
          </p:cNvPr>
          <p:cNvGrpSpPr/>
          <p:nvPr/>
        </p:nvGrpSpPr>
        <p:grpSpPr>
          <a:xfrm>
            <a:off x="614469" y="5984064"/>
            <a:ext cx="7647572" cy="908404"/>
            <a:chOff x="650327" y="5998367"/>
            <a:chExt cx="7647572" cy="908404"/>
          </a:xfrm>
        </p:grpSpPr>
        <p:pic>
          <p:nvPicPr>
            <p:cNvPr id="5" name="Picture 4" descr="BEF_PNG.png">
              <a:extLst>
                <a:ext uri="{FF2B5EF4-FFF2-40B4-BE49-F238E27FC236}">
                  <a16:creationId xmlns:a16="http://schemas.microsoft.com/office/drawing/2014/main" id="{82BD9DA6-8920-E943-A52B-49D367A6C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27" y="5998367"/>
              <a:ext cx="721273" cy="908404"/>
            </a:xfrm>
            <a:prstGeom prst="rect">
              <a:avLst/>
            </a:prstGeom>
          </p:spPr>
        </p:pic>
        <p:pic>
          <p:nvPicPr>
            <p:cNvPr id="6" name="Picture 5" descr="life.jpg">
              <a:extLst>
                <a:ext uri="{FF2B5EF4-FFF2-40B4-BE49-F238E27FC236}">
                  <a16:creationId xmlns:a16="http://schemas.microsoft.com/office/drawing/2014/main" id="{B6AE2D5E-9DE5-A246-AF9E-E7F366C7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966" y="6083031"/>
              <a:ext cx="1018624" cy="7364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58C46A-A9CE-5148-9FE5-A596F825CAFD}"/>
                </a:ext>
              </a:extLst>
            </p:cNvPr>
            <p:cNvSpPr txBox="1"/>
            <p:nvPr/>
          </p:nvSpPr>
          <p:spPr>
            <a:xfrm>
              <a:off x="1846144" y="6220115"/>
              <a:ext cx="439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LIFE IP PAF-NATURALIT 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 descr="natura2000.jpg">
              <a:extLst>
                <a:ext uri="{FF2B5EF4-FFF2-40B4-BE49-F238E27FC236}">
                  <a16:creationId xmlns:a16="http://schemas.microsoft.com/office/drawing/2014/main" id="{D49FD177-B01D-D344-A576-7F740B99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176" y="6025593"/>
              <a:ext cx="963723" cy="832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74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643963"/>
            <a:ext cx="7772400" cy="2587063"/>
          </a:xfrm>
        </p:spPr>
        <p:txBody>
          <a:bodyPr>
            <a:normAutofit/>
          </a:bodyPr>
          <a:lstStyle/>
          <a:p>
            <a:r>
              <a:rPr lang="en-US" sz="4900" dirty="0" err="1"/>
              <a:t>Festivalis</a:t>
            </a:r>
            <a:r>
              <a:rPr lang="en-US" sz="4900" dirty="0"/>
              <a:t> </a:t>
            </a:r>
            <a:r>
              <a:rPr lang="en-US" sz="4900" dirty="0" err="1"/>
              <a:t>gamtoje</a:t>
            </a:r>
            <a:r>
              <a:rPr lang="en-US" sz="4900" dirty="0"/>
              <a:t>: </a:t>
            </a:r>
            <a:r>
              <a:rPr lang="en-US" sz="4900" dirty="0" err="1"/>
              <a:t>idėja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50327" y="5998367"/>
            <a:ext cx="7647572" cy="908404"/>
            <a:chOff x="650327" y="5998367"/>
            <a:chExt cx="7647572" cy="908404"/>
          </a:xfrm>
        </p:grpSpPr>
        <p:pic>
          <p:nvPicPr>
            <p:cNvPr id="5" name="Picture 4" descr="BEF_PNG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27" y="5998367"/>
              <a:ext cx="721273" cy="908404"/>
            </a:xfrm>
            <a:prstGeom prst="rect">
              <a:avLst/>
            </a:prstGeom>
          </p:spPr>
        </p:pic>
        <p:pic>
          <p:nvPicPr>
            <p:cNvPr id="6" name="Picture 5" descr="life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966" y="6083031"/>
              <a:ext cx="1018624" cy="7364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46144" y="6220115"/>
              <a:ext cx="439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LIFE IP PAF-NATURALIT 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8" descr="natura2000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176" y="6025593"/>
              <a:ext cx="963723" cy="832407"/>
            </a:xfrm>
            <a:prstGeom prst="rect">
              <a:avLst/>
            </a:prstGeom>
          </p:spPr>
        </p:pic>
      </p:grpSp>
      <p:sp useBgFill="1">
        <p:nvSpPr>
          <p:cNvPr id="10" name="Subtitle 9">
            <a:extLst>
              <a:ext uri="{FF2B5EF4-FFF2-40B4-BE49-F238E27FC236}">
                <a16:creationId xmlns:a16="http://schemas.microsoft.com/office/drawing/2014/main" id="{C041E116-4B8D-9B4E-ACBE-F31046C91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27" y="1452707"/>
            <a:ext cx="7647572" cy="440025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 x 10 </a:t>
            </a:r>
            <a:r>
              <a:rPr lang="en-US" dirty="0" err="1">
                <a:solidFill>
                  <a:schemeClr val="tx1"/>
                </a:solidFill>
              </a:rPr>
              <a:t>metų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Save </a:t>
            </a:r>
            <a:r>
              <a:rPr lang="en-US" dirty="0" err="1">
                <a:solidFill>
                  <a:schemeClr val="tx1"/>
                </a:solidFill>
              </a:rPr>
              <a:t>finansiškai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išlaikantys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Organizuojami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vietos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bendruomenės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Galimybė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smulkiems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vietos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verslams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D6A84-3880-634C-B7DC-841DE85B5B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17" y="5995762"/>
            <a:ext cx="900228" cy="911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BF936-01F0-EE4F-8CFC-0B00575DD5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732" y="4039770"/>
            <a:ext cx="9295464" cy="28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C7F0EC-BD56-8D4D-B3F6-F6255CEAB52E}"/>
              </a:ext>
            </a:extLst>
          </p:cNvPr>
          <p:cNvSpPr txBox="1">
            <a:spLocks/>
          </p:cNvSpPr>
          <p:nvPr/>
        </p:nvSpPr>
        <p:spPr>
          <a:xfrm>
            <a:off x="457200" y="1109239"/>
            <a:ext cx="3837709" cy="4440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err="1"/>
              <a:t>Balandžio</a:t>
            </a:r>
            <a:r>
              <a:rPr lang="en-US" sz="3600" dirty="0"/>
              <a:t> 28 d. „</a:t>
            </a:r>
            <a:r>
              <a:rPr lang="en-US" sz="3600" dirty="0" err="1"/>
              <a:t>Vidur</a:t>
            </a:r>
            <a:r>
              <a:rPr lang="en-US" sz="3600" dirty="0"/>
              <a:t> </a:t>
            </a:r>
            <a:r>
              <a:rPr lang="en-US" sz="3600" dirty="0" err="1"/>
              <a:t>girių</a:t>
            </a:r>
            <a:r>
              <a:rPr lang="en-US" sz="3600" dirty="0"/>
              <a:t>” </a:t>
            </a:r>
            <a:r>
              <a:rPr lang="en-US" sz="3600" dirty="0" err="1"/>
              <a:t>Dzūkijoje</a:t>
            </a:r>
            <a:endParaRPr lang="en-US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err="1"/>
              <a:t>Spalio</a:t>
            </a:r>
            <a:r>
              <a:rPr lang="en-US" sz="3600" dirty="0"/>
              <a:t> 6 d. </a:t>
            </a:r>
            <a:r>
              <a:rPr lang="en-US" sz="3600" dirty="0" err="1"/>
              <a:t>Žemaitijoje</a:t>
            </a:r>
            <a:endParaRPr lang="en-US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dirty="0" err="1"/>
              <a:t>Aukštaitijoje</a:t>
            </a:r>
            <a:endParaRPr lang="en-US" sz="36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F2C63-D580-A347-87D8-E0A5EA5C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b="1" dirty="0"/>
              <a:t>Kviečiame: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43DB03-D9B4-5F4F-8724-5AA672868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09" y="0"/>
            <a:ext cx="484909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560A7-167E-D641-97A1-D5D9AC331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228" y="4818969"/>
            <a:ext cx="2119085" cy="203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88BD-E9EB-094A-ACF3-745FDA55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66" y="906848"/>
            <a:ext cx="8229600" cy="1143000"/>
          </a:xfrm>
        </p:spPr>
        <p:txBody>
          <a:bodyPr/>
          <a:lstStyle/>
          <a:p>
            <a:r>
              <a:rPr lang="en-US" dirty="0"/>
              <a:t>ST </a:t>
            </a:r>
            <a:r>
              <a:rPr lang="en-US" dirty="0" err="1"/>
              <a:t>produkto</a:t>
            </a:r>
            <a:r>
              <a:rPr lang="en-US" dirty="0"/>
              <a:t> </a:t>
            </a:r>
            <a:r>
              <a:rPr lang="en-US" dirty="0" err="1"/>
              <a:t>ženklas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D08F-F364-0744-8617-E3FD3ADB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3" y="2332037"/>
            <a:ext cx="4602306" cy="4525963"/>
          </a:xfrm>
        </p:spPr>
        <p:txBody>
          <a:bodyPr/>
          <a:lstStyle/>
          <a:p>
            <a:r>
              <a:rPr lang="en-US" dirty="0" err="1"/>
              <a:t>Situacijos</a:t>
            </a:r>
            <a:r>
              <a:rPr lang="en-US" dirty="0"/>
              <a:t> </a:t>
            </a:r>
            <a:r>
              <a:rPr lang="en-US" dirty="0" err="1"/>
              <a:t>analizė</a:t>
            </a:r>
            <a:endParaRPr lang="en-US" dirty="0"/>
          </a:p>
          <a:p>
            <a:r>
              <a:rPr lang="en-US" dirty="0" err="1"/>
              <a:t>Tobulinimas</a:t>
            </a:r>
            <a:endParaRPr lang="en-US" dirty="0"/>
          </a:p>
          <a:p>
            <a:r>
              <a:rPr lang="en-US" dirty="0" err="1"/>
              <a:t>Seminarai</a:t>
            </a:r>
            <a:endParaRPr lang="en-US" dirty="0"/>
          </a:p>
          <a:p>
            <a:r>
              <a:rPr lang="en-US" dirty="0" err="1"/>
              <a:t>Rinkodara</a:t>
            </a:r>
            <a:r>
              <a:rPr lang="en-US" dirty="0"/>
              <a:t>, </a:t>
            </a:r>
            <a:r>
              <a:rPr lang="en-US" dirty="0" err="1"/>
              <a:t>viešinimas</a:t>
            </a:r>
            <a:r>
              <a:rPr lang="en-US" dirty="0"/>
              <a:t>, GIS </a:t>
            </a:r>
            <a:r>
              <a:rPr lang="en-US" dirty="0" err="1"/>
              <a:t>platforma</a:t>
            </a:r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818B44E-2543-BE4D-B9AD-3F0E790B12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684" y="2049848"/>
            <a:ext cx="3636516" cy="30160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C7EAAF-9035-7348-86BD-B2D383A0BE63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1"/>
              <a:t>Vietos bendruomenių įtraukimas</a:t>
            </a:r>
            <a:endParaRPr lang="en-US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631BD7-FED8-1848-9890-022E120C79EC}"/>
              </a:ext>
            </a:extLst>
          </p:cNvPr>
          <p:cNvGrpSpPr/>
          <p:nvPr/>
        </p:nvGrpSpPr>
        <p:grpSpPr>
          <a:xfrm>
            <a:off x="614469" y="5984064"/>
            <a:ext cx="7647572" cy="908404"/>
            <a:chOff x="650327" y="5998367"/>
            <a:chExt cx="7647572" cy="908404"/>
          </a:xfrm>
        </p:grpSpPr>
        <p:pic>
          <p:nvPicPr>
            <p:cNvPr id="13" name="Picture 12" descr="BEF_PNG.png">
              <a:extLst>
                <a:ext uri="{FF2B5EF4-FFF2-40B4-BE49-F238E27FC236}">
                  <a16:creationId xmlns:a16="http://schemas.microsoft.com/office/drawing/2014/main" id="{4E29ED41-3A96-D14C-B240-FA1816F0C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27" y="5998367"/>
              <a:ext cx="721273" cy="908404"/>
            </a:xfrm>
            <a:prstGeom prst="rect">
              <a:avLst/>
            </a:prstGeom>
          </p:spPr>
        </p:pic>
        <p:pic>
          <p:nvPicPr>
            <p:cNvPr id="14" name="Picture 13" descr="life.jpg">
              <a:extLst>
                <a:ext uri="{FF2B5EF4-FFF2-40B4-BE49-F238E27FC236}">
                  <a16:creationId xmlns:a16="http://schemas.microsoft.com/office/drawing/2014/main" id="{C491A170-F38C-1344-BE50-6F21A9BDA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966" y="6083031"/>
              <a:ext cx="1018624" cy="73648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208AE8-66BC-5B4A-906F-F0605D7BC96B}"/>
                </a:ext>
              </a:extLst>
            </p:cNvPr>
            <p:cNvSpPr txBox="1"/>
            <p:nvPr/>
          </p:nvSpPr>
          <p:spPr>
            <a:xfrm>
              <a:off x="1846144" y="6220115"/>
              <a:ext cx="439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LIFE IP PAF-NATURALIT 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6" name="Picture 15" descr="natura2000.jpg">
              <a:extLst>
                <a:ext uri="{FF2B5EF4-FFF2-40B4-BE49-F238E27FC236}">
                  <a16:creationId xmlns:a16="http://schemas.microsoft.com/office/drawing/2014/main" id="{B5A860D0-D6A3-2A43-BB1D-1FE1F110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176" y="6025593"/>
              <a:ext cx="963723" cy="832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6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F0AF7F-D3F8-8044-B038-43BF90EF0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643"/>
            <a:ext cx="9144000" cy="601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106" y="242044"/>
            <a:ext cx="7018046" cy="910436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chemeClr val="bg1"/>
                </a:solidFill>
              </a:rPr>
              <a:t>Gamtos vertės komunikacija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5231" y="4652181"/>
            <a:ext cx="10515914" cy="17526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Rita </a:t>
            </a:r>
            <a:r>
              <a:rPr lang="en-US" dirty="0" err="1">
                <a:solidFill>
                  <a:srgbClr val="FFFFFF"/>
                </a:solidFill>
              </a:rPr>
              <a:t>Grinien</a:t>
            </a:r>
            <a:r>
              <a:rPr lang="lt-LT" dirty="0">
                <a:solidFill>
                  <a:srgbClr val="FFFFFF"/>
                </a:solidFill>
              </a:rPr>
              <a:t>ė</a:t>
            </a:r>
            <a:r>
              <a:rPr lang="en-US" dirty="0">
                <a:solidFill>
                  <a:srgbClr val="FFFFFF"/>
                </a:solidFill>
              </a:rPr>
              <a:t>,</a:t>
            </a:r>
          </a:p>
          <a:p>
            <a:r>
              <a:rPr lang="en-US" dirty="0" err="1">
                <a:solidFill>
                  <a:srgbClr val="FFFFFF"/>
                </a:solidFill>
              </a:rPr>
              <a:t>rita</a:t>
            </a:r>
            <a:r>
              <a:rPr lang="en-US" dirty="0">
                <a:solidFill>
                  <a:srgbClr val="FFFFFF"/>
                </a:solidFill>
              </a:rPr>
              <a:t>.</a:t>
            </a:r>
            <a:r>
              <a:rPr lang="lt-LT" dirty="0" err="1">
                <a:solidFill>
                  <a:srgbClr val="FFFFFF"/>
                </a:solidFill>
              </a:rPr>
              <a:t>griniene</a:t>
            </a:r>
            <a:r>
              <a:rPr lang="en-US" dirty="0">
                <a:solidFill>
                  <a:srgbClr val="FFFFFF"/>
                </a:solidFill>
              </a:rPr>
              <a:t>@</a:t>
            </a:r>
            <a:r>
              <a:rPr lang="en-US" dirty="0" err="1">
                <a:solidFill>
                  <a:srgbClr val="FFFFFF"/>
                </a:solidFill>
              </a:rPr>
              <a:t>bef.lt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0327" y="5998367"/>
            <a:ext cx="7647572" cy="908404"/>
            <a:chOff x="650327" y="5998367"/>
            <a:chExt cx="7647572" cy="908404"/>
          </a:xfrm>
        </p:grpSpPr>
        <p:pic>
          <p:nvPicPr>
            <p:cNvPr id="5" name="Picture 4" descr="BEF_PNG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27" y="5998367"/>
              <a:ext cx="721273" cy="908404"/>
            </a:xfrm>
            <a:prstGeom prst="rect">
              <a:avLst/>
            </a:prstGeom>
          </p:spPr>
        </p:pic>
        <p:pic>
          <p:nvPicPr>
            <p:cNvPr id="6" name="Picture 5" descr="lif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966" y="6083031"/>
              <a:ext cx="1018624" cy="7364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46144" y="6220115"/>
              <a:ext cx="4397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LIFE IP PAF-NATURALIT 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9" name="Picture 8" descr="natura2000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176" y="6025593"/>
              <a:ext cx="963723" cy="832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6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DC93557-3646-6D4C-8BD5-DD259A19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900" y="5225937"/>
            <a:ext cx="2374900" cy="129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F2C63-D580-A347-87D8-E0A5EA5C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Gamtos vertės komunikacija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989F-DBDD-F445-8C7F-67B03F4A7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000" dirty="0"/>
              <a:t>turizmo traukos vietovės vystymas (C.6.3);</a:t>
            </a:r>
          </a:p>
          <a:p>
            <a:r>
              <a:rPr lang="lt-LT" sz="4000" dirty="0"/>
              <a:t>vietos bendruomenių ir neįgaliųjų įtraukimas (E2).</a:t>
            </a:r>
            <a:endParaRPr lang="en-US" sz="4000" dirty="0"/>
          </a:p>
        </p:txBody>
      </p:sp>
      <p:pic>
        <p:nvPicPr>
          <p:cNvPr id="5" name="Picture 4" descr="BEF_PNG.png">
            <a:extLst>
              <a:ext uri="{FF2B5EF4-FFF2-40B4-BE49-F238E27FC236}">
                <a16:creationId xmlns:a16="http://schemas.microsoft.com/office/drawing/2014/main" id="{82BD9DA6-8920-E943-A52B-49D367A6CA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91" y="5194312"/>
            <a:ext cx="1038540" cy="13079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764EB-B221-684F-8735-557043902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250" y="5206895"/>
            <a:ext cx="1251891" cy="1270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7CCE86-E790-F640-973A-B3E2B6E1B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146" y="5206895"/>
            <a:ext cx="1251891" cy="12706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531A39-2B30-1C45-A0EE-B07BB52881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156" y="5225937"/>
            <a:ext cx="1258695" cy="1277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892613-8AE4-1746-AF0A-13CF9F83E5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170" y="5194312"/>
            <a:ext cx="1312923" cy="12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22" y="3908612"/>
            <a:ext cx="1842225" cy="138056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Gamtinis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turizmas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quarter" idx="15"/>
          </p:nvPr>
        </p:nvSpPr>
        <p:spPr>
          <a:xfrm>
            <a:off x="555753" y="335485"/>
            <a:ext cx="7870471" cy="1291310"/>
          </a:xfrm>
        </p:spPr>
        <p:txBody>
          <a:bodyPr>
            <a:noAutofit/>
          </a:bodyPr>
          <a:lstStyle/>
          <a:p>
            <a:r>
              <a:rPr lang="lt-LT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Gamtinis turizmas – nauda gamtosaugai ir regionui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657533"/>
              </p:ext>
            </p:extLst>
          </p:nvPr>
        </p:nvGraphicFramePr>
        <p:xfrm>
          <a:off x="-1381164" y="1956964"/>
          <a:ext cx="12192599" cy="471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98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61701A-4921-634B-B26E-BED192C4F728}"/>
              </a:ext>
            </a:extLst>
          </p:cNvPr>
          <p:cNvSpPr/>
          <p:nvPr/>
        </p:nvSpPr>
        <p:spPr>
          <a:xfrm>
            <a:off x="1" y="3444800"/>
            <a:ext cx="1916338" cy="1585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Žmonių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pritraukimas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9D58696-6832-6549-9C5F-62C8CBD14420}"/>
              </a:ext>
            </a:extLst>
          </p:cNvPr>
          <p:cNvSpPr/>
          <p:nvPr/>
        </p:nvSpPr>
        <p:spPr>
          <a:xfrm>
            <a:off x="6478154" y="3444801"/>
            <a:ext cx="2637668" cy="1383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realus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suteikimas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vietoje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Lūkesčių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viršijimas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02E21E9-CF1B-BE4A-9FEB-8BD78C21B48D}"/>
              </a:ext>
            </a:extLst>
          </p:cNvPr>
          <p:cNvSpPr/>
          <p:nvPr/>
        </p:nvSpPr>
        <p:spPr>
          <a:xfrm>
            <a:off x="1647595" y="25681"/>
            <a:ext cx="5063671" cy="2844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elementai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Lankytini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Pasiekiamumas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Žmogiškieji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ištekliai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Įvaizdis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Kaina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57E7FA-7908-EA40-ADED-BEB7CE700F4D}"/>
              </a:ext>
            </a:extLst>
          </p:cNvPr>
          <p:cNvSpPr/>
          <p:nvPr/>
        </p:nvSpPr>
        <p:spPr>
          <a:xfrm>
            <a:off x="2541024" y="3268327"/>
            <a:ext cx="3276813" cy="19448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koordinuojanti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organizacija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Vadovavimas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koodinavimas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71771D5-F21F-C64B-A3D3-D347E0750186}"/>
              </a:ext>
            </a:extLst>
          </p:cNvPr>
          <p:cNvSpPr/>
          <p:nvPr/>
        </p:nvSpPr>
        <p:spPr>
          <a:xfrm>
            <a:off x="2373112" y="5473171"/>
            <a:ext cx="3612636" cy="1383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Darnios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aplinkos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kūrimas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Politika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teisės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aktai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reguliavimas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036044-7036-AE48-8942-C30B273FB37F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4179431" y="2870346"/>
            <a:ext cx="0" cy="4233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296A26-AA10-EB44-A167-F7E74CF82E3E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179431" y="5213197"/>
            <a:ext cx="0" cy="4038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04F697-4443-E74E-AD83-BDE1DAEE7FB9}"/>
              </a:ext>
            </a:extLst>
          </p:cNvPr>
          <p:cNvCxnSpPr>
            <a:cxnSpLocks/>
          </p:cNvCxnSpPr>
          <p:nvPr/>
        </p:nvCxnSpPr>
        <p:spPr>
          <a:xfrm>
            <a:off x="1916338" y="4240762"/>
            <a:ext cx="63950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D30DB9-D564-E342-AF62-87413370CD90}"/>
              </a:ext>
            </a:extLst>
          </p:cNvPr>
          <p:cNvCxnSpPr>
            <a:cxnSpLocks/>
          </p:cNvCxnSpPr>
          <p:nvPr/>
        </p:nvCxnSpPr>
        <p:spPr>
          <a:xfrm>
            <a:off x="5817837" y="4240762"/>
            <a:ext cx="6603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B6A3-6B14-494E-9F0C-23AAEA53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775B4-3F3E-C44D-BAB9-DC6D7DF71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3973" y="-83114"/>
            <a:ext cx="8955321" cy="6941114"/>
          </a:xfrm>
        </p:spPr>
      </p:pic>
    </p:spTree>
    <p:extLst>
      <p:ext uri="{BB962C8B-B14F-4D97-AF65-F5344CB8AC3E}">
        <p14:creationId xmlns:p14="http://schemas.microsoft.com/office/powerpoint/2010/main" val="147472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61701A-4921-634B-B26E-BED192C4F728}"/>
              </a:ext>
            </a:extLst>
          </p:cNvPr>
          <p:cNvSpPr/>
          <p:nvPr/>
        </p:nvSpPr>
        <p:spPr>
          <a:xfrm>
            <a:off x="1" y="3444800"/>
            <a:ext cx="1916338" cy="1585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Žmonių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pritraukimas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9D58696-6832-6549-9C5F-62C8CBD14420}"/>
              </a:ext>
            </a:extLst>
          </p:cNvPr>
          <p:cNvSpPr/>
          <p:nvPr/>
        </p:nvSpPr>
        <p:spPr>
          <a:xfrm>
            <a:off x="6478154" y="3444801"/>
            <a:ext cx="2637668" cy="1383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realus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suteikimas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vietoje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Lūkesčių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viršijimas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02E21E9-CF1B-BE4A-9FEB-8BD78C21B48D}"/>
              </a:ext>
            </a:extLst>
          </p:cNvPr>
          <p:cNvSpPr/>
          <p:nvPr/>
        </p:nvSpPr>
        <p:spPr>
          <a:xfrm>
            <a:off x="1647595" y="25681"/>
            <a:ext cx="5063671" cy="2844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elementai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Lankytini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Pasiekiamumas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Žmogiškieji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ištekliai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Įvaizdis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Kaina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57E7FA-7908-EA40-ADED-BEB7CE700F4D}"/>
              </a:ext>
            </a:extLst>
          </p:cNvPr>
          <p:cNvSpPr/>
          <p:nvPr/>
        </p:nvSpPr>
        <p:spPr>
          <a:xfrm>
            <a:off x="2541024" y="3268327"/>
            <a:ext cx="3276813" cy="19448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koordinuojanti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organizacija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Vadovavimas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koodinavimas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71771D5-F21F-C64B-A3D3-D347E0750186}"/>
              </a:ext>
            </a:extLst>
          </p:cNvPr>
          <p:cNvSpPr/>
          <p:nvPr/>
        </p:nvSpPr>
        <p:spPr>
          <a:xfrm>
            <a:off x="2373112" y="5473171"/>
            <a:ext cx="3612636" cy="1383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Darnios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aplinkos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kūrimas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Politika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teisės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aktai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reguliavimas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036044-7036-AE48-8942-C30B273FB37F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4179431" y="2870346"/>
            <a:ext cx="0" cy="4233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296A26-AA10-EB44-A167-F7E74CF82E3E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179431" y="5213197"/>
            <a:ext cx="0" cy="4038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04F697-4443-E74E-AD83-BDE1DAEE7FB9}"/>
              </a:ext>
            </a:extLst>
          </p:cNvPr>
          <p:cNvCxnSpPr>
            <a:cxnSpLocks/>
          </p:cNvCxnSpPr>
          <p:nvPr/>
        </p:nvCxnSpPr>
        <p:spPr>
          <a:xfrm>
            <a:off x="1916338" y="4240762"/>
            <a:ext cx="63950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D30DB9-D564-E342-AF62-87413370CD90}"/>
              </a:ext>
            </a:extLst>
          </p:cNvPr>
          <p:cNvCxnSpPr>
            <a:cxnSpLocks/>
          </p:cNvCxnSpPr>
          <p:nvPr/>
        </p:nvCxnSpPr>
        <p:spPr>
          <a:xfrm>
            <a:off x="5817837" y="4240762"/>
            <a:ext cx="6603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9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A9AA0D-ACFA-0047-BF99-4170151DD49C}"/>
              </a:ext>
            </a:extLst>
          </p:cNvPr>
          <p:cNvSpPr/>
          <p:nvPr/>
        </p:nvSpPr>
        <p:spPr>
          <a:xfrm>
            <a:off x="1" y="3444800"/>
            <a:ext cx="1916338" cy="1585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Žmonių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pritraukimas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266F56-B602-0247-8387-1F3B252767D8}"/>
              </a:ext>
            </a:extLst>
          </p:cNvPr>
          <p:cNvSpPr/>
          <p:nvPr/>
        </p:nvSpPr>
        <p:spPr>
          <a:xfrm>
            <a:off x="6478154" y="3444801"/>
            <a:ext cx="2637668" cy="1383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realus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suteikimas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vietoje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Lūkesčių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viršijimas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68BB046-13D1-FD40-88A0-CA35DF46DA9B}"/>
              </a:ext>
            </a:extLst>
          </p:cNvPr>
          <p:cNvSpPr/>
          <p:nvPr/>
        </p:nvSpPr>
        <p:spPr>
          <a:xfrm>
            <a:off x="1647595" y="25681"/>
            <a:ext cx="5063671" cy="2844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elementai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Lankytini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Pasiekiamumas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Žmogiškieji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ištekliai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Įvaizdis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Kaina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6FA6D3E-F082-A744-BD88-549296372A01}"/>
              </a:ext>
            </a:extLst>
          </p:cNvPr>
          <p:cNvSpPr/>
          <p:nvPr/>
        </p:nvSpPr>
        <p:spPr>
          <a:xfrm>
            <a:off x="2541024" y="3268327"/>
            <a:ext cx="3276813" cy="19448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koordinuojanti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organizacija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Vadovavimas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koodinavimas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6A0F3E1-9EF5-6445-84EB-09D4F04FF376}"/>
              </a:ext>
            </a:extLst>
          </p:cNvPr>
          <p:cNvSpPr/>
          <p:nvPr/>
        </p:nvSpPr>
        <p:spPr>
          <a:xfrm>
            <a:off x="2373112" y="5473171"/>
            <a:ext cx="3612636" cy="1383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Darnios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aplinkos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kūrimas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Politika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teisės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aktai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reguliavimas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456F3C-69E5-824A-AF92-1C9FAF21BB0E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179431" y="2870346"/>
            <a:ext cx="0" cy="4233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425253-9B56-6849-B5FF-0126F5CE66E5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179431" y="5213197"/>
            <a:ext cx="0" cy="4038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7B2CED-A0A9-B54C-8D6C-808B89ABC957}"/>
              </a:ext>
            </a:extLst>
          </p:cNvPr>
          <p:cNvCxnSpPr>
            <a:cxnSpLocks/>
          </p:cNvCxnSpPr>
          <p:nvPr/>
        </p:nvCxnSpPr>
        <p:spPr>
          <a:xfrm>
            <a:off x="1916338" y="4240762"/>
            <a:ext cx="63950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EE45996-327B-5440-932F-B186C9B91DBE}"/>
              </a:ext>
            </a:extLst>
          </p:cNvPr>
          <p:cNvCxnSpPr>
            <a:cxnSpLocks/>
          </p:cNvCxnSpPr>
          <p:nvPr/>
        </p:nvCxnSpPr>
        <p:spPr>
          <a:xfrm>
            <a:off x="5817837" y="4240762"/>
            <a:ext cx="6603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E8633BEB-586A-214D-B38D-34A408D402C0}"/>
              </a:ext>
            </a:extLst>
          </p:cNvPr>
          <p:cNvSpPr/>
          <p:nvPr/>
        </p:nvSpPr>
        <p:spPr>
          <a:xfrm>
            <a:off x="0" y="522455"/>
            <a:ext cx="2364674" cy="120127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Pradinė infrastruktūra, produktai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>
            <a:extLst>
              <a:ext uri="{FF2B5EF4-FFF2-40B4-BE49-F238E27FC236}">
                <a16:creationId xmlns:a16="http://schemas.microsoft.com/office/drawing/2014/main" id="{789F9E5D-5832-FF48-A629-ADC3430F4AD2}"/>
              </a:ext>
            </a:extLst>
          </p:cNvPr>
          <p:cNvSpPr/>
          <p:nvPr/>
        </p:nvSpPr>
        <p:spPr>
          <a:xfrm rot="16200000" flipH="1">
            <a:off x="7683873" y="1944331"/>
            <a:ext cx="1485900" cy="1290915"/>
          </a:xfrm>
          <a:prstGeom prst="homePlate">
            <a:avLst>
              <a:gd name="adj" fmla="val 48353"/>
            </a:avLst>
          </a:prstGeom>
          <a:solidFill>
            <a:srgbClr val="C0504D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2A995E-A950-8B49-A508-CB8F8935ED37}"/>
              </a:ext>
            </a:extLst>
          </p:cNvPr>
          <p:cNvSpPr/>
          <p:nvPr/>
        </p:nvSpPr>
        <p:spPr>
          <a:xfrm>
            <a:off x="1" y="3444800"/>
            <a:ext cx="1916338" cy="1585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Žmonių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pritraukimas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38C3383-F619-5A47-A84E-82A8BD078DCF}"/>
              </a:ext>
            </a:extLst>
          </p:cNvPr>
          <p:cNvSpPr/>
          <p:nvPr/>
        </p:nvSpPr>
        <p:spPr>
          <a:xfrm>
            <a:off x="6478154" y="3444801"/>
            <a:ext cx="2637668" cy="1383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realus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suteikimas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vietoje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Lūkesčių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viršijimas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C40FDB-A417-654C-956C-55A21CBC77AD}"/>
              </a:ext>
            </a:extLst>
          </p:cNvPr>
          <p:cNvSpPr/>
          <p:nvPr/>
        </p:nvSpPr>
        <p:spPr>
          <a:xfrm>
            <a:off x="1647595" y="25681"/>
            <a:ext cx="5063671" cy="2844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elementai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Lankytini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Pasiekiamumas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Žmogiškieji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ištekliai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Įvaizdis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Kaina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90EE2D6-58A8-7B42-A23C-6E7846470F70}"/>
              </a:ext>
            </a:extLst>
          </p:cNvPr>
          <p:cNvSpPr/>
          <p:nvPr/>
        </p:nvSpPr>
        <p:spPr>
          <a:xfrm>
            <a:off x="2541024" y="3268327"/>
            <a:ext cx="3276813" cy="19448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koordinuojanti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organizacija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Vadovavimas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koodinavimas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6292A0-8ABC-A04F-B95D-140B306335FB}"/>
              </a:ext>
            </a:extLst>
          </p:cNvPr>
          <p:cNvSpPr/>
          <p:nvPr/>
        </p:nvSpPr>
        <p:spPr>
          <a:xfrm>
            <a:off x="2373112" y="5473171"/>
            <a:ext cx="3612636" cy="1383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Darnios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aplinkos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kūrimas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Politika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teisės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aktai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reguliavimas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9FB345-D4DC-534E-9A2F-3618230EE55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179431" y="2870346"/>
            <a:ext cx="0" cy="4233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59C423-F98B-5240-A1F1-AD7699F8299E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4179431" y="5213197"/>
            <a:ext cx="0" cy="4038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57B47C-13A1-6B49-A46E-AA13A58FA4F8}"/>
              </a:ext>
            </a:extLst>
          </p:cNvPr>
          <p:cNvCxnSpPr>
            <a:cxnSpLocks/>
          </p:cNvCxnSpPr>
          <p:nvPr/>
        </p:nvCxnSpPr>
        <p:spPr>
          <a:xfrm>
            <a:off x="1916338" y="4240762"/>
            <a:ext cx="63950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37AD90-29A0-6647-A270-0CB040A7C835}"/>
              </a:ext>
            </a:extLst>
          </p:cNvPr>
          <p:cNvCxnSpPr>
            <a:cxnSpLocks/>
          </p:cNvCxnSpPr>
          <p:nvPr/>
        </p:nvCxnSpPr>
        <p:spPr>
          <a:xfrm>
            <a:off x="5817837" y="4240762"/>
            <a:ext cx="6603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E8633BEB-586A-214D-B38D-34A408D402C0}"/>
              </a:ext>
            </a:extLst>
          </p:cNvPr>
          <p:cNvSpPr/>
          <p:nvPr/>
        </p:nvSpPr>
        <p:spPr>
          <a:xfrm>
            <a:off x="0" y="517537"/>
            <a:ext cx="2364674" cy="120127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Pradinė infrastruktūra, produktai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25119261-85AB-0E41-B5C6-300EAE7D126D}"/>
              </a:ext>
            </a:extLst>
          </p:cNvPr>
          <p:cNvSpPr/>
          <p:nvPr/>
        </p:nvSpPr>
        <p:spPr>
          <a:xfrm flipH="1">
            <a:off x="6135222" y="516383"/>
            <a:ext cx="2937058" cy="1330455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Pagrindinė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grupė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naujų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parengimo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sistema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E5EA9CC-B49F-3A4F-AA90-262C597EEAD4}"/>
              </a:ext>
            </a:extLst>
          </p:cNvPr>
          <p:cNvSpPr/>
          <p:nvPr/>
        </p:nvSpPr>
        <p:spPr>
          <a:xfrm>
            <a:off x="1" y="3444800"/>
            <a:ext cx="1916338" cy="15851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Žmonių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pritraukimas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FEE7161-E5A8-A143-B3F9-101BF37E9B35}"/>
              </a:ext>
            </a:extLst>
          </p:cNvPr>
          <p:cNvSpPr/>
          <p:nvPr/>
        </p:nvSpPr>
        <p:spPr>
          <a:xfrm>
            <a:off x="6478154" y="3444801"/>
            <a:ext cx="2637668" cy="13837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realus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suteikimas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vietoje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Lūkesčių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viršijimas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C78FDFC-9770-F748-A54E-E958B020916B}"/>
              </a:ext>
            </a:extLst>
          </p:cNvPr>
          <p:cNvSpPr/>
          <p:nvPr/>
        </p:nvSpPr>
        <p:spPr>
          <a:xfrm>
            <a:off x="1647595" y="25681"/>
            <a:ext cx="5063671" cy="28446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vietovės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elementai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Lankytini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Pasiekiamumas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Paslaugos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Žmogiškieji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ištekliai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Įvaizdis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Kaina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29AE6E-85F7-294A-953C-72DFAF277AC8}"/>
              </a:ext>
            </a:extLst>
          </p:cNvPr>
          <p:cNvSpPr/>
          <p:nvPr/>
        </p:nvSpPr>
        <p:spPr>
          <a:xfrm>
            <a:off x="2541024" y="3268327"/>
            <a:ext cx="3276813" cy="19448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Turizmo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traukos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vietovę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koordinuojanti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organizacija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Vadovavimas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koodinavimas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84D2B7-D0AB-A44B-9959-7B2BD60BFAB4}"/>
              </a:ext>
            </a:extLst>
          </p:cNvPr>
          <p:cNvSpPr/>
          <p:nvPr/>
        </p:nvSpPr>
        <p:spPr>
          <a:xfrm>
            <a:off x="2373112" y="5473171"/>
            <a:ext cx="3612636" cy="1383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Darnios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aplinkos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kūrimas</a:t>
            </a:r>
            <a:r>
              <a:rPr lang="en-US" sz="24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Politika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teisės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aktai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reguliavimas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2C0160-C96B-2D40-997A-52C3550A8DDD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179431" y="2870346"/>
            <a:ext cx="0" cy="42337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040E54-B013-F24E-82DD-1E36BB6BA914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179431" y="5213197"/>
            <a:ext cx="0" cy="4038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E59D83-35A1-D14C-8D2E-DB836CE4401D}"/>
              </a:ext>
            </a:extLst>
          </p:cNvPr>
          <p:cNvCxnSpPr>
            <a:cxnSpLocks/>
          </p:cNvCxnSpPr>
          <p:nvPr/>
        </p:nvCxnSpPr>
        <p:spPr>
          <a:xfrm>
            <a:off x="1916338" y="4240762"/>
            <a:ext cx="639509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08B400B-7E11-864F-8509-3D6144B992D6}"/>
              </a:ext>
            </a:extLst>
          </p:cNvPr>
          <p:cNvCxnSpPr>
            <a:cxnSpLocks/>
          </p:cNvCxnSpPr>
          <p:nvPr/>
        </p:nvCxnSpPr>
        <p:spPr>
          <a:xfrm>
            <a:off x="5817837" y="4240762"/>
            <a:ext cx="660317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E8633BEB-586A-214D-B38D-34A408D402C0}"/>
              </a:ext>
            </a:extLst>
          </p:cNvPr>
          <p:cNvSpPr/>
          <p:nvPr/>
        </p:nvSpPr>
        <p:spPr>
          <a:xfrm>
            <a:off x="1" y="479302"/>
            <a:ext cx="2364674" cy="120127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Pradinė infrastruktūra, produktai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789F9E5D-5832-FF48-A629-ADC3430F4AD2}"/>
              </a:ext>
            </a:extLst>
          </p:cNvPr>
          <p:cNvSpPr/>
          <p:nvPr/>
        </p:nvSpPr>
        <p:spPr>
          <a:xfrm rot="16200000" flipH="1">
            <a:off x="7683874" y="1838536"/>
            <a:ext cx="1485900" cy="1290915"/>
          </a:xfrm>
          <a:prstGeom prst="homePlate">
            <a:avLst>
              <a:gd name="adj" fmla="val 50000"/>
            </a:avLst>
          </a:prstGeom>
          <a:solidFill>
            <a:srgbClr val="C0504D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25119261-85AB-0E41-B5C6-300EAE7D126D}"/>
              </a:ext>
            </a:extLst>
          </p:cNvPr>
          <p:cNvSpPr/>
          <p:nvPr/>
        </p:nvSpPr>
        <p:spPr>
          <a:xfrm flipH="1">
            <a:off x="6135223" y="410589"/>
            <a:ext cx="2937058" cy="1368398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Pagrindinė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grupė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naujų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gidų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parengimo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sistema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161AF987-A7C8-C344-B79A-00C8BDCE8DD4}"/>
              </a:ext>
            </a:extLst>
          </p:cNvPr>
          <p:cNvSpPr/>
          <p:nvPr/>
        </p:nvSpPr>
        <p:spPr>
          <a:xfrm rot="5400000">
            <a:off x="-112539" y="2566091"/>
            <a:ext cx="1028700" cy="803623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2B91CAE-F990-0943-A2D3-431593081F04}"/>
              </a:ext>
            </a:extLst>
          </p:cNvPr>
          <p:cNvSpPr/>
          <p:nvPr/>
        </p:nvSpPr>
        <p:spPr>
          <a:xfrm>
            <a:off x="0" y="1778987"/>
            <a:ext cx="2364675" cy="1090500"/>
          </a:xfrm>
          <a:prstGeom prst="homePlate">
            <a:avLst/>
          </a:prstGeom>
          <a:solidFill>
            <a:srgbClr val="C0504D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lt-LT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Rinkodaros kampanija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eldine-logo-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754</Words>
  <Application>Microsoft Macintosh PowerPoint</Application>
  <PresentationFormat>On-screen Show (4:3)</PresentationFormat>
  <Paragraphs>227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Mincho</vt:lpstr>
      <vt:lpstr>Arial</vt:lpstr>
      <vt:lpstr>Calibri</vt:lpstr>
      <vt:lpstr>Candara</vt:lpstr>
      <vt:lpstr>Roboto Slab</vt:lpstr>
      <vt:lpstr>Times New Roman</vt:lpstr>
      <vt:lpstr>meldine-logo-LT</vt:lpstr>
      <vt:lpstr>Gamtos vertės komunikacija</vt:lpstr>
      <vt:lpstr>Gamtos vertės komunikacija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Neįgaliųjų įtraukimas</vt:lpstr>
      <vt:lpstr>Vietos bendruomenių įtraukimas</vt:lpstr>
      <vt:lpstr>Festivalis gamtoje: idėja</vt:lpstr>
      <vt:lpstr>Kviečiame:</vt:lpstr>
      <vt:lpstr>ST produkto ženklas</vt:lpstr>
      <vt:lpstr>Gamtos vertės komunikacija</vt:lpstr>
    </vt:vector>
  </TitlesOfParts>
  <Company>Baltijos Aplinkos Forumas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Norvaisaite</dc:creator>
  <cp:lastModifiedBy>BEF BEF</cp:lastModifiedBy>
  <cp:revision>432</cp:revision>
  <cp:lastPrinted>2018-04-04T04:13:28Z</cp:lastPrinted>
  <dcterms:created xsi:type="dcterms:W3CDTF">2016-10-18T13:08:59Z</dcterms:created>
  <dcterms:modified xsi:type="dcterms:W3CDTF">2018-04-04T14:15:39Z</dcterms:modified>
</cp:coreProperties>
</file>