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16" r:id="rId2"/>
    <p:sldId id="325" r:id="rId3"/>
    <p:sldId id="323" r:id="rId4"/>
    <p:sldId id="328" r:id="rId5"/>
    <p:sldId id="327" r:id="rId6"/>
    <p:sldId id="329" r:id="rId7"/>
    <p:sldId id="324" r:id="rId8"/>
    <p:sldId id="318" r:id="rId9"/>
    <p:sldId id="326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A00"/>
    <a:srgbClr val="0000CC"/>
    <a:srgbClr val="C6CDD4"/>
    <a:srgbClr val="000066"/>
    <a:srgbClr val="009900"/>
    <a:srgbClr val="F2F2F2"/>
    <a:srgbClr val="E4E4E4"/>
    <a:srgbClr val="C7D3D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84" autoAdjust="0"/>
  </p:normalViewPr>
  <p:slideViewPr>
    <p:cSldViewPr>
      <p:cViewPr varScale="1">
        <p:scale>
          <a:sx n="80" d="100"/>
          <a:sy n="80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17F9-3511-43BB-A532-2BAEAA4F2A7D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DF8CA-0523-4EB9-A598-F500C6599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0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CD3E-04CA-4814-A7E3-1F3150B8C3F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em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24411-4A65-4303-B6B8-98C0615C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6B893A9B-A04A-42D2-836D-C9272AE2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203499" cy="6902624"/>
          </a:xfrm>
          <a:solidFill>
            <a:schemeClr val="accent1"/>
          </a:solidFill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D9EDF2-0CE1-4797-B1BE-F4720CA5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736" y="5630503"/>
            <a:ext cx="1436850" cy="102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6A0BBE-22E7-45D7-ABF3-1FB3FC32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632510"/>
            <a:ext cx="1224136" cy="105642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54167858-467F-497B-B1AB-0906F4FAB4E8}"/>
              </a:ext>
            </a:extLst>
          </p:cNvPr>
          <p:cNvSpPr txBox="1">
            <a:spLocks/>
          </p:cNvSpPr>
          <p:nvPr/>
        </p:nvSpPr>
        <p:spPr>
          <a:xfrm>
            <a:off x="716395" y="1417638"/>
            <a:ext cx="7999241" cy="2988244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APLINKOS PROJEKTŲ VALDYMO AGENTŪRA –Koordinuojantis partneris.</a:t>
            </a:r>
          </a:p>
          <a:p>
            <a:endParaRPr lang="lt-LT" sz="2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GEBĖJIMŲ STIPRINIMAS, KOMUNIKACIJA, PROJEKTO ADMINISTRAVIMAS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01F8EA-B9B5-4BEC-AA27-B7818DCD8A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61248"/>
            <a:ext cx="1385943" cy="102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9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F2E1343-F361-49CE-A154-69674BBD16C7}"/>
              </a:ext>
            </a:extLst>
          </p:cNvPr>
          <p:cNvSpPr/>
          <p:nvPr/>
        </p:nvSpPr>
        <p:spPr>
          <a:xfrm>
            <a:off x="3008116" y="4419109"/>
            <a:ext cx="4243427" cy="1821697"/>
          </a:xfrm>
          <a:prstGeom prst="roundRect">
            <a:avLst/>
          </a:prstGeom>
          <a:solidFill>
            <a:srgbClr val="C6CDD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valdymas ir administravimas</a:t>
            </a:r>
          </a:p>
          <a:p>
            <a:pPr algn="ctr"/>
            <a:endParaRPr lang="lt-LT" sz="2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C1A2D43-6D22-4BE3-99F6-0D064263DB8A}"/>
              </a:ext>
            </a:extLst>
          </p:cNvPr>
          <p:cNvSpPr/>
          <p:nvPr/>
        </p:nvSpPr>
        <p:spPr>
          <a:xfrm>
            <a:off x="3425733" y="2865630"/>
            <a:ext cx="3366374" cy="959415"/>
          </a:xfrm>
          <a:prstGeom prst="roundRect">
            <a:avLst/>
          </a:prstGeom>
          <a:solidFill>
            <a:srgbClr val="C6CDD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</a:endParaRPr>
          </a:p>
          <a:p>
            <a:pPr algn="ctr"/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</a:rPr>
              <a:t>APVA</a:t>
            </a:r>
            <a:endParaRPr lang="en-US" sz="2800" b="1" dirty="0">
              <a:solidFill>
                <a:srgbClr val="6699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000" b="1" dirty="0" err="1">
                <a:solidFill>
                  <a:srgbClr val="669900"/>
                </a:solidFill>
                <a:latin typeface="Cambria" panose="02040503050406030204" pitchFamily="18" charset="0"/>
              </a:rPr>
              <a:t>Koordinuojantis</a:t>
            </a:r>
            <a:r>
              <a:rPr lang="en-US" sz="2000" b="1" dirty="0">
                <a:solidFill>
                  <a:srgbClr val="6699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ambria" panose="02040503050406030204" pitchFamily="18" charset="0"/>
              </a:rPr>
              <a:t>partneris</a:t>
            </a:r>
            <a:endParaRPr lang="lt-LT" sz="2000" b="1" dirty="0">
              <a:solidFill>
                <a:srgbClr val="669900"/>
              </a:solidFill>
              <a:latin typeface="Cambria" panose="02040503050406030204" pitchFamily="18" charset="0"/>
            </a:endParaRPr>
          </a:p>
          <a:p>
            <a:pPr algn="ctr"/>
            <a:endParaRPr lang="lt-LT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8CA090C-BB3B-41A4-8D9C-8214B2DE440E}"/>
              </a:ext>
            </a:extLst>
          </p:cNvPr>
          <p:cNvSpPr/>
          <p:nvPr/>
        </p:nvSpPr>
        <p:spPr>
          <a:xfrm>
            <a:off x="5129830" y="125804"/>
            <a:ext cx="3899385" cy="1889870"/>
          </a:xfrm>
          <a:prstGeom prst="roundRect">
            <a:avLst/>
          </a:prstGeom>
          <a:solidFill>
            <a:srgbClr val="C6CDD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viešinimas, rezultatų sklaida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Keitimasis 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patirtim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i</a:t>
            </a: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B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endradarbiavimas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su kitais projektais</a:t>
            </a:r>
            <a:endParaRPr lang="lt-LT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5F07BBF-17B6-4A77-AC4C-C515432563BC}"/>
              </a:ext>
            </a:extLst>
          </p:cNvPr>
          <p:cNvSpPr/>
          <p:nvPr/>
        </p:nvSpPr>
        <p:spPr>
          <a:xfrm>
            <a:off x="1612268" y="134635"/>
            <a:ext cx="2401903" cy="1872208"/>
          </a:xfrm>
          <a:prstGeom prst="roundRect">
            <a:avLst/>
          </a:prstGeom>
          <a:solidFill>
            <a:srgbClr val="C6CDD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Gebėjimų stiprinimas</a:t>
            </a:r>
            <a:endParaRPr lang="lt-LT" sz="2400" b="1" dirty="0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2C97C4ED-8067-4C57-B663-73A0DC23BB4D}"/>
              </a:ext>
            </a:extLst>
          </p:cNvPr>
          <p:cNvSpPr/>
          <p:nvPr/>
        </p:nvSpPr>
        <p:spPr>
          <a:xfrm>
            <a:off x="4936895" y="3825045"/>
            <a:ext cx="350328" cy="532693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02835E02-751D-4121-993E-580CDB6E5E8B}"/>
              </a:ext>
            </a:extLst>
          </p:cNvPr>
          <p:cNvSpPr/>
          <p:nvPr/>
        </p:nvSpPr>
        <p:spPr>
          <a:xfrm rot="8669694">
            <a:off x="3039769" y="2007351"/>
            <a:ext cx="350328" cy="981186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4D38E64B-2E46-4DD9-8B08-CAD794F16E8E}"/>
              </a:ext>
            </a:extLst>
          </p:cNvPr>
          <p:cNvSpPr/>
          <p:nvPr/>
        </p:nvSpPr>
        <p:spPr>
          <a:xfrm rot="12953410">
            <a:off x="6829952" y="2014466"/>
            <a:ext cx="350328" cy="987732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23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733D5E7-D07D-40C3-A21E-6060916A61E6}"/>
              </a:ext>
            </a:extLst>
          </p:cNvPr>
          <p:cNvSpPr txBox="1">
            <a:spLocks/>
          </p:cNvSpPr>
          <p:nvPr/>
        </p:nvSpPr>
        <p:spPr>
          <a:xfrm>
            <a:off x="1331640" y="1196752"/>
            <a:ext cx="756084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Pagerinti 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2000 tinklo valdyme dalyvaujančių institucijų personalo kvalifikaciją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Sutelkti ekspertines žinias institucinėje sistemoje (sistema - mažiau priklausoma nuo išorinių ekspertinių paslaugų)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Institucinėje sistemoje ne tik sutelkiamos trūkstamos ekspertinės žinios, bet ir sukuriama vidinė apmokymų, žinių bei patirties perdavimo sistema</a:t>
            </a: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endParaRPr lang="en-US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r>
              <a:rPr lang="en-US" sz="24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lt-LT" sz="2400" b="1" dirty="0">
              <a:solidFill>
                <a:srgbClr val="FF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E5281-E8B9-4ABE-883A-289C1D43E603}"/>
              </a:ext>
            </a:extLst>
          </p:cNvPr>
          <p:cNvSpPr txBox="1"/>
          <p:nvPr/>
        </p:nvSpPr>
        <p:spPr>
          <a:xfrm>
            <a:off x="3563888" y="116632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Gebėjimų stiprinimas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91206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E5281-E8B9-4ABE-883A-289C1D43E603}"/>
              </a:ext>
            </a:extLst>
          </p:cNvPr>
          <p:cNvSpPr txBox="1"/>
          <p:nvPr/>
        </p:nvSpPr>
        <p:spPr>
          <a:xfrm>
            <a:off x="3563888" y="116632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Gebėjimų stiprinimas</a:t>
            </a:r>
            <a:endParaRPr lang="lt-LT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087466-BD97-4655-86B9-5F56353F3D24}"/>
              </a:ext>
            </a:extLst>
          </p:cNvPr>
          <p:cNvSpPr txBox="1"/>
          <p:nvPr/>
        </p:nvSpPr>
        <p:spPr>
          <a:xfrm>
            <a:off x="1523266" y="908720"/>
            <a:ext cx="7369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I. 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Vidiniai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m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okymai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VISOS 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saugomų teritorijų sistemos 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specialist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ams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(pradžia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2019 met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ų IV </a:t>
            </a:r>
            <a:r>
              <a:rPr lang="lt-LT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ketv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.; 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33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mokymai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Preliminarios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temos: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Poveikio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aplinkai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vertinimas</a:t>
            </a:r>
            <a:endParaRPr lang="en-US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Gamtotvarkos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 planų rengimas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GIS taikymas gamtos apsaugai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Gamtosaugos priemonių efektyvumo vertinimas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Agro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-aplinkosauginių priemonių efektyvumo vertinimas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..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.</a:t>
            </a:r>
            <a:endParaRPr lang="en-US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Mokymų programa tikslinama 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ir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sudaroma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pagal saugomų teritorijų sistemos poreikius viso projekto vykdymo metu.</a:t>
            </a:r>
          </a:p>
          <a:p>
            <a:endParaRPr lang="lt-LT" sz="2400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5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733D5E7-D07D-40C3-A21E-6060916A61E6}"/>
              </a:ext>
            </a:extLst>
          </p:cNvPr>
          <p:cNvSpPr txBox="1">
            <a:spLocks/>
          </p:cNvSpPr>
          <p:nvPr/>
        </p:nvSpPr>
        <p:spPr>
          <a:xfrm>
            <a:off x="1331641" y="908720"/>
            <a:ext cx="7560840" cy="5382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II. Vidinių stažuočių sistema.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Tikslas:</a:t>
            </a:r>
          </a:p>
          <a:p>
            <a:pPr algn="l"/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              -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sukur</a:t>
            </a:r>
            <a:r>
              <a:rPr lang="lt-LT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iamas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mechanizm</a:t>
            </a:r>
            <a:r>
              <a:rPr lang="lt-LT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as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 turimos ir projekto 	metu įgytos 	patirties sklaidai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saugomų 	teritorijų institucinės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sistemos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viduje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endParaRPr lang="lt-LT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l"/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	- sistemoje esamų ekspertinių žinių išlaikymas ir  	perdavimas tampa įprasta praktika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Pradžia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- 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2023 m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., baigiantis vidiniams mokymams ir mokomiesiems vizitams į užsienį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24 stažuotės įvairiose saugomų teritorijų direkcijose</a:t>
            </a:r>
          </a:p>
          <a:p>
            <a:pPr algn="l"/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Galutin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į formatą ir apimtis apspręs realūs sistemos poreikiai ir strategija.</a:t>
            </a:r>
            <a:endParaRPr lang="lt-LT" sz="2400" b="1" dirty="0">
              <a:solidFill>
                <a:srgbClr val="FF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E5281-E8B9-4ABE-883A-289C1D43E603}"/>
              </a:ext>
            </a:extLst>
          </p:cNvPr>
          <p:cNvSpPr txBox="1"/>
          <p:nvPr/>
        </p:nvSpPr>
        <p:spPr>
          <a:xfrm>
            <a:off x="3563888" y="116632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Gebėjimų stiprinimas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35648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E5281-E8B9-4ABE-883A-289C1D43E603}"/>
              </a:ext>
            </a:extLst>
          </p:cNvPr>
          <p:cNvSpPr txBox="1"/>
          <p:nvPr/>
        </p:nvSpPr>
        <p:spPr>
          <a:xfrm>
            <a:off x="3563888" y="116632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Gebėjimų stiprinimas</a:t>
            </a:r>
            <a:endParaRPr lang="lt-LT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CA29672-526A-4219-BEC0-B32F60D7F749}"/>
              </a:ext>
            </a:extLst>
          </p:cNvPr>
          <p:cNvSpPr/>
          <p:nvPr/>
        </p:nvSpPr>
        <p:spPr>
          <a:xfrm>
            <a:off x="1407460" y="150481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III. Mokomieji vizitai 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u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ž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sie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nyje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tiesiogiai susiję su projekto veiklų įgyvendinimu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endParaRPr lang="lt-LT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įgytos ekspertinės žinios – visai saugomų teritorijų sistemai</a:t>
            </a:r>
            <a:endParaRPr lang="en-US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preliminarios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apimtys</a:t>
            </a:r>
            <a:r>
              <a:rPr lang="en-US" sz="2400" dirty="0">
                <a:solidFill>
                  <a:srgbClr val="000066"/>
                </a:solidFill>
                <a:latin typeface="Cambria" panose="02040503050406030204" pitchFamily="18" charset="0"/>
              </a:rPr>
              <a:t> – 16 </a:t>
            </a:r>
            <a:r>
              <a:rPr lang="en-US" sz="2400" dirty="0" err="1">
                <a:solidFill>
                  <a:srgbClr val="000066"/>
                </a:solidFill>
                <a:latin typeface="Cambria" panose="02040503050406030204" pitchFamily="18" charset="0"/>
              </a:rPr>
              <a:t>vizit</a:t>
            </a:r>
            <a:r>
              <a:rPr lang="lt-LT" sz="2400" dirty="0">
                <a:solidFill>
                  <a:srgbClr val="000066"/>
                </a:solidFill>
                <a:latin typeface="Cambria" panose="02040503050406030204" pitchFamily="18" charset="0"/>
              </a:rPr>
              <a:t>ų.</a:t>
            </a:r>
          </a:p>
          <a:p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Detali programa sudaroma pirmos fazės pradžioje, vėliau periodiškai tikslinama atsižvelgiant į veiklų įgyvendinimo specifiką</a:t>
            </a:r>
            <a:endParaRPr lang="en-US" sz="2400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8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E5281-E8B9-4ABE-883A-289C1D43E603}"/>
              </a:ext>
            </a:extLst>
          </p:cNvPr>
          <p:cNvSpPr txBox="1"/>
          <p:nvPr/>
        </p:nvSpPr>
        <p:spPr>
          <a:xfrm>
            <a:off x="1760148" y="120289"/>
            <a:ext cx="737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Viešinimas, komunikacija, rezultatų sklaida</a:t>
            </a:r>
            <a:endParaRPr lang="en-US" sz="2800" b="1" dirty="0">
              <a:solidFill>
                <a:srgbClr val="5C8A00"/>
              </a:solidFill>
              <a:latin typeface="Cambria" panose="02040503050406030204" pitchFamily="18" charset="0"/>
            </a:endParaRPr>
          </a:p>
          <a:p>
            <a:endParaRPr lang="lt-LT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A29672-526A-4219-BEC0-B32F60D7F749}"/>
              </a:ext>
            </a:extLst>
          </p:cNvPr>
          <p:cNvSpPr/>
          <p:nvPr/>
        </p:nvSpPr>
        <p:spPr>
          <a:xfrm>
            <a:off x="1511528" y="750183"/>
            <a:ext cx="7063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u="sng" dirty="0">
                <a:solidFill>
                  <a:srgbClr val="000066"/>
                </a:solidFill>
                <a:latin typeface="Cambria" panose="02040503050406030204" pitchFamily="18" charset="0"/>
              </a:rPr>
              <a:t>Pagrindiniai tikslai: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tikslų ir pasiekimų viešinimas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Visuomenės sąmoningumo, ypač susijusio su </a:t>
            </a:r>
            <a:r>
              <a:rPr lang="lt-LT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Natura</a:t>
            </a:r>
            <a:r>
              <a:rPr lang="lt-LT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2000 vertybių pripažinimu, stiprinimas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Žinių ir patirties sklaida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Sinergija su kitais įgyvendinamais projektais (LT ir EU)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Socialinių partnerių įtraukimas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Efektyvios vidinės projekto komunikacijos užtikrinimas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CA29672-526A-4219-BEC0-B32F60D7F749}"/>
              </a:ext>
            </a:extLst>
          </p:cNvPr>
          <p:cNvSpPr/>
          <p:nvPr/>
        </p:nvSpPr>
        <p:spPr>
          <a:xfrm>
            <a:off x="1262843" y="3310797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u="sng" dirty="0">
                <a:solidFill>
                  <a:srgbClr val="000066"/>
                </a:solidFill>
                <a:latin typeface="Cambria" panose="02040503050406030204" pitchFamily="18" charset="0"/>
              </a:rPr>
              <a:t>Pagrindinės priemonės: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Projekto rezultatus pristatančios publikacijos ir leidiniai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Komunikacija su žiniasklaida (pranešimai spaudai, interviu, straipsniai)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Dalyvavimas teminėse tarptautinėse konferencijose užsienyje (ir tokių organizavimas Lietuvoje)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Dalyvavimas tarptautiniuose renginiuose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Bendradarbiavimas su kitais Europos Integruotaisiais projektais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Interneto svetainė, informacinės lentos, ataskaitos visuomenei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Išorės ir vidaus komunikacijos strategija – „gyva“ ir koreguojama visų partnerių</a:t>
            </a:r>
          </a:p>
        </p:txBody>
      </p:sp>
    </p:spTree>
    <p:extLst>
      <p:ext uri="{BB962C8B-B14F-4D97-AF65-F5344CB8AC3E}">
        <p14:creationId xmlns:p14="http://schemas.microsoft.com/office/powerpoint/2010/main" val="5725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5BCC14-6737-4FCC-A607-C2AFBC263537}"/>
              </a:ext>
            </a:extLst>
          </p:cNvPr>
          <p:cNvSpPr txBox="1"/>
          <p:nvPr/>
        </p:nvSpPr>
        <p:spPr>
          <a:xfrm>
            <a:off x="2195736" y="260648"/>
            <a:ext cx="6468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Projekto valdymas ir administravimas</a:t>
            </a:r>
            <a:endParaRPr lang="en-US" sz="2800" b="1" dirty="0">
              <a:solidFill>
                <a:srgbClr val="5C8A00"/>
              </a:solidFill>
              <a:latin typeface="Cambria" panose="02040503050406030204" pitchFamily="18" charset="0"/>
            </a:endParaRPr>
          </a:p>
          <a:p>
            <a:endParaRPr lang="lt-LT" sz="280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338405-89E6-4119-B415-74DD4C3A76F7}"/>
              </a:ext>
            </a:extLst>
          </p:cNvPr>
          <p:cNvSpPr txBox="1">
            <a:spLocks/>
          </p:cNvSpPr>
          <p:nvPr/>
        </p:nvSpPr>
        <p:spPr>
          <a:xfrm>
            <a:off x="1331640" y="1196752"/>
            <a:ext cx="7704856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veiklų koordinavimas ir kontrolė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biudžeto koordinavimas ir kontrolė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partnerių pasitarimų bei socialinių partnerių įtraukimo organizavimas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eigos stebėsena, dokumentavimas, veiklos ir finansinių ataskaitų rengimas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veiklų pakeitimų organizavimas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Veiklų bei biudžeto planavimo sekančioms įgyvendinimo fazėms koordinavimas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Pagalba partneriams sprendžiant aktualius administracinius bei veiklų  klausimus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Komunikacija su EK (EASME), NEEMO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Finansinis auditas</a:t>
            </a: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Veiklos planas 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po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projekt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o 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į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gyvendinimo</a:t>
            </a: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sz="2400" b="1" dirty="0">
              <a:solidFill>
                <a:srgbClr val="FF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3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24411-4A65-4303-B6B8-98C0615C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6B893A9B-A04A-42D2-836D-C9272AE2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203499" cy="6902624"/>
          </a:xfrm>
          <a:solidFill>
            <a:schemeClr val="accent1"/>
          </a:solidFill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D9EDF2-0CE1-4797-B1BE-F4720CA5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300" y="195227"/>
            <a:ext cx="1436850" cy="102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6A0BBE-22E7-45D7-ABF3-1FB3FC32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96" y="172048"/>
            <a:ext cx="1224136" cy="105642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54167858-467F-497B-B1AB-0906F4FAB4E8}"/>
              </a:ext>
            </a:extLst>
          </p:cNvPr>
          <p:cNvSpPr txBox="1">
            <a:spLocks/>
          </p:cNvSpPr>
          <p:nvPr/>
        </p:nvSpPr>
        <p:spPr>
          <a:xfrm>
            <a:off x="827584" y="1983822"/>
            <a:ext cx="7999241" cy="2232248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LIFE Integruotas projektas – </a:t>
            </a:r>
          </a:p>
          <a:p>
            <a:r>
              <a:rPr lang="lt-LT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2000 tinklui ir saugomų teritorijų sistemai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01F8EA-B9B5-4BEC-AA27-B7818DCD8A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" y="5733256"/>
            <a:ext cx="1279829" cy="9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D138B9-9BDD-475A-8711-7867A64080F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7" y="5733256"/>
            <a:ext cx="1120848" cy="9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8DBE4D-FA2D-406E-8D79-C4CAAFF33D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4" y="5745433"/>
            <a:ext cx="1080809" cy="97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5DBF5C-D2C4-43BA-9366-2AFC85F379B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81" y="5746467"/>
            <a:ext cx="1235266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0D66F6-B83D-40FD-AB53-9B1539AFEF6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85" y="5745433"/>
            <a:ext cx="2688324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680F29-DD31-4D86-919F-B8A91A567EC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52" y="4437111"/>
            <a:ext cx="1120847" cy="114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9FB084C-8855-48A6-A4F0-25A19EDAC02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2" y="4437111"/>
            <a:ext cx="1120848" cy="113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07BA71C-3BCB-46D6-A8E9-ADE05C7EE43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00" y="4454375"/>
            <a:ext cx="1120847" cy="11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CA749C-8250-4534-A2F6-63986980B9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8" y="4423207"/>
            <a:ext cx="1024933" cy="113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C137E6B-DFCB-4C7F-A246-A592C8DF2A0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06" y="4420232"/>
            <a:ext cx="1261294" cy="113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94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5219</TotalTime>
  <Words>401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PLANUOJAMA VEIKLA IR GALIMI REZULTATAI</dc:title>
  <dc:creator>Birutė Valatkienė</dc:creator>
  <cp:lastModifiedBy>Birutė Valatkienė</cp:lastModifiedBy>
  <cp:revision>262</cp:revision>
  <cp:lastPrinted>2017-09-25T11:00:20Z</cp:lastPrinted>
  <dcterms:created xsi:type="dcterms:W3CDTF">2016-01-14T07:22:28Z</dcterms:created>
  <dcterms:modified xsi:type="dcterms:W3CDTF">2018-04-05T04:36:22Z</dcterms:modified>
</cp:coreProperties>
</file>